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8" r:id="rId3"/>
    <p:sldId id="260" r:id="rId4"/>
    <p:sldId id="259" r:id="rId5"/>
    <p:sldId id="257" r:id="rId6"/>
    <p:sldId id="262" r:id="rId7"/>
    <p:sldId id="276" r:id="rId8"/>
    <p:sldId id="263" r:id="rId9"/>
    <p:sldId id="264" r:id="rId10"/>
    <p:sldId id="265" r:id="rId11"/>
    <p:sldId id="267" r:id="rId12"/>
    <p:sldId id="271" r:id="rId13"/>
    <p:sldId id="278" r:id="rId14"/>
    <p:sldId id="272" r:id="rId15"/>
    <p:sldId id="273" r:id="rId16"/>
    <p:sldId id="274" r:id="rId17"/>
    <p:sldId id="275" r:id="rId18"/>
    <p:sldId id="261" r:id="rId19"/>
    <p:sldId id="277" r:id="rId20"/>
    <p:sldId id="268" r:id="rId21"/>
    <p:sldId id="270" r:id="rId22"/>
    <p:sldId id="26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0"/>
  </p:normalViewPr>
  <p:slideViewPr>
    <p:cSldViewPr snapToGrid="0">
      <p:cViewPr varScale="1">
        <p:scale>
          <a:sx n="105" d="100"/>
          <a:sy n="105" d="100"/>
        </p:scale>
        <p:origin x="546"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Order Est</c:v>
                </c:pt>
              </c:strCache>
            </c:strRef>
          </c:tx>
          <c:spPr>
            <a:solidFill>
              <a:schemeClr val="accent1"/>
            </a:solidFill>
            <a:ln>
              <a:noFill/>
            </a:ln>
            <a:effectLst/>
          </c:spPr>
          <c:invertIfNegative val="0"/>
          <c:cat>
            <c:strRef>
              <c:f>Sheet1!$A$2:$A$3</c:f>
              <c:strCache>
                <c:ptCount val="2"/>
                <c:pt idx="0">
                  <c:v>SFY 2026</c:v>
                </c:pt>
                <c:pt idx="1">
                  <c:v>SFY 2027 GOALS </c:v>
                </c:pt>
              </c:strCache>
            </c:strRef>
          </c:cat>
          <c:val>
            <c:numRef>
              <c:f>Sheet1!$B$2:$B$3</c:f>
              <c:numCache>
                <c:formatCode>General</c:formatCode>
                <c:ptCount val="2"/>
                <c:pt idx="0">
                  <c:v>87.84</c:v>
                </c:pt>
                <c:pt idx="1">
                  <c:v>90</c:v>
                </c:pt>
              </c:numCache>
            </c:numRef>
          </c:val>
          <c:extLst>
            <c:ext xmlns:c16="http://schemas.microsoft.com/office/drawing/2014/chart" uri="{C3380CC4-5D6E-409C-BE32-E72D297353CC}">
              <c16:uniqueId val="{00000000-947E-4439-B3F7-7B413FCDC7E9}"/>
            </c:ext>
          </c:extLst>
        </c:ser>
        <c:ser>
          <c:idx val="1"/>
          <c:order val="1"/>
          <c:tx>
            <c:strRef>
              <c:f>Sheet1!$C$1</c:f>
              <c:strCache>
                <c:ptCount val="1"/>
                <c:pt idx="0">
                  <c:v>Paternity Est</c:v>
                </c:pt>
              </c:strCache>
            </c:strRef>
          </c:tx>
          <c:spPr>
            <a:solidFill>
              <a:schemeClr val="accent2"/>
            </a:solidFill>
            <a:ln>
              <a:noFill/>
            </a:ln>
            <a:effectLst/>
          </c:spPr>
          <c:invertIfNegative val="0"/>
          <c:cat>
            <c:strRef>
              <c:f>Sheet1!$A$2:$A$3</c:f>
              <c:strCache>
                <c:ptCount val="2"/>
                <c:pt idx="0">
                  <c:v>SFY 2026</c:v>
                </c:pt>
                <c:pt idx="1">
                  <c:v>SFY 2027 GOALS </c:v>
                </c:pt>
              </c:strCache>
            </c:strRef>
          </c:cat>
          <c:val>
            <c:numRef>
              <c:f>Sheet1!$C$2:$C$3</c:f>
              <c:numCache>
                <c:formatCode>General</c:formatCode>
                <c:ptCount val="2"/>
                <c:pt idx="0">
                  <c:v>90.22</c:v>
                </c:pt>
                <c:pt idx="1">
                  <c:v>93</c:v>
                </c:pt>
              </c:numCache>
            </c:numRef>
          </c:val>
          <c:extLst>
            <c:ext xmlns:c16="http://schemas.microsoft.com/office/drawing/2014/chart" uri="{C3380CC4-5D6E-409C-BE32-E72D297353CC}">
              <c16:uniqueId val="{00000001-947E-4439-B3F7-7B413FCDC7E9}"/>
            </c:ext>
          </c:extLst>
        </c:ser>
        <c:ser>
          <c:idx val="2"/>
          <c:order val="2"/>
          <c:tx>
            <c:strRef>
              <c:f>Sheet1!$D$1</c:f>
              <c:strCache>
                <c:ptCount val="1"/>
                <c:pt idx="0">
                  <c:v>Current Support</c:v>
                </c:pt>
              </c:strCache>
            </c:strRef>
          </c:tx>
          <c:spPr>
            <a:solidFill>
              <a:schemeClr val="accent3"/>
            </a:solidFill>
            <a:ln>
              <a:noFill/>
            </a:ln>
            <a:effectLst/>
          </c:spPr>
          <c:invertIfNegative val="0"/>
          <c:cat>
            <c:strRef>
              <c:f>Sheet1!$A$2:$A$3</c:f>
              <c:strCache>
                <c:ptCount val="2"/>
                <c:pt idx="0">
                  <c:v>SFY 2026</c:v>
                </c:pt>
                <c:pt idx="1">
                  <c:v>SFY 2027 GOALS </c:v>
                </c:pt>
              </c:strCache>
            </c:strRef>
          </c:cat>
          <c:val>
            <c:numRef>
              <c:f>Sheet1!$D$2:$D$3</c:f>
              <c:numCache>
                <c:formatCode>General</c:formatCode>
                <c:ptCount val="2"/>
                <c:pt idx="0">
                  <c:v>53.35</c:v>
                </c:pt>
                <c:pt idx="1">
                  <c:v>57</c:v>
                </c:pt>
              </c:numCache>
            </c:numRef>
          </c:val>
          <c:extLst>
            <c:ext xmlns:c16="http://schemas.microsoft.com/office/drawing/2014/chart" uri="{C3380CC4-5D6E-409C-BE32-E72D297353CC}">
              <c16:uniqueId val="{00000002-947E-4439-B3F7-7B413FCDC7E9}"/>
            </c:ext>
          </c:extLst>
        </c:ser>
        <c:ser>
          <c:idx val="3"/>
          <c:order val="3"/>
          <c:tx>
            <c:strRef>
              <c:f>Sheet1!$E$1</c:f>
              <c:strCache>
                <c:ptCount val="1"/>
                <c:pt idx="0">
                  <c:v>Arrears Collection</c:v>
                </c:pt>
              </c:strCache>
            </c:strRef>
          </c:tx>
          <c:spPr>
            <a:solidFill>
              <a:schemeClr val="accent4"/>
            </a:solidFill>
            <a:ln>
              <a:noFill/>
            </a:ln>
            <a:effectLst/>
          </c:spPr>
          <c:invertIfNegative val="0"/>
          <c:cat>
            <c:strRef>
              <c:f>Sheet1!$A$2:$A$3</c:f>
              <c:strCache>
                <c:ptCount val="2"/>
                <c:pt idx="0">
                  <c:v>SFY 2026</c:v>
                </c:pt>
                <c:pt idx="1">
                  <c:v>SFY 2027 GOALS </c:v>
                </c:pt>
              </c:strCache>
            </c:strRef>
          </c:cat>
          <c:val>
            <c:numRef>
              <c:f>Sheet1!$E$2:$E$3</c:f>
              <c:numCache>
                <c:formatCode>General</c:formatCode>
                <c:ptCount val="2"/>
                <c:pt idx="0">
                  <c:v>56.26</c:v>
                </c:pt>
                <c:pt idx="1">
                  <c:v>60</c:v>
                </c:pt>
              </c:numCache>
            </c:numRef>
          </c:val>
          <c:extLst>
            <c:ext xmlns:c16="http://schemas.microsoft.com/office/drawing/2014/chart" uri="{C3380CC4-5D6E-409C-BE32-E72D297353CC}">
              <c16:uniqueId val="{00000003-947E-4439-B3F7-7B413FCDC7E9}"/>
            </c:ext>
          </c:extLst>
        </c:ser>
        <c:dLbls>
          <c:showLegendKey val="0"/>
          <c:showVal val="0"/>
          <c:showCatName val="0"/>
          <c:showSerName val="0"/>
          <c:showPercent val="0"/>
          <c:showBubbleSize val="0"/>
        </c:dLbls>
        <c:gapWidth val="219"/>
        <c:overlap val="-27"/>
        <c:axId val="1959391168"/>
        <c:axId val="1215191472"/>
      </c:barChart>
      <c:catAx>
        <c:axId val="195939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215191472"/>
        <c:crosses val="autoZero"/>
        <c:auto val="1"/>
        <c:lblAlgn val="ctr"/>
        <c:lblOffset val="100"/>
        <c:noMultiLvlLbl val="0"/>
      </c:catAx>
      <c:valAx>
        <c:axId val="121519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939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6AEDE8-BF08-430E-8DA2-E21599A78217}" type="datetimeFigureOut">
              <a:rPr lang="en-US" smtClean="0"/>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E3E5D9-7C4B-4FF6-BFA3-0AE4D0426E7D}" type="slidenum">
              <a:rPr lang="en-US" smtClean="0"/>
              <a:t>‹#›</a:t>
            </a:fld>
            <a:endParaRPr lang="en-US"/>
          </a:p>
        </p:txBody>
      </p:sp>
    </p:spTree>
    <p:extLst>
      <p:ext uri="{BB962C8B-B14F-4D97-AF65-F5344CB8AC3E}">
        <p14:creationId xmlns:p14="http://schemas.microsoft.com/office/powerpoint/2010/main" val="4131319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E3E5D9-7C4B-4FF6-BFA3-0AE4D0426E7D}" type="slidenum">
              <a:rPr lang="en-US" smtClean="0"/>
              <a:t>13</a:t>
            </a:fld>
            <a:endParaRPr lang="en-US"/>
          </a:p>
        </p:txBody>
      </p:sp>
    </p:spTree>
    <p:extLst>
      <p:ext uri="{BB962C8B-B14F-4D97-AF65-F5344CB8AC3E}">
        <p14:creationId xmlns:p14="http://schemas.microsoft.com/office/powerpoint/2010/main" val="3985894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277ACD-AA3C-415E-ACB3-D3B17A5152B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E3EA7-8A99-4667-8DC9-7B8C77D1BA5F}"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8320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277ACD-AA3C-415E-ACB3-D3B17A5152B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3747782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277ACD-AA3C-415E-ACB3-D3B17A5152B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3490501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277ACD-AA3C-415E-ACB3-D3B17A5152B4}"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1819396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277ACD-AA3C-415E-ACB3-D3B17A5152B4}"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2951942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277ACD-AA3C-415E-ACB3-D3B17A5152B4}"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26107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277ACD-AA3C-415E-ACB3-D3B17A5152B4}"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2393898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277ACD-AA3C-415E-ACB3-D3B17A5152B4}"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979439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277ACD-AA3C-415E-ACB3-D3B17A5152B4}"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3309195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93277ACD-AA3C-415E-ACB3-D3B17A5152B4}"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1243904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277ACD-AA3C-415E-ACB3-D3B17A5152B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2726216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277ACD-AA3C-415E-ACB3-D3B17A5152B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E3EA7-8A99-4667-8DC9-7B8C77D1BA5F}"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650269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277ACD-AA3C-415E-ACB3-D3B17A5152B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4042242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277ACD-AA3C-415E-ACB3-D3B17A5152B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E3EA7-8A99-4667-8DC9-7B8C77D1BA5F}"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500638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277ACD-AA3C-415E-ACB3-D3B17A5152B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1615420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277ACD-AA3C-415E-ACB3-D3B17A5152B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472481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277ACD-AA3C-415E-ACB3-D3B17A5152B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E3EA7-8A99-4667-8DC9-7B8C77D1BA5F}" type="slidenum">
              <a:rPr lang="en-US" smtClean="0"/>
              <a:t>‹#›</a:t>
            </a:fld>
            <a:endParaRPr lang="en-US"/>
          </a:p>
        </p:txBody>
      </p:sp>
    </p:spTree>
    <p:extLst>
      <p:ext uri="{BB962C8B-B14F-4D97-AF65-F5344CB8AC3E}">
        <p14:creationId xmlns:p14="http://schemas.microsoft.com/office/powerpoint/2010/main" val="2619521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93277ACD-AA3C-415E-ACB3-D3B17A5152B4}" type="datetimeFigureOut">
              <a:rPr lang="en-US" smtClean="0"/>
              <a:t>8/24/2026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F7CE3EA7-8A99-4667-8DC9-7B8C77D1BA5F}" type="slidenum">
              <a:rPr lang="en-US" smtClean="0"/>
              <a:t>‹#›</a:t>
            </a:fld>
            <a:endParaRPr lang="en-US"/>
          </a:p>
        </p:txBody>
      </p:sp>
    </p:spTree>
    <p:extLst>
      <p:ext uri="{BB962C8B-B14F-4D97-AF65-F5344CB8AC3E}">
        <p14:creationId xmlns:p14="http://schemas.microsoft.com/office/powerpoint/2010/main" val="70883142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35BDD-3E5B-0EDD-D05B-B741E9F3B690}"/>
              </a:ext>
            </a:extLst>
          </p:cNvPr>
          <p:cNvSpPr>
            <a:spLocks noGrp="1"/>
          </p:cNvSpPr>
          <p:nvPr>
            <p:ph type="ctrTitle"/>
          </p:nvPr>
        </p:nvSpPr>
        <p:spPr>
          <a:xfrm>
            <a:off x="1524000" y="-401637"/>
            <a:ext cx="9144000" cy="2387600"/>
          </a:xfrm>
        </p:spPr>
        <p:txBody>
          <a:bodyPr/>
          <a:lstStyle/>
          <a:p>
            <a:pPr algn="ctr"/>
            <a:r>
              <a:rPr lang="en-US" b="1" dirty="0"/>
              <a:t>WHY DOES PERFORMANCE MATTER? </a:t>
            </a:r>
          </a:p>
        </p:txBody>
      </p:sp>
      <p:pic>
        <p:nvPicPr>
          <p:cNvPr id="5" name="Picture 4">
            <a:extLst>
              <a:ext uri="{FF2B5EF4-FFF2-40B4-BE49-F238E27FC236}">
                <a16:creationId xmlns:a16="http://schemas.microsoft.com/office/drawing/2014/main" id="{C55A1890-2D5A-254C-8FDA-1F9F023FDDD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53954" y="2119008"/>
            <a:ext cx="6856745" cy="457002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892928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4480E-ECFC-5DB0-FF58-AD2DE3DAAB7E}"/>
              </a:ext>
            </a:extLst>
          </p:cNvPr>
          <p:cNvSpPr>
            <a:spLocks noGrp="1"/>
          </p:cNvSpPr>
          <p:nvPr>
            <p:ph idx="1"/>
          </p:nvPr>
        </p:nvSpPr>
        <p:spPr>
          <a:xfrm>
            <a:off x="0" y="457200"/>
            <a:ext cx="11139488" cy="6527800"/>
          </a:xfrm>
        </p:spPr>
        <p:txBody>
          <a:bodyPr>
            <a:normAutofit/>
          </a:bodyPr>
          <a:lstStyle/>
          <a:p>
            <a:pPr lvl="0"/>
            <a:r>
              <a:rPr lang="en-US" sz="2400" dirty="0">
                <a:solidFill>
                  <a:schemeClr val="bg2">
                    <a:lumMod val="50000"/>
                  </a:schemeClr>
                </a:solidFill>
              </a:rPr>
              <a:t>Performance matters - because there are children in our community who have the right to know who their fathers are </a:t>
            </a:r>
          </a:p>
          <a:p>
            <a:pPr lvl="0"/>
            <a:r>
              <a:rPr lang="en-US" sz="2400" dirty="0">
                <a:solidFill>
                  <a:schemeClr val="bg2">
                    <a:lumMod val="50000"/>
                  </a:schemeClr>
                </a:solidFill>
              </a:rPr>
              <a:t>Performance matters -  because the financial stability of the families who utilize IV-D services, in part, hinges upon program performance  </a:t>
            </a:r>
          </a:p>
          <a:p>
            <a:pPr lvl="0"/>
            <a:r>
              <a:rPr lang="en-US" sz="2400" u="sng" dirty="0">
                <a:solidFill>
                  <a:schemeClr val="bg1"/>
                </a:solidFill>
              </a:rPr>
              <a:t>Performance matters – because federal funding is directly tied to performance outcomes, particularly paternity establishment.  </a:t>
            </a:r>
          </a:p>
          <a:p>
            <a:pPr lvl="1"/>
            <a:r>
              <a:rPr lang="en-US" sz="2400" u="sng" dirty="0">
                <a:solidFill>
                  <a:schemeClr val="bg1"/>
                </a:solidFill>
              </a:rPr>
              <a:t>There is a direct correlation between state performance and the amount of incentive funding provided by the federal government.  The Lion’s portion of the available federal funding goes to the states who perform best. </a:t>
            </a:r>
            <a:endParaRPr lang="en-US" sz="2400" dirty="0">
              <a:solidFill>
                <a:schemeClr val="bg1"/>
              </a:solidFill>
            </a:endParaRPr>
          </a:p>
          <a:p>
            <a:pPr marL="457200" lvl="1" indent="0">
              <a:buNone/>
            </a:pPr>
            <a:endParaRPr lang="en-US" dirty="0"/>
          </a:p>
          <a:p>
            <a:endParaRPr lang="en-US" dirty="0"/>
          </a:p>
        </p:txBody>
      </p:sp>
    </p:spTree>
    <p:extLst>
      <p:ext uri="{BB962C8B-B14F-4D97-AF65-F5344CB8AC3E}">
        <p14:creationId xmlns:p14="http://schemas.microsoft.com/office/powerpoint/2010/main" val="2512620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A3F76-FBFC-DD29-1157-335D8117A48C}"/>
              </a:ext>
            </a:extLst>
          </p:cNvPr>
          <p:cNvSpPr>
            <a:spLocks noGrp="1"/>
          </p:cNvSpPr>
          <p:nvPr>
            <p:ph type="title"/>
          </p:nvPr>
        </p:nvSpPr>
        <p:spPr>
          <a:xfrm>
            <a:off x="1828800" y="563032"/>
            <a:ext cx="8534400" cy="1507067"/>
          </a:xfrm>
        </p:spPr>
        <p:txBody>
          <a:bodyPr>
            <a:normAutofit fontScale="90000"/>
          </a:bodyPr>
          <a:lstStyle/>
          <a:p>
            <a:pPr algn="ctr"/>
            <a:r>
              <a:rPr lang="en-US" sz="4400" b="1" dirty="0"/>
              <a:t>The 4 Performance categories by IV-d programs are graded </a:t>
            </a:r>
            <a:br>
              <a:rPr lang="en-US" dirty="0"/>
            </a:br>
            <a:endParaRPr lang="en-US" dirty="0"/>
          </a:p>
        </p:txBody>
      </p:sp>
      <p:sp>
        <p:nvSpPr>
          <p:cNvPr id="3" name="Content Placeholder 2">
            <a:extLst>
              <a:ext uri="{FF2B5EF4-FFF2-40B4-BE49-F238E27FC236}">
                <a16:creationId xmlns:a16="http://schemas.microsoft.com/office/drawing/2014/main" id="{2DC0B26F-D52A-618A-3462-0A3B92B5BFD3}"/>
              </a:ext>
            </a:extLst>
          </p:cNvPr>
          <p:cNvSpPr>
            <a:spLocks noGrp="1"/>
          </p:cNvSpPr>
          <p:nvPr>
            <p:ph idx="1"/>
          </p:nvPr>
        </p:nvSpPr>
        <p:spPr>
          <a:xfrm>
            <a:off x="2960688" y="2070099"/>
            <a:ext cx="8534400" cy="3615267"/>
          </a:xfrm>
        </p:spPr>
        <p:txBody>
          <a:bodyPr/>
          <a:lstStyle/>
          <a:p>
            <a:r>
              <a:rPr lang="en-US" sz="3600" b="1" dirty="0">
                <a:solidFill>
                  <a:schemeClr val="tx1"/>
                </a:solidFill>
              </a:rPr>
              <a:t>Order Establishment </a:t>
            </a:r>
          </a:p>
          <a:p>
            <a:r>
              <a:rPr lang="en-US" sz="3600" b="1" dirty="0">
                <a:solidFill>
                  <a:schemeClr val="tx1"/>
                </a:solidFill>
              </a:rPr>
              <a:t>Paternity Establishment (PEP)</a:t>
            </a:r>
          </a:p>
          <a:p>
            <a:r>
              <a:rPr lang="en-US" sz="3600" b="1" dirty="0">
                <a:solidFill>
                  <a:schemeClr val="tx1"/>
                </a:solidFill>
              </a:rPr>
              <a:t>Current Support Collections </a:t>
            </a:r>
          </a:p>
          <a:p>
            <a:r>
              <a:rPr lang="en-US" sz="3600" b="1" dirty="0">
                <a:solidFill>
                  <a:schemeClr val="tx1"/>
                </a:solidFill>
              </a:rPr>
              <a:t>Arrearage Collections </a:t>
            </a:r>
          </a:p>
          <a:p>
            <a:endParaRPr lang="en-US" dirty="0"/>
          </a:p>
        </p:txBody>
      </p:sp>
    </p:spTree>
    <p:extLst>
      <p:ext uri="{BB962C8B-B14F-4D97-AF65-F5344CB8AC3E}">
        <p14:creationId xmlns:p14="http://schemas.microsoft.com/office/powerpoint/2010/main" val="56766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AD034-076C-F63E-76BE-4AD642F93829}"/>
              </a:ext>
            </a:extLst>
          </p:cNvPr>
          <p:cNvSpPr>
            <a:spLocks noGrp="1"/>
          </p:cNvSpPr>
          <p:nvPr>
            <p:ph type="title"/>
          </p:nvPr>
        </p:nvSpPr>
        <p:spPr>
          <a:xfrm>
            <a:off x="444500" y="605366"/>
            <a:ext cx="11518900" cy="1507067"/>
          </a:xfrm>
        </p:spPr>
        <p:txBody>
          <a:bodyPr>
            <a:normAutofit fontScale="90000"/>
          </a:bodyPr>
          <a:lstStyle/>
          <a:p>
            <a:r>
              <a:rPr lang="en-US" b="1" dirty="0"/>
              <a:t>I often refer to performance as an Octopus, in that it has many tentacles or appendages, all of which impact our ability to optimize performance.  </a:t>
            </a:r>
            <a:br>
              <a:rPr lang="en-US" b="1" dirty="0"/>
            </a:br>
            <a:endParaRPr lang="en-US" b="1" dirty="0"/>
          </a:p>
        </p:txBody>
      </p:sp>
      <p:pic>
        <p:nvPicPr>
          <p:cNvPr id="9" name="Content Placeholder 8">
            <a:extLst>
              <a:ext uri="{FF2B5EF4-FFF2-40B4-BE49-F238E27FC236}">
                <a16:creationId xmlns:a16="http://schemas.microsoft.com/office/drawing/2014/main" id="{EE0BE318-A4E9-828B-3C2D-A5A642D3F4A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032000" y="1896533"/>
            <a:ext cx="7213599" cy="4825285"/>
          </a:xfrm>
          <a:prstGeom prst="rect">
            <a:avLst/>
          </a:prstGeom>
          <a:ln>
            <a:noFill/>
          </a:ln>
          <a:effectLst>
            <a:softEdge rad="112500"/>
          </a:effectLst>
        </p:spPr>
      </p:pic>
    </p:spTree>
    <p:extLst>
      <p:ext uri="{BB962C8B-B14F-4D97-AF65-F5344CB8AC3E}">
        <p14:creationId xmlns:p14="http://schemas.microsoft.com/office/powerpoint/2010/main" val="2886563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A2B65-6EC2-2968-DE47-A034B93273CB}"/>
              </a:ext>
            </a:extLst>
          </p:cNvPr>
          <p:cNvSpPr>
            <a:spLocks noGrp="1"/>
          </p:cNvSpPr>
          <p:nvPr>
            <p:ph type="title"/>
          </p:nvPr>
        </p:nvSpPr>
        <p:spPr>
          <a:xfrm>
            <a:off x="442910" y="381000"/>
            <a:ext cx="11545890" cy="2235200"/>
          </a:xfrm>
        </p:spPr>
        <p:txBody>
          <a:bodyPr>
            <a:noAutofit/>
          </a:bodyPr>
          <a:lstStyle/>
          <a:p>
            <a:r>
              <a:rPr lang="en-US" sz="2400" b="1" dirty="0"/>
              <a:t>What traits come to mind when you think of performance in ANY context outside of child support?   Whether you’re an athlete, musician, singer, doctor, chemist or a dancer, the same principles apply….and those who perform best, have similar characteristics </a:t>
            </a:r>
            <a:br>
              <a:rPr lang="en-US" sz="2400" b="1" dirty="0"/>
            </a:br>
            <a:endParaRPr lang="en-US" sz="2400" b="1" dirty="0"/>
          </a:p>
        </p:txBody>
      </p:sp>
      <p:sp>
        <p:nvSpPr>
          <p:cNvPr id="3" name="Content Placeholder 2">
            <a:extLst>
              <a:ext uri="{FF2B5EF4-FFF2-40B4-BE49-F238E27FC236}">
                <a16:creationId xmlns:a16="http://schemas.microsoft.com/office/drawing/2014/main" id="{FBAC63D8-0D3E-EF89-DCD9-C8889C43E8CA}"/>
              </a:ext>
            </a:extLst>
          </p:cNvPr>
          <p:cNvSpPr>
            <a:spLocks noGrp="1"/>
          </p:cNvSpPr>
          <p:nvPr>
            <p:ph sz="half" idx="1"/>
          </p:nvPr>
        </p:nvSpPr>
        <p:spPr>
          <a:xfrm>
            <a:off x="1014411" y="2616200"/>
            <a:ext cx="4937655" cy="3615267"/>
          </a:xfrm>
        </p:spPr>
        <p:txBody>
          <a:bodyPr/>
          <a:lstStyle/>
          <a:p>
            <a:r>
              <a:rPr lang="en-US" dirty="0">
                <a:solidFill>
                  <a:schemeClr val="tx1"/>
                </a:solidFill>
              </a:rPr>
              <a:t>Clarity of purpose</a:t>
            </a:r>
          </a:p>
          <a:p>
            <a:r>
              <a:rPr lang="en-US" dirty="0">
                <a:solidFill>
                  <a:schemeClr val="tx1"/>
                </a:solidFill>
              </a:rPr>
              <a:t>They take ownership</a:t>
            </a:r>
          </a:p>
          <a:p>
            <a:r>
              <a:rPr lang="en-US" dirty="0">
                <a:solidFill>
                  <a:schemeClr val="tx1"/>
                </a:solidFill>
              </a:rPr>
              <a:t>They are dedicated to practice/training</a:t>
            </a:r>
          </a:p>
          <a:p>
            <a:r>
              <a:rPr lang="en-US" dirty="0">
                <a:solidFill>
                  <a:schemeClr val="tx1"/>
                </a:solidFill>
              </a:rPr>
              <a:t>They are disciplined</a:t>
            </a:r>
          </a:p>
          <a:p>
            <a:r>
              <a:rPr lang="en-US" dirty="0">
                <a:solidFill>
                  <a:schemeClr val="tx1"/>
                </a:solidFill>
              </a:rPr>
              <a:t>They take preparation seriously</a:t>
            </a:r>
          </a:p>
          <a:p>
            <a:r>
              <a:rPr lang="en-US" dirty="0">
                <a:solidFill>
                  <a:schemeClr val="tx1"/>
                </a:solidFill>
              </a:rPr>
              <a:t>They have the ability to execute</a:t>
            </a:r>
          </a:p>
          <a:p>
            <a:endParaRPr lang="en-US" dirty="0"/>
          </a:p>
        </p:txBody>
      </p:sp>
      <p:sp>
        <p:nvSpPr>
          <p:cNvPr id="4" name="Content Placeholder 3">
            <a:extLst>
              <a:ext uri="{FF2B5EF4-FFF2-40B4-BE49-F238E27FC236}">
                <a16:creationId xmlns:a16="http://schemas.microsoft.com/office/drawing/2014/main" id="{D0D8B699-BAE0-2AE3-A13A-51D7FF97456B}"/>
              </a:ext>
            </a:extLst>
          </p:cNvPr>
          <p:cNvSpPr>
            <a:spLocks noGrp="1"/>
          </p:cNvSpPr>
          <p:nvPr>
            <p:ph sz="half" idx="2"/>
          </p:nvPr>
        </p:nvSpPr>
        <p:spPr>
          <a:xfrm>
            <a:off x="5952066" y="2616200"/>
            <a:ext cx="4934479" cy="3615266"/>
          </a:xfrm>
        </p:spPr>
        <p:txBody>
          <a:bodyPr/>
          <a:lstStyle/>
          <a:p>
            <a:r>
              <a:rPr lang="en-US" dirty="0">
                <a:solidFill>
                  <a:schemeClr val="tx1"/>
                </a:solidFill>
              </a:rPr>
              <a:t>They posses strong time management skills</a:t>
            </a:r>
          </a:p>
          <a:p>
            <a:r>
              <a:rPr lang="en-US" dirty="0">
                <a:solidFill>
                  <a:schemeClr val="tx1"/>
                </a:solidFill>
              </a:rPr>
              <a:t>They are always curious and eager to learn</a:t>
            </a:r>
          </a:p>
          <a:p>
            <a:r>
              <a:rPr lang="en-US" dirty="0">
                <a:solidFill>
                  <a:schemeClr val="tx1"/>
                </a:solidFill>
              </a:rPr>
              <a:t>They are mentally tough</a:t>
            </a:r>
          </a:p>
          <a:p>
            <a:r>
              <a:rPr lang="en-US" dirty="0">
                <a:solidFill>
                  <a:schemeClr val="tx1"/>
                </a:solidFill>
              </a:rPr>
              <a:t>They have high standards</a:t>
            </a:r>
          </a:p>
          <a:p>
            <a:r>
              <a:rPr lang="en-US" dirty="0">
                <a:solidFill>
                  <a:schemeClr val="tx1"/>
                </a:solidFill>
              </a:rPr>
              <a:t>They are coachable</a:t>
            </a:r>
          </a:p>
          <a:p>
            <a:endParaRPr lang="en-US" dirty="0"/>
          </a:p>
        </p:txBody>
      </p:sp>
    </p:spTree>
    <p:extLst>
      <p:ext uri="{BB962C8B-B14F-4D97-AF65-F5344CB8AC3E}">
        <p14:creationId xmlns:p14="http://schemas.microsoft.com/office/powerpoint/2010/main" val="4117782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fade">
                                      <p:cBhvr>
                                        <p:cTn id="37" dur="500"/>
                                        <p:tgtEl>
                                          <p:spTgt spid="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1" end="1"/>
                                            </p:txEl>
                                          </p:spTgt>
                                        </p:tgtEl>
                                        <p:attrNameLst>
                                          <p:attrName>style.visibility</p:attrName>
                                        </p:attrNameLst>
                                      </p:cBhvr>
                                      <p:to>
                                        <p:strVal val="visible"/>
                                      </p:to>
                                    </p:set>
                                    <p:animEffect transition="in" filter="fade">
                                      <p:cBhvr>
                                        <p:cTn id="42" dur="500"/>
                                        <p:tgtEl>
                                          <p:spTgt spid="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fade">
                                      <p:cBhvr>
                                        <p:cTn id="47" dur="500"/>
                                        <p:tgtEl>
                                          <p:spTgt spid="4">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3" end="3"/>
                                            </p:txEl>
                                          </p:spTgt>
                                        </p:tgtEl>
                                        <p:attrNameLst>
                                          <p:attrName>style.visibility</p:attrName>
                                        </p:attrNameLst>
                                      </p:cBhvr>
                                      <p:to>
                                        <p:strVal val="visible"/>
                                      </p:to>
                                    </p:set>
                                    <p:animEffect transition="in" filter="fade">
                                      <p:cBhvr>
                                        <p:cTn id="52" dur="500"/>
                                        <p:tgtEl>
                                          <p:spTgt spid="4">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4" end="4"/>
                                            </p:txEl>
                                          </p:spTgt>
                                        </p:tgtEl>
                                        <p:attrNameLst>
                                          <p:attrName>style.visibility</p:attrName>
                                        </p:attrNameLst>
                                      </p:cBhvr>
                                      <p:to>
                                        <p:strVal val="visible"/>
                                      </p:to>
                                    </p:set>
                                    <p:animEffect transition="in" filter="fade">
                                      <p:cBhvr>
                                        <p:cTn id="5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23D98-C6FD-7A0F-A213-E38018BEA7D4}"/>
              </a:ext>
            </a:extLst>
          </p:cNvPr>
          <p:cNvSpPr>
            <a:spLocks noGrp="1"/>
          </p:cNvSpPr>
          <p:nvPr>
            <p:ph type="title"/>
          </p:nvPr>
        </p:nvSpPr>
        <p:spPr>
          <a:xfrm>
            <a:off x="431006" y="1206500"/>
            <a:ext cx="11329988" cy="1142999"/>
          </a:xfrm>
        </p:spPr>
        <p:txBody>
          <a:bodyPr>
            <a:normAutofit fontScale="90000"/>
          </a:bodyPr>
          <a:lstStyle/>
          <a:p>
            <a:r>
              <a:rPr lang="en-US" dirty="0">
                <a:solidFill>
                  <a:schemeClr val="bg2">
                    <a:lumMod val="50000"/>
                  </a:schemeClr>
                </a:solidFill>
              </a:rPr>
              <a:t>Let’s do a deep dive into each performance category and identify things that adversely impact our standing in each measure, as well as how we can address them to achieve better performance outcomes.</a:t>
            </a:r>
            <a:br>
              <a:rPr lang="en-US" dirty="0">
                <a:solidFill>
                  <a:schemeClr val="bg2">
                    <a:lumMod val="50000"/>
                  </a:schemeClr>
                </a:solidFill>
              </a:rPr>
            </a:br>
            <a:endParaRPr lang="en-US" dirty="0">
              <a:solidFill>
                <a:schemeClr val="bg2">
                  <a:lumMod val="50000"/>
                </a:schemeClr>
              </a:solidFill>
            </a:endParaRPr>
          </a:p>
        </p:txBody>
      </p:sp>
      <p:pic>
        <p:nvPicPr>
          <p:cNvPr id="9" name="Content Placeholder 8">
            <a:extLst>
              <a:ext uri="{FF2B5EF4-FFF2-40B4-BE49-F238E27FC236}">
                <a16:creationId xmlns:a16="http://schemas.microsoft.com/office/drawing/2014/main" id="{1ED7A620-1BA2-4BA8-DDA6-877FCBC1165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21135" y="2679700"/>
            <a:ext cx="6506965" cy="4337976"/>
          </a:xfrm>
          <a:prstGeom prst="ellipse">
            <a:avLst/>
          </a:prstGeom>
          <a:ln>
            <a:noFill/>
          </a:ln>
          <a:effectLst>
            <a:softEdge rad="112500"/>
          </a:effectLst>
        </p:spPr>
      </p:pic>
    </p:spTree>
    <p:extLst>
      <p:ext uri="{BB962C8B-B14F-4D97-AF65-F5344CB8AC3E}">
        <p14:creationId xmlns:p14="http://schemas.microsoft.com/office/powerpoint/2010/main" val="3423913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D57C6-8A79-010A-37D4-2451EB3735D8}"/>
              </a:ext>
            </a:extLst>
          </p:cNvPr>
          <p:cNvSpPr>
            <a:spLocks noGrp="1"/>
          </p:cNvSpPr>
          <p:nvPr>
            <p:ph type="title"/>
          </p:nvPr>
        </p:nvSpPr>
        <p:spPr>
          <a:xfrm>
            <a:off x="887412" y="1792816"/>
            <a:ext cx="10644188" cy="3272368"/>
          </a:xfrm>
        </p:spPr>
        <p:txBody>
          <a:bodyPr>
            <a:noAutofit/>
          </a:bodyPr>
          <a:lstStyle/>
          <a:p>
            <a:r>
              <a:rPr lang="en-US" sz="4800" dirty="0"/>
              <a:t>Given THE FOUR PERFORMANCE categories, WHICH IS THE MOST DIFFICULT category to improve performance?  </a:t>
            </a:r>
            <a:br>
              <a:rPr lang="en-US" sz="4800" dirty="0"/>
            </a:br>
            <a:br>
              <a:rPr lang="en-US" sz="4800" dirty="0"/>
            </a:br>
            <a:r>
              <a:rPr lang="en-US" sz="4800" dirty="0"/>
              <a:t>Why?   </a:t>
            </a:r>
            <a:br>
              <a:rPr lang="en-US" sz="4800" dirty="0"/>
            </a:br>
            <a:endParaRPr lang="en-US" sz="4800" dirty="0"/>
          </a:p>
        </p:txBody>
      </p:sp>
    </p:spTree>
    <p:extLst>
      <p:ext uri="{BB962C8B-B14F-4D97-AF65-F5344CB8AC3E}">
        <p14:creationId xmlns:p14="http://schemas.microsoft.com/office/powerpoint/2010/main" val="2811649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5FEA3-AC75-A278-E2D9-5C5F2A9DBCF3}"/>
              </a:ext>
            </a:extLst>
          </p:cNvPr>
          <p:cNvSpPr>
            <a:spLocks noGrp="1"/>
          </p:cNvSpPr>
          <p:nvPr>
            <p:ph type="title"/>
          </p:nvPr>
        </p:nvSpPr>
        <p:spPr>
          <a:xfrm>
            <a:off x="1828800" y="283632"/>
            <a:ext cx="8534400" cy="1507067"/>
          </a:xfrm>
        </p:spPr>
        <p:txBody>
          <a:bodyPr/>
          <a:lstStyle/>
          <a:p>
            <a:pPr algn="ctr"/>
            <a:r>
              <a:rPr lang="en-US" sz="4800" b="1" dirty="0"/>
              <a:t>Order Establishment </a:t>
            </a:r>
            <a:br>
              <a:rPr lang="en-US" dirty="0"/>
            </a:br>
            <a:endParaRPr lang="en-US" dirty="0"/>
          </a:p>
        </p:txBody>
      </p:sp>
      <p:sp>
        <p:nvSpPr>
          <p:cNvPr id="3" name="Content Placeholder 2">
            <a:extLst>
              <a:ext uri="{FF2B5EF4-FFF2-40B4-BE49-F238E27FC236}">
                <a16:creationId xmlns:a16="http://schemas.microsoft.com/office/drawing/2014/main" id="{150BD533-54B0-1CAB-60AD-5893EFDB091F}"/>
              </a:ext>
            </a:extLst>
          </p:cNvPr>
          <p:cNvSpPr>
            <a:spLocks noGrp="1"/>
          </p:cNvSpPr>
          <p:nvPr>
            <p:ph idx="1"/>
          </p:nvPr>
        </p:nvSpPr>
        <p:spPr>
          <a:xfrm>
            <a:off x="266700" y="1392766"/>
            <a:ext cx="10579100" cy="4953002"/>
          </a:xfrm>
        </p:spPr>
        <p:txBody>
          <a:bodyPr>
            <a:normAutofit/>
          </a:bodyPr>
          <a:lstStyle/>
          <a:p>
            <a:pPr marL="0" indent="0">
              <a:buNone/>
            </a:pPr>
            <a:r>
              <a:rPr lang="en-US" sz="3200" b="1" dirty="0"/>
              <a:t>What factors adversely impact your order establishment ratio?  </a:t>
            </a:r>
          </a:p>
          <a:p>
            <a:pPr lvl="0"/>
            <a:r>
              <a:rPr lang="en-US" sz="2400" dirty="0">
                <a:solidFill>
                  <a:schemeClr val="tx1"/>
                </a:solidFill>
              </a:rPr>
              <a:t>Having an open IV-D case, wherein paternity has been established, but an order line has not been created.  </a:t>
            </a:r>
          </a:p>
          <a:p>
            <a:pPr lvl="0"/>
            <a:r>
              <a:rPr lang="en-US" sz="2400" dirty="0">
                <a:solidFill>
                  <a:schemeClr val="tx1"/>
                </a:solidFill>
              </a:rPr>
              <a:t>Rejected order establishment motions </a:t>
            </a:r>
          </a:p>
          <a:p>
            <a:pPr lvl="0"/>
            <a:r>
              <a:rPr lang="en-US" sz="2400" dirty="0">
                <a:solidFill>
                  <a:schemeClr val="tx1"/>
                </a:solidFill>
              </a:rPr>
              <a:t>Court cases that are scheduled too far out </a:t>
            </a:r>
          </a:p>
          <a:p>
            <a:pPr lvl="0"/>
            <a:r>
              <a:rPr lang="en-US" sz="2400" dirty="0">
                <a:solidFill>
                  <a:schemeClr val="tx1"/>
                </a:solidFill>
              </a:rPr>
              <a:t>Remanded motions when parties fail to show up for Court </a:t>
            </a:r>
          </a:p>
          <a:p>
            <a:pPr marL="0" indent="0">
              <a:buNone/>
            </a:pPr>
            <a:r>
              <a:rPr lang="en-US" sz="2400" b="1" i="1" dirty="0">
                <a:solidFill>
                  <a:schemeClr val="tx1"/>
                </a:solidFill>
              </a:rPr>
              <a:t>Remember – orders can be medical OR financial- the only thing that matters is that an order line is created in your child support system.  </a:t>
            </a:r>
            <a:endParaRPr lang="en-US" sz="2400" b="1" dirty="0">
              <a:solidFill>
                <a:schemeClr val="tx1"/>
              </a:solidFill>
            </a:endParaRPr>
          </a:p>
          <a:p>
            <a:endParaRPr lang="en-US" dirty="0"/>
          </a:p>
        </p:txBody>
      </p:sp>
    </p:spTree>
    <p:extLst>
      <p:ext uri="{BB962C8B-B14F-4D97-AF65-F5344CB8AC3E}">
        <p14:creationId xmlns:p14="http://schemas.microsoft.com/office/powerpoint/2010/main" val="3481746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E0DE-00B8-AD71-7050-9AE7C2DFF845}"/>
              </a:ext>
            </a:extLst>
          </p:cNvPr>
          <p:cNvSpPr>
            <a:spLocks noGrp="1"/>
          </p:cNvSpPr>
          <p:nvPr>
            <p:ph type="title"/>
          </p:nvPr>
        </p:nvSpPr>
        <p:spPr>
          <a:xfrm>
            <a:off x="1828800" y="143932"/>
            <a:ext cx="8534400" cy="1507067"/>
          </a:xfrm>
        </p:spPr>
        <p:txBody>
          <a:bodyPr/>
          <a:lstStyle/>
          <a:p>
            <a:pPr algn="ctr"/>
            <a:r>
              <a:rPr lang="en-US" sz="4800" b="1" dirty="0"/>
              <a:t>Paternity Establishment</a:t>
            </a:r>
            <a:br>
              <a:rPr lang="en-US" dirty="0"/>
            </a:br>
            <a:endParaRPr lang="en-US" dirty="0"/>
          </a:p>
        </p:txBody>
      </p:sp>
      <p:sp>
        <p:nvSpPr>
          <p:cNvPr id="3" name="Content Placeholder 2">
            <a:extLst>
              <a:ext uri="{FF2B5EF4-FFF2-40B4-BE49-F238E27FC236}">
                <a16:creationId xmlns:a16="http://schemas.microsoft.com/office/drawing/2014/main" id="{D26FD14C-5865-85A9-2598-1BB7B0252BEF}"/>
              </a:ext>
            </a:extLst>
          </p:cNvPr>
          <p:cNvSpPr>
            <a:spLocks noGrp="1"/>
          </p:cNvSpPr>
          <p:nvPr>
            <p:ph idx="1"/>
          </p:nvPr>
        </p:nvSpPr>
        <p:spPr>
          <a:xfrm>
            <a:off x="469900" y="1308100"/>
            <a:ext cx="10706100" cy="4902200"/>
          </a:xfrm>
        </p:spPr>
        <p:txBody>
          <a:bodyPr>
            <a:normAutofit lnSpcReduction="10000"/>
          </a:bodyPr>
          <a:lstStyle/>
          <a:p>
            <a:pPr marL="0" indent="0">
              <a:buNone/>
            </a:pPr>
            <a:r>
              <a:rPr lang="en-US" sz="3000" b="1" dirty="0"/>
              <a:t>What factors adversely impact your paternity establishment ratio? </a:t>
            </a:r>
          </a:p>
          <a:p>
            <a:pPr lvl="0"/>
            <a:r>
              <a:rPr lang="en-US" sz="2400" dirty="0">
                <a:solidFill>
                  <a:schemeClr val="tx1"/>
                </a:solidFill>
              </a:rPr>
              <a:t>Opening more paternity cases in a given month than the number of cases for which you are able to establish paternal parentage </a:t>
            </a:r>
          </a:p>
          <a:p>
            <a:pPr lvl="0"/>
            <a:r>
              <a:rPr lang="en-US" sz="2400" dirty="0">
                <a:solidFill>
                  <a:schemeClr val="tx1"/>
                </a:solidFill>
              </a:rPr>
              <a:t>Unsuccessful service of civil summonses </a:t>
            </a:r>
          </a:p>
          <a:p>
            <a:pPr lvl="0"/>
            <a:r>
              <a:rPr lang="en-US" sz="2400" dirty="0">
                <a:solidFill>
                  <a:schemeClr val="tx1"/>
                </a:solidFill>
              </a:rPr>
              <a:t>Rejected establishment motions</a:t>
            </a:r>
          </a:p>
          <a:p>
            <a:pPr lvl="0"/>
            <a:r>
              <a:rPr lang="en-US" sz="2400" dirty="0">
                <a:solidFill>
                  <a:schemeClr val="tx1"/>
                </a:solidFill>
              </a:rPr>
              <a:t>Workers not completing their work timely  </a:t>
            </a:r>
          </a:p>
          <a:p>
            <a:pPr lvl="0"/>
            <a:r>
              <a:rPr lang="en-US" sz="2400" dirty="0">
                <a:solidFill>
                  <a:schemeClr val="tx1"/>
                </a:solidFill>
              </a:rPr>
              <a:t>Scheduling multiple DNA tests when parties fail to cooperate or show </a:t>
            </a:r>
          </a:p>
          <a:p>
            <a:pPr lvl="0"/>
            <a:r>
              <a:rPr lang="en-US" sz="2400" dirty="0">
                <a:solidFill>
                  <a:schemeClr val="tx1"/>
                </a:solidFill>
              </a:rPr>
              <a:t>Guardian Ad Litem’s who fail to file timely reports </a:t>
            </a:r>
          </a:p>
          <a:p>
            <a:pPr lvl="0"/>
            <a:r>
              <a:rPr lang="en-US" sz="2400" dirty="0">
                <a:solidFill>
                  <a:schemeClr val="tx1"/>
                </a:solidFill>
              </a:rPr>
              <a:t>Court cases that are scheduled too far out </a:t>
            </a:r>
          </a:p>
          <a:p>
            <a:endParaRPr lang="en-US" dirty="0"/>
          </a:p>
        </p:txBody>
      </p:sp>
    </p:spTree>
    <p:extLst>
      <p:ext uri="{BB962C8B-B14F-4D97-AF65-F5344CB8AC3E}">
        <p14:creationId xmlns:p14="http://schemas.microsoft.com/office/powerpoint/2010/main" val="2940667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BD925-1097-6CE5-A16B-5CC03F9EF5AF}"/>
              </a:ext>
            </a:extLst>
          </p:cNvPr>
          <p:cNvSpPr>
            <a:spLocks noGrp="1"/>
          </p:cNvSpPr>
          <p:nvPr>
            <p:ph type="title"/>
          </p:nvPr>
        </p:nvSpPr>
        <p:spPr>
          <a:xfrm>
            <a:off x="1408112" y="258232"/>
            <a:ext cx="9475788" cy="1507067"/>
          </a:xfrm>
        </p:spPr>
        <p:txBody>
          <a:bodyPr>
            <a:normAutofit fontScale="90000"/>
          </a:bodyPr>
          <a:lstStyle/>
          <a:p>
            <a:r>
              <a:rPr lang="en-US" sz="4800" b="1" dirty="0"/>
              <a:t>Current Support Collections </a:t>
            </a:r>
            <a:br>
              <a:rPr lang="en-US" dirty="0"/>
            </a:br>
            <a:endParaRPr lang="en-US" dirty="0"/>
          </a:p>
        </p:txBody>
      </p:sp>
      <p:sp>
        <p:nvSpPr>
          <p:cNvPr id="7" name="Content Placeholder 6">
            <a:extLst>
              <a:ext uri="{FF2B5EF4-FFF2-40B4-BE49-F238E27FC236}">
                <a16:creationId xmlns:a16="http://schemas.microsoft.com/office/drawing/2014/main" id="{175544F5-DB38-8805-339D-09900C20D96F}"/>
              </a:ext>
            </a:extLst>
          </p:cNvPr>
          <p:cNvSpPr>
            <a:spLocks noGrp="1"/>
          </p:cNvSpPr>
          <p:nvPr>
            <p:ph idx="1"/>
          </p:nvPr>
        </p:nvSpPr>
        <p:spPr>
          <a:xfrm>
            <a:off x="1066800" y="1261535"/>
            <a:ext cx="9817100" cy="5228165"/>
          </a:xfrm>
        </p:spPr>
        <p:txBody>
          <a:bodyPr>
            <a:normAutofit fontScale="47500" lnSpcReduction="20000"/>
          </a:bodyPr>
          <a:lstStyle/>
          <a:p>
            <a:pPr marL="0" indent="0">
              <a:buNone/>
            </a:pPr>
            <a:r>
              <a:rPr lang="en-US" sz="3200" b="1" dirty="0"/>
              <a:t>What factors adversely impact your current support collections ratio? </a:t>
            </a:r>
          </a:p>
          <a:p>
            <a:pPr marL="0" indent="0">
              <a:buNone/>
            </a:pPr>
            <a:endParaRPr lang="en-US" sz="2900" dirty="0"/>
          </a:p>
          <a:p>
            <a:pPr lvl="1"/>
            <a:r>
              <a:rPr lang="en-US" sz="2900" dirty="0">
                <a:solidFill>
                  <a:schemeClr val="tx1"/>
                </a:solidFill>
              </a:rPr>
              <a:t>Failure to timely enforce and/or take actions that may result in a compliant collection:</a:t>
            </a:r>
          </a:p>
          <a:p>
            <a:pPr lvl="2"/>
            <a:r>
              <a:rPr lang="en-US" sz="2900" dirty="0">
                <a:solidFill>
                  <a:schemeClr val="tx1"/>
                </a:solidFill>
              </a:rPr>
              <a:t>Warning letter</a:t>
            </a:r>
          </a:p>
          <a:p>
            <a:pPr lvl="2"/>
            <a:r>
              <a:rPr lang="en-US" sz="2900" dirty="0">
                <a:solidFill>
                  <a:schemeClr val="tx1"/>
                </a:solidFill>
              </a:rPr>
              <a:t>Phone call to the support obligated parent </a:t>
            </a:r>
          </a:p>
          <a:p>
            <a:pPr lvl="2"/>
            <a:r>
              <a:rPr lang="en-US" sz="2900" dirty="0">
                <a:solidFill>
                  <a:schemeClr val="tx1"/>
                </a:solidFill>
              </a:rPr>
              <a:t>Notice of intent to suspend a license </a:t>
            </a:r>
          </a:p>
          <a:p>
            <a:pPr lvl="2"/>
            <a:r>
              <a:rPr lang="en-US" sz="2900" dirty="0">
                <a:solidFill>
                  <a:schemeClr val="tx1"/>
                </a:solidFill>
              </a:rPr>
              <a:t>Notice of support due </a:t>
            </a:r>
          </a:p>
          <a:p>
            <a:pPr lvl="2"/>
            <a:r>
              <a:rPr lang="en-US" sz="2900" dirty="0">
                <a:solidFill>
                  <a:schemeClr val="tx1"/>
                </a:solidFill>
              </a:rPr>
              <a:t>Order to withhold or deliver </a:t>
            </a:r>
          </a:p>
          <a:p>
            <a:pPr lvl="2"/>
            <a:r>
              <a:rPr lang="en-US" sz="2900" dirty="0">
                <a:solidFill>
                  <a:schemeClr val="tx1"/>
                </a:solidFill>
              </a:rPr>
              <a:t>Contempt </a:t>
            </a:r>
          </a:p>
          <a:p>
            <a:pPr lvl="2"/>
            <a:r>
              <a:rPr lang="en-US" sz="2900" dirty="0">
                <a:solidFill>
                  <a:schemeClr val="tx1"/>
                </a:solidFill>
              </a:rPr>
              <a:t>Wage garnishment </a:t>
            </a:r>
          </a:p>
          <a:p>
            <a:pPr lvl="2"/>
            <a:r>
              <a:rPr lang="en-US" sz="3200" dirty="0">
                <a:solidFill>
                  <a:schemeClr val="tx1"/>
                </a:solidFill>
              </a:rPr>
              <a:t>Failing to do a timely review of the cases in which the child has emancipated, causing the case to continue charging current support in error </a:t>
            </a:r>
            <a:endParaRPr lang="en-US" sz="2900" dirty="0">
              <a:solidFill>
                <a:schemeClr val="tx1"/>
              </a:solidFill>
            </a:endParaRPr>
          </a:p>
          <a:p>
            <a:pPr lvl="0"/>
            <a:r>
              <a:rPr lang="en-US" sz="2900" dirty="0">
                <a:solidFill>
                  <a:schemeClr val="tx1"/>
                </a:solidFill>
              </a:rPr>
              <a:t>Support obligated parents who have multiple cases and are unable to meet the full obligation on each case </a:t>
            </a:r>
          </a:p>
          <a:p>
            <a:pPr lvl="0"/>
            <a:r>
              <a:rPr lang="en-US" sz="2900" dirty="0">
                <a:solidFill>
                  <a:schemeClr val="tx1"/>
                </a:solidFill>
              </a:rPr>
              <a:t>Orders must be right sized </a:t>
            </a:r>
          </a:p>
          <a:p>
            <a:pPr lvl="0"/>
            <a:r>
              <a:rPr lang="en-US" sz="2900" dirty="0">
                <a:solidFill>
                  <a:schemeClr val="tx1"/>
                </a:solidFill>
              </a:rPr>
              <a:t>Failing to issue timely wage withholding orders to employers when a new or modified order is entered</a:t>
            </a:r>
          </a:p>
          <a:p>
            <a:pPr lvl="0"/>
            <a:r>
              <a:rPr lang="en-US" sz="2900" dirty="0">
                <a:solidFill>
                  <a:schemeClr val="tx1"/>
                </a:solidFill>
              </a:rPr>
              <a:t>Failing to timely release held money in the same month in which the payment is received and/or posted </a:t>
            </a:r>
          </a:p>
          <a:p>
            <a:endParaRPr lang="en-US" dirty="0"/>
          </a:p>
        </p:txBody>
      </p:sp>
    </p:spTree>
    <p:extLst>
      <p:ext uri="{BB962C8B-B14F-4D97-AF65-F5344CB8AC3E}">
        <p14:creationId xmlns:p14="http://schemas.microsoft.com/office/powerpoint/2010/main" val="878827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0B235-904D-14CD-8F66-E5E969DEA0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E1CFE-0C2E-8F20-0EB0-923C9736ACEB}"/>
              </a:ext>
            </a:extLst>
          </p:cNvPr>
          <p:cNvSpPr>
            <a:spLocks noGrp="1"/>
          </p:cNvSpPr>
          <p:nvPr>
            <p:ph type="title"/>
          </p:nvPr>
        </p:nvSpPr>
        <p:spPr>
          <a:xfrm>
            <a:off x="2019300" y="139700"/>
            <a:ext cx="8534400" cy="1507067"/>
          </a:xfrm>
        </p:spPr>
        <p:txBody>
          <a:bodyPr>
            <a:normAutofit/>
          </a:bodyPr>
          <a:lstStyle/>
          <a:p>
            <a:r>
              <a:rPr lang="en-US" sz="4400" b="1" dirty="0"/>
              <a:t>Arrearage Collections</a:t>
            </a:r>
            <a:endParaRPr lang="en-US" sz="4400" dirty="0"/>
          </a:p>
        </p:txBody>
      </p:sp>
      <p:sp>
        <p:nvSpPr>
          <p:cNvPr id="3" name="Content Placeholder 2">
            <a:extLst>
              <a:ext uri="{FF2B5EF4-FFF2-40B4-BE49-F238E27FC236}">
                <a16:creationId xmlns:a16="http://schemas.microsoft.com/office/drawing/2014/main" id="{9D5A212C-C819-5ED2-12E0-6CD5F4DB366E}"/>
              </a:ext>
            </a:extLst>
          </p:cNvPr>
          <p:cNvSpPr>
            <a:spLocks noGrp="1"/>
          </p:cNvSpPr>
          <p:nvPr>
            <p:ph idx="1"/>
          </p:nvPr>
        </p:nvSpPr>
        <p:spPr>
          <a:xfrm>
            <a:off x="288544" y="893233"/>
            <a:ext cx="11303000" cy="5676900"/>
          </a:xfrm>
        </p:spPr>
        <p:txBody>
          <a:bodyPr>
            <a:normAutofit/>
          </a:bodyPr>
          <a:lstStyle/>
          <a:p>
            <a:pPr marL="0" indent="0">
              <a:buNone/>
            </a:pPr>
            <a:r>
              <a:rPr lang="en-US" sz="2400" b="1" dirty="0"/>
              <a:t>What factors adversely impact your arrearage collections ratio? </a:t>
            </a:r>
          </a:p>
          <a:p>
            <a:pPr lvl="0"/>
            <a:r>
              <a:rPr lang="en-US" dirty="0">
                <a:solidFill>
                  <a:schemeClr val="tx1"/>
                </a:solidFill>
              </a:rPr>
              <a:t>NCP not earning enough wages to meet the court ordered CSUP amount and therefore the arrearage subaccount does not receive a payment </a:t>
            </a:r>
          </a:p>
          <a:p>
            <a:pPr lvl="0"/>
            <a:r>
              <a:rPr lang="en-US" dirty="0">
                <a:solidFill>
                  <a:schemeClr val="tx1"/>
                </a:solidFill>
              </a:rPr>
              <a:t>NCP’s having multiple CSUP obligations that must first be met, before arrearage subaccounts can receive a payment </a:t>
            </a:r>
          </a:p>
          <a:p>
            <a:pPr lvl="0"/>
            <a:r>
              <a:rPr lang="en-US" dirty="0">
                <a:solidFill>
                  <a:schemeClr val="tx1"/>
                </a:solidFill>
              </a:rPr>
              <a:t>Not collecting at least $1 per fiscal year on every case with an arrearage sub account </a:t>
            </a:r>
          </a:p>
          <a:p>
            <a:pPr lvl="0"/>
            <a:r>
              <a:rPr lang="en-US" dirty="0">
                <a:solidFill>
                  <a:schemeClr val="tx1"/>
                </a:solidFill>
              </a:rPr>
              <a:t>Failing to do a timely review of the cases in which the statute of limitations has tolled</a:t>
            </a:r>
          </a:p>
          <a:p>
            <a:pPr lvl="0"/>
            <a:r>
              <a:rPr lang="en-US" dirty="0">
                <a:solidFill>
                  <a:schemeClr val="tx1"/>
                </a:solidFill>
              </a:rPr>
              <a:t>Failing to timely remove balances owed to CP’s upon his/her death</a:t>
            </a:r>
          </a:p>
          <a:p>
            <a:pPr lvl="0"/>
            <a:r>
              <a:rPr lang="en-US" dirty="0">
                <a:solidFill>
                  <a:schemeClr val="tx1"/>
                </a:solidFill>
              </a:rPr>
              <a:t>Failing to secure a court ordered payment on arrears – this extremely important if payments are wage withheld.  </a:t>
            </a:r>
          </a:p>
          <a:p>
            <a:pPr lvl="0"/>
            <a:r>
              <a:rPr lang="en-US" dirty="0">
                <a:solidFill>
                  <a:schemeClr val="tx1"/>
                </a:solidFill>
              </a:rPr>
              <a:t>Timely closing arrears only cases in which the remaining balance is $500 or less after collection attempts have failed</a:t>
            </a:r>
            <a:endParaRPr lang="en-US" dirty="0"/>
          </a:p>
        </p:txBody>
      </p:sp>
    </p:spTree>
    <p:extLst>
      <p:ext uri="{BB962C8B-B14F-4D97-AF65-F5344CB8AC3E}">
        <p14:creationId xmlns:p14="http://schemas.microsoft.com/office/powerpoint/2010/main" val="116867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55689-0C3B-A15C-3AC8-9AFA8CB58137}"/>
              </a:ext>
            </a:extLst>
          </p:cNvPr>
          <p:cNvSpPr>
            <a:spLocks noGrp="1"/>
          </p:cNvSpPr>
          <p:nvPr>
            <p:ph type="title"/>
          </p:nvPr>
        </p:nvSpPr>
        <p:spPr>
          <a:xfrm>
            <a:off x="190500" y="169332"/>
            <a:ext cx="11531600" cy="1507067"/>
          </a:xfrm>
        </p:spPr>
        <p:txBody>
          <a:bodyPr/>
          <a:lstStyle/>
          <a:p>
            <a:pPr algn="ctr"/>
            <a:r>
              <a:rPr lang="en-US" dirty="0"/>
              <a:t>JCAO CURRENT PERFORMANCE METRICS THROUGH SFY 2026 and </a:t>
            </a:r>
            <a:r>
              <a:rPr lang="en-US" dirty="0" err="1"/>
              <a:t>sfy</a:t>
            </a:r>
            <a:r>
              <a:rPr lang="en-US" dirty="0"/>
              <a:t> 2027</a:t>
            </a:r>
          </a:p>
        </p:txBody>
      </p:sp>
      <p:graphicFrame>
        <p:nvGraphicFramePr>
          <p:cNvPr id="9" name="Content Placeholder 8">
            <a:extLst>
              <a:ext uri="{FF2B5EF4-FFF2-40B4-BE49-F238E27FC236}">
                <a16:creationId xmlns:a16="http://schemas.microsoft.com/office/drawing/2014/main" id="{1F2D1F9D-2DF8-F17D-706B-9AF7D2DB354F}"/>
              </a:ext>
            </a:extLst>
          </p:cNvPr>
          <p:cNvGraphicFramePr>
            <a:graphicFrameLocks noGrp="1"/>
          </p:cNvGraphicFramePr>
          <p:nvPr>
            <p:ph idx="1"/>
            <p:extLst>
              <p:ext uri="{D42A27DB-BD31-4B8C-83A1-F6EECF244321}">
                <p14:modId xmlns:p14="http://schemas.microsoft.com/office/powerpoint/2010/main" val="1390873822"/>
              </p:ext>
            </p:extLst>
          </p:nvPr>
        </p:nvGraphicFramePr>
        <p:xfrm>
          <a:off x="774700" y="1574800"/>
          <a:ext cx="9840913" cy="49355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38236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1D08C-DF49-F42F-7FB3-A4F067A781F2}"/>
              </a:ext>
            </a:extLst>
          </p:cNvPr>
          <p:cNvSpPr>
            <a:spLocks noGrp="1"/>
          </p:cNvSpPr>
          <p:nvPr>
            <p:ph type="title"/>
          </p:nvPr>
        </p:nvSpPr>
        <p:spPr>
          <a:xfrm>
            <a:off x="1828800" y="1748123"/>
            <a:ext cx="8534400" cy="1507067"/>
          </a:xfrm>
        </p:spPr>
        <p:txBody>
          <a:bodyPr>
            <a:normAutofit fontScale="90000"/>
          </a:bodyPr>
          <a:lstStyle/>
          <a:p>
            <a:pPr algn="ctr"/>
            <a:br>
              <a:rPr lang="en-US" b="1" dirty="0"/>
            </a:br>
            <a:br>
              <a:rPr lang="en-US" b="1" dirty="0"/>
            </a:br>
            <a:r>
              <a:rPr lang="en-US" sz="3100" b="1" dirty="0"/>
              <a:t>What were your SFY26 performance outcomes in all 4 categories? </a:t>
            </a:r>
            <a:br>
              <a:rPr lang="en-US" sz="3100" b="1" dirty="0"/>
            </a:br>
            <a:br>
              <a:rPr lang="en-US" sz="3100" b="1" dirty="0"/>
            </a:br>
            <a:r>
              <a:rPr lang="en-US" sz="3100" b="1" dirty="0"/>
              <a:t> What are your SFY27 performance goals in each of the 4 categories? </a:t>
            </a:r>
            <a:br>
              <a:rPr lang="en-US" sz="3100" b="1" dirty="0"/>
            </a:br>
            <a:br>
              <a:rPr lang="en-US" sz="3100" b="1" dirty="0"/>
            </a:br>
            <a:r>
              <a:rPr lang="en-US" sz="3100" b="1" dirty="0"/>
              <a:t>How will you achieve the goals? Let’s discuss strategy and measurables….</a:t>
            </a:r>
            <a:br>
              <a:rPr lang="en-US" sz="3100" b="1" dirty="0"/>
            </a:br>
            <a:br>
              <a:rPr lang="en-US" sz="3100" b="1" dirty="0"/>
            </a:br>
            <a:endParaRPr lang="en-US" sz="3100" b="1" dirty="0"/>
          </a:p>
        </p:txBody>
      </p:sp>
    </p:spTree>
    <p:extLst>
      <p:ext uri="{BB962C8B-B14F-4D97-AF65-F5344CB8AC3E}">
        <p14:creationId xmlns:p14="http://schemas.microsoft.com/office/powerpoint/2010/main" val="4225491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10B21-EF7F-99E4-D322-3C8EBD53A845}"/>
              </a:ext>
            </a:extLst>
          </p:cNvPr>
          <p:cNvSpPr>
            <a:spLocks noGrp="1"/>
          </p:cNvSpPr>
          <p:nvPr>
            <p:ph type="title"/>
          </p:nvPr>
        </p:nvSpPr>
        <p:spPr>
          <a:xfrm>
            <a:off x="1497012" y="647699"/>
            <a:ext cx="8534400" cy="1507067"/>
          </a:xfrm>
        </p:spPr>
        <p:txBody>
          <a:bodyPr>
            <a:noAutofit/>
          </a:bodyPr>
          <a:lstStyle/>
          <a:p>
            <a:pPr algn="ctr"/>
            <a:r>
              <a:rPr lang="en-US" sz="5400" b="1" dirty="0"/>
              <a:t>ORDER ESTABLISHMENT SFY 2027 GOAL: </a:t>
            </a:r>
          </a:p>
        </p:txBody>
      </p:sp>
      <p:sp>
        <p:nvSpPr>
          <p:cNvPr id="3" name="Content Placeholder 2">
            <a:extLst>
              <a:ext uri="{FF2B5EF4-FFF2-40B4-BE49-F238E27FC236}">
                <a16:creationId xmlns:a16="http://schemas.microsoft.com/office/drawing/2014/main" id="{AAFFAE24-3928-6B0B-23EA-48E383CD2946}"/>
              </a:ext>
            </a:extLst>
          </p:cNvPr>
          <p:cNvSpPr>
            <a:spLocks noGrp="1"/>
          </p:cNvSpPr>
          <p:nvPr>
            <p:ph idx="1"/>
          </p:nvPr>
        </p:nvSpPr>
        <p:spPr>
          <a:xfrm>
            <a:off x="1638300" y="1972734"/>
            <a:ext cx="8534400" cy="3615267"/>
          </a:xfrm>
        </p:spPr>
        <p:txBody>
          <a:bodyPr>
            <a:normAutofit/>
          </a:bodyPr>
          <a:lstStyle/>
          <a:p>
            <a:pPr marL="0" indent="0">
              <a:buNone/>
            </a:pPr>
            <a:endParaRPr lang="en-US" sz="5400" b="1" dirty="0"/>
          </a:p>
          <a:p>
            <a:pPr marL="0" indent="0">
              <a:buNone/>
            </a:pPr>
            <a:r>
              <a:rPr lang="en-US" sz="5400" b="1" dirty="0"/>
              <a:t>What is the goal?</a:t>
            </a:r>
          </a:p>
          <a:p>
            <a:pPr marL="0" indent="0">
              <a:buNone/>
            </a:pPr>
            <a:r>
              <a:rPr lang="en-US" sz="5400" b="1" dirty="0"/>
              <a:t>How will you get there?  </a:t>
            </a:r>
          </a:p>
        </p:txBody>
      </p:sp>
    </p:spTree>
    <p:extLst>
      <p:ext uri="{BB962C8B-B14F-4D97-AF65-F5344CB8AC3E}">
        <p14:creationId xmlns:p14="http://schemas.microsoft.com/office/powerpoint/2010/main" val="1409479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5381F-9D71-73E2-1059-07C7B91108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D83C1-B88D-46AE-F7C3-7A6523A60E24}"/>
              </a:ext>
            </a:extLst>
          </p:cNvPr>
          <p:cNvSpPr>
            <a:spLocks noGrp="1"/>
          </p:cNvSpPr>
          <p:nvPr>
            <p:ph type="title"/>
          </p:nvPr>
        </p:nvSpPr>
        <p:spPr>
          <a:xfrm>
            <a:off x="1497012" y="647699"/>
            <a:ext cx="9551988" cy="1507067"/>
          </a:xfrm>
        </p:spPr>
        <p:txBody>
          <a:bodyPr>
            <a:noAutofit/>
          </a:bodyPr>
          <a:lstStyle/>
          <a:p>
            <a:pPr algn="ctr"/>
            <a:r>
              <a:rPr lang="en-US" sz="5400" b="1" dirty="0"/>
              <a:t>PATERNITY ESTABLISHMENT SFY 2027 GOAL: </a:t>
            </a:r>
          </a:p>
        </p:txBody>
      </p:sp>
      <p:sp>
        <p:nvSpPr>
          <p:cNvPr id="3" name="Content Placeholder 2">
            <a:extLst>
              <a:ext uri="{FF2B5EF4-FFF2-40B4-BE49-F238E27FC236}">
                <a16:creationId xmlns:a16="http://schemas.microsoft.com/office/drawing/2014/main" id="{0C343936-E81F-842D-2758-D8FEB6D98B43}"/>
              </a:ext>
            </a:extLst>
          </p:cNvPr>
          <p:cNvSpPr>
            <a:spLocks noGrp="1"/>
          </p:cNvSpPr>
          <p:nvPr>
            <p:ph idx="1"/>
          </p:nvPr>
        </p:nvSpPr>
        <p:spPr>
          <a:xfrm>
            <a:off x="1638300" y="1972734"/>
            <a:ext cx="8534400" cy="3615267"/>
          </a:xfrm>
        </p:spPr>
        <p:txBody>
          <a:bodyPr>
            <a:normAutofit/>
          </a:bodyPr>
          <a:lstStyle/>
          <a:p>
            <a:pPr marL="0" indent="0">
              <a:buNone/>
            </a:pPr>
            <a:r>
              <a:rPr lang="en-US" sz="5400" b="1" dirty="0"/>
              <a:t>What is the goal?</a:t>
            </a:r>
          </a:p>
          <a:p>
            <a:pPr marL="0" indent="0">
              <a:buNone/>
            </a:pPr>
            <a:r>
              <a:rPr lang="en-US" sz="5400" b="1" dirty="0"/>
              <a:t>How will you get there?  </a:t>
            </a:r>
          </a:p>
        </p:txBody>
      </p:sp>
    </p:spTree>
    <p:extLst>
      <p:ext uri="{BB962C8B-B14F-4D97-AF65-F5344CB8AC3E}">
        <p14:creationId xmlns:p14="http://schemas.microsoft.com/office/powerpoint/2010/main" val="285140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84C57-132C-B6F2-EBB7-2A8FD0E40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5F9426-89F5-9603-2A63-475A3E491531}"/>
              </a:ext>
            </a:extLst>
          </p:cNvPr>
          <p:cNvSpPr>
            <a:spLocks noGrp="1"/>
          </p:cNvSpPr>
          <p:nvPr>
            <p:ph type="title"/>
          </p:nvPr>
        </p:nvSpPr>
        <p:spPr>
          <a:xfrm>
            <a:off x="419100" y="647699"/>
            <a:ext cx="10629900" cy="2159001"/>
          </a:xfrm>
        </p:spPr>
        <p:txBody>
          <a:bodyPr>
            <a:noAutofit/>
          </a:bodyPr>
          <a:lstStyle/>
          <a:p>
            <a:pPr algn="ctr"/>
            <a:r>
              <a:rPr lang="en-US" sz="4800" b="1" dirty="0"/>
              <a:t>CURRENT SUPPORT COLLECTIONSFY 2027 GOAL: </a:t>
            </a:r>
          </a:p>
        </p:txBody>
      </p:sp>
      <p:sp>
        <p:nvSpPr>
          <p:cNvPr id="3" name="Content Placeholder 2">
            <a:extLst>
              <a:ext uri="{FF2B5EF4-FFF2-40B4-BE49-F238E27FC236}">
                <a16:creationId xmlns:a16="http://schemas.microsoft.com/office/drawing/2014/main" id="{3FAAF053-C5D4-A643-BD4C-50EA61D5E625}"/>
              </a:ext>
            </a:extLst>
          </p:cNvPr>
          <p:cNvSpPr>
            <a:spLocks noGrp="1"/>
          </p:cNvSpPr>
          <p:nvPr>
            <p:ph idx="1"/>
          </p:nvPr>
        </p:nvSpPr>
        <p:spPr>
          <a:xfrm>
            <a:off x="1638300" y="1972734"/>
            <a:ext cx="8534400" cy="3615267"/>
          </a:xfrm>
        </p:spPr>
        <p:txBody>
          <a:bodyPr>
            <a:normAutofit/>
          </a:bodyPr>
          <a:lstStyle/>
          <a:p>
            <a:pPr marL="0" indent="0">
              <a:buNone/>
            </a:pPr>
            <a:r>
              <a:rPr lang="en-US" sz="5400" b="1" dirty="0"/>
              <a:t>What is the goal?</a:t>
            </a:r>
          </a:p>
          <a:p>
            <a:pPr marL="0" indent="0">
              <a:buNone/>
            </a:pPr>
            <a:r>
              <a:rPr lang="en-US" sz="5400" b="1" dirty="0"/>
              <a:t>How will you get there? </a:t>
            </a:r>
          </a:p>
        </p:txBody>
      </p:sp>
    </p:spTree>
    <p:extLst>
      <p:ext uri="{BB962C8B-B14F-4D97-AF65-F5344CB8AC3E}">
        <p14:creationId xmlns:p14="http://schemas.microsoft.com/office/powerpoint/2010/main" val="2312120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ACCE3-08A9-2979-54C9-D55F34420F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34C1C2-CE1B-78DE-FDCB-0B03E3680857}"/>
              </a:ext>
            </a:extLst>
          </p:cNvPr>
          <p:cNvSpPr>
            <a:spLocks noGrp="1"/>
          </p:cNvSpPr>
          <p:nvPr>
            <p:ph type="title"/>
          </p:nvPr>
        </p:nvSpPr>
        <p:spPr>
          <a:xfrm>
            <a:off x="419100" y="647699"/>
            <a:ext cx="10629900" cy="2159001"/>
          </a:xfrm>
        </p:spPr>
        <p:txBody>
          <a:bodyPr>
            <a:noAutofit/>
          </a:bodyPr>
          <a:lstStyle/>
          <a:p>
            <a:pPr algn="ctr"/>
            <a:r>
              <a:rPr lang="en-US" sz="4800" b="1" dirty="0"/>
              <a:t>ARREARAGE COLLECTION SFY 2027 GOAL: </a:t>
            </a:r>
          </a:p>
        </p:txBody>
      </p:sp>
      <p:sp>
        <p:nvSpPr>
          <p:cNvPr id="3" name="Content Placeholder 2">
            <a:extLst>
              <a:ext uri="{FF2B5EF4-FFF2-40B4-BE49-F238E27FC236}">
                <a16:creationId xmlns:a16="http://schemas.microsoft.com/office/drawing/2014/main" id="{B5BD78EF-C5C6-2BBB-9374-E7A68ECD9A72}"/>
              </a:ext>
            </a:extLst>
          </p:cNvPr>
          <p:cNvSpPr>
            <a:spLocks noGrp="1"/>
          </p:cNvSpPr>
          <p:nvPr>
            <p:ph idx="1"/>
          </p:nvPr>
        </p:nvSpPr>
        <p:spPr>
          <a:xfrm>
            <a:off x="1638300" y="1972734"/>
            <a:ext cx="8534400" cy="3615267"/>
          </a:xfrm>
        </p:spPr>
        <p:txBody>
          <a:bodyPr>
            <a:normAutofit/>
          </a:bodyPr>
          <a:lstStyle/>
          <a:p>
            <a:pPr marL="0" indent="0">
              <a:buNone/>
            </a:pPr>
            <a:r>
              <a:rPr lang="en-US" sz="5400" b="1" dirty="0"/>
              <a:t>What is the goal?</a:t>
            </a:r>
          </a:p>
          <a:p>
            <a:pPr marL="0" indent="0">
              <a:buNone/>
            </a:pPr>
            <a:r>
              <a:rPr lang="en-US" sz="5400" b="1" dirty="0"/>
              <a:t>How will you get there?  </a:t>
            </a:r>
          </a:p>
        </p:txBody>
      </p:sp>
    </p:spTree>
    <p:extLst>
      <p:ext uri="{BB962C8B-B14F-4D97-AF65-F5344CB8AC3E}">
        <p14:creationId xmlns:p14="http://schemas.microsoft.com/office/powerpoint/2010/main" val="804619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B1900-B0ED-3DA2-7F25-B57A2497599D}"/>
              </a:ext>
            </a:extLst>
          </p:cNvPr>
          <p:cNvSpPr>
            <a:spLocks noGrp="1"/>
          </p:cNvSpPr>
          <p:nvPr>
            <p:ph type="title"/>
          </p:nvPr>
        </p:nvSpPr>
        <p:spPr>
          <a:xfrm>
            <a:off x="361950" y="740833"/>
            <a:ext cx="11468100" cy="1507067"/>
          </a:xfrm>
        </p:spPr>
        <p:txBody>
          <a:bodyPr>
            <a:normAutofit fontScale="90000"/>
          </a:bodyPr>
          <a:lstStyle/>
          <a:p>
            <a:pPr algn="ctr"/>
            <a:r>
              <a:rPr lang="en-US" b="1" dirty="0"/>
              <a:t>Federal Self Assessments/required timeframes </a:t>
            </a:r>
            <a:br>
              <a:rPr lang="en-US" b="1" dirty="0"/>
            </a:br>
            <a:br>
              <a:rPr lang="en-US" b="1" dirty="0"/>
            </a:br>
            <a:r>
              <a:rPr lang="en-US" sz="2200" b="1" dirty="0"/>
              <a:t>It is important to note that while these 4 broad performance categories we just viewed are the measuring stick, there are many more tentacles or appendages that also impact your overall program performance, namely: </a:t>
            </a:r>
            <a:br>
              <a:rPr lang="en-US" b="1" dirty="0"/>
            </a:br>
            <a:endParaRPr lang="en-US" b="1" dirty="0"/>
          </a:p>
        </p:txBody>
      </p:sp>
      <p:sp>
        <p:nvSpPr>
          <p:cNvPr id="3" name="Content Placeholder 2">
            <a:extLst>
              <a:ext uri="{FF2B5EF4-FFF2-40B4-BE49-F238E27FC236}">
                <a16:creationId xmlns:a16="http://schemas.microsoft.com/office/drawing/2014/main" id="{26C480F0-86EA-837B-44B1-FF9226D7A03B}"/>
              </a:ext>
            </a:extLst>
          </p:cNvPr>
          <p:cNvSpPr>
            <a:spLocks noGrp="1"/>
          </p:cNvSpPr>
          <p:nvPr>
            <p:ph idx="1"/>
          </p:nvPr>
        </p:nvSpPr>
        <p:spPr>
          <a:xfrm>
            <a:off x="361950" y="2387600"/>
            <a:ext cx="10593388" cy="4216400"/>
          </a:xfrm>
        </p:spPr>
        <p:txBody>
          <a:bodyPr>
            <a:normAutofit fontScale="92500" lnSpcReduction="20000"/>
          </a:bodyPr>
          <a:lstStyle/>
          <a:p>
            <a:pPr lvl="0"/>
            <a:r>
              <a:rPr lang="en-US" b="1" dirty="0">
                <a:solidFill>
                  <a:schemeClr val="tx1"/>
                </a:solidFill>
              </a:rPr>
              <a:t>Are you meeting the federally required timeframes to achieve optimal performance in each performance category? </a:t>
            </a:r>
          </a:p>
          <a:p>
            <a:pPr lvl="1"/>
            <a:r>
              <a:rPr lang="en-US" b="1" dirty="0">
                <a:solidFill>
                  <a:schemeClr val="tx1"/>
                </a:solidFill>
              </a:rPr>
              <a:t>Upon receiving IV-D application, is each case opened and the 1</a:t>
            </a:r>
            <a:r>
              <a:rPr lang="en-US" b="1" baseline="30000" dirty="0">
                <a:solidFill>
                  <a:schemeClr val="tx1"/>
                </a:solidFill>
              </a:rPr>
              <a:t>st</a:t>
            </a:r>
            <a:r>
              <a:rPr lang="en-US" b="1" dirty="0">
                <a:solidFill>
                  <a:schemeClr val="tx1"/>
                </a:solidFill>
              </a:rPr>
              <a:t> action taken w/in 20 days? </a:t>
            </a:r>
          </a:p>
          <a:p>
            <a:pPr lvl="1"/>
            <a:r>
              <a:rPr lang="en-US" b="1" dirty="0">
                <a:solidFill>
                  <a:schemeClr val="tx1"/>
                </a:solidFill>
              </a:rPr>
              <a:t>Is service being attempted on outstanding civil summonses a minimum of very 90 days? </a:t>
            </a:r>
          </a:p>
          <a:p>
            <a:pPr lvl="1"/>
            <a:r>
              <a:rPr lang="en-US" b="1" dirty="0">
                <a:solidFill>
                  <a:schemeClr val="tx1"/>
                </a:solidFill>
              </a:rPr>
              <a:t>Is paternity being established and the order loaded to your child support system( within 180 days of the NCP having been served with the civil summons? </a:t>
            </a:r>
          </a:p>
          <a:p>
            <a:pPr lvl="1"/>
            <a:r>
              <a:rPr lang="en-US" b="1" dirty="0">
                <a:solidFill>
                  <a:schemeClr val="tx1"/>
                </a:solidFill>
              </a:rPr>
              <a:t>When an employer is identified, is the CS89 (wage withholding order) being issued to the employer within 2 business days? </a:t>
            </a:r>
          </a:p>
          <a:p>
            <a:pPr lvl="1"/>
            <a:r>
              <a:rPr lang="en-US" b="1" dirty="0">
                <a:solidFill>
                  <a:schemeClr val="tx1"/>
                </a:solidFill>
              </a:rPr>
              <a:t>If you are not receiving compliant payments, is enforcement action initiated w/in 30 days?</a:t>
            </a:r>
          </a:p>
          <a:p>
            <a:pPr lvl="2"/>
            <a:r>
              <a:rPr lang="en-US" b="1" dirty="0">
                <a:solidFill>
                  <a:schemeClr val="tx1"/>
                </a:solidFill>
              </a:rPr>
              <a:t>Has been the case been reviewed to determine why you are not receiving compliant payments? </a:t>
            </a:r>
          </a:p>
          <a:p>
            <a:pPr lvl="1"/>
            <a:r>
              <a:rPr lang="en-US" b="1" dirty="0">
                <a:solidFill>
                  <a:schemeClr val="tx1"/>
                </a:solidFill>
              </a:rPr>
              <a:t>When you receive a CSENET from an OSA requesting status, financial records, </a:t>
            </a:r>
            <a:r>
              <a:rPr lang="en-US" b="1" dirty="0" err="1">
                <a:solidFill>
                  <a:schemeClr val="tx1"/>
                </a:solidFill>
              </a:rPr>
              <a:t>etc</a:t>
            </a:r>
            <a:r>
              <a:rPr lang="en-US" b="1" dirty="0">
                <a:solidFill>
                  <a:schemeClr val="tx1"/>
                </a:solidFill>
              </a:rPr>
              <a:t>, are you responding to the CSENET and providing the requested information with the federally required timeframes? </a:t>
            </a:r>
          </a:p>
          <a:p>
            <a:endParaRPr lang="en-US" dirty="0"/>
          </a:p>
        </p:txBody>
      </p:sp>
    </p:spTree>
    <p:extLst>
      <p:ext uri="{BB962C8B-B14F-4D97-AF65-F5344CB8AC3E}">
        <p14:creationId xmlns:p14="http://schemas.microsoft.com/office/powerpoint/2010/main" val="797350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C64F6-B0F1-A539-664C-4F84FB6F67E8}"/>
              </a:ext>
            </a:extLst>
          </p:cNvPr>
          <p:cNvSpPr>
            <a:spLocks noGrp="1"/>
          </p:cNvSpPr>
          <p:nvPr>
            <p:ph type="ctrTitle"/>
          </p:nvPr>
        </p:nvSpPr>
        <p:spPr>
          <a:xfrm>
            <a:off x="764040" y="-123371"/>
            <a:ext cx="10502673" cy="1511300"/>
          </a:xfrm>
        </p:spPr>
        <p:txBody>
          <a:bodyPr>
            <a:normAutofit/>
          </a:bodyPr>
          <a:lstStyle/>
          <a:p>
            <a:r>
              <a:rPr lang="en-US" b="1" dirty="0">
                <a:solidFill>
                  <a:schemeClr val="bg2"/>
                </a:solidFill>
              </a:rPr>
              <a:t>FOSTER CARE PROGRAM CHANGES</a:t>
            </a:r>
          </a:p>
        </p:txBody>
      </p:sp>
      <p:sp>
        <p:nvSpPr>
          <p:cNvPr id="3" name="Subtitle 2">
            <a:extLst>
              <a:ext uri="{FF2B5EF4-FFF2-40B4-BE49-F238E27FC236}">
                <a16:creationId xmlns:a16="http://schemas.microsoft.com/office/drawing/2014/main" id="{68814569-7D99-6C1D-83C8-61DB36818819}"/>
              </a:ext>
            </a:extLst>
          </p:cNvPr>
          <p:cNvSpPr>
            <a:spLocks noGrp="1"/>
          </p:cNvSpPr>
          <p:nvPr>
            <p:ph type="subTitle" idx="1"/>
          </p:nvPr>
        </p:nvSpPr>
        <p:spPr>
          <a:xfrm>
            <a:off x="535667" y="1561496"/>
            <a:ext cx="10159774" cy="4587118"/>
          </a:xfrm>
        </p:spPr>
        <p:txBody>
          <a:bodyPr>
            <a:noAutofit/>
          </a:bodyPr>
          <a:lstStyle/>
          <a:p>
            <a:r>
              <a:rPr lang="en-US" sz="3200" b="1" dirty="0">
                <a:solidFill>
                  <a:schemeClr val="tx1"/>
                </a:solidFill>
              </a:rPr>
              <a:t>Upon verification that a child(ren) have exited Foster Care and there IS a current support order charging on the system, the caseworker should take the steps to convert the case status to an arrears only status as not doing so will adversely impact your current support ratio.</a:t>
            </a:r>
          </a:p>
          <a:p>
            <a:endParaRPr lang="en-US" sz="3200" b="1" dirty="0">
              <a:solidFill>
                <a:schemeClr val="tx1"/>
              </a:solidFill>
            </a:endParaRPr>
          </a:p>
          <a:p>
            <a:r>
              <a:rPr lang="en-US" sz="3200" b="1" dirty="0">
                <a:solidFill>
                  <a:schemeClr val="tx1"/>
                </a:solidFill>
              </a:rPr>
              <a:t>True Foster Care case- Status will be ARRP</a:t>
            </a:r>
          </a:p>
          <a:p>
            <a:r>
              <a:rPr lang="en-US" sz="3200" b="1" dirty="0">
                <a:solidFill>
                  <a:schemeClr val="tx1"/>
                </a:solidFill>
              </a:rPr>
              <a:t>Non-Foster Care case- Status will be ARRN</a:t>
            </a:r>
          </a:p>
        </p:txBody>
      </p:sp>
    </p:spTree>
    <p:extLst>
      <p:ext uri="{BB962C8B-B14F-4D97-AF65-F5344CB8AC3E}">
        <p14:creationId xmlns:p14="http://schemas.microsoft.com/office/powerpoint/2010/main" val="4006419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B1DBB-1EF4-883D-71F6-1DB3410CE7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F3EEA4-BF33-2B66-F568-C5EFF4BF1FC3}"/>
              </a:ext>
            </a:extLst>
          </p:cNvPr>
          <p:cNvSpPr>
            <a:spLocks noGrp="1"/>
          </p:cNvSpPr>
          <p:nvPr>
            <p:ph type="title"/>
          </p:nvPr>
        </p:nvSpPr>
        <p:spPr>
          <a:xfrm>
            <a:off x="2019300" y="139700"/>
            <a:ext cx="8534400" cy="1507067"/>
          </a:xfrm>
        </p:spPr>
        <p:txBody>
          <a:bodyPr>
            <a:normAutofit/>
          </a:bodyPr>
          <a:lstStyle/>
          <a:p>
            <a:r>
              <a:rPr lang="en-US" sz="4000" b="1" dirty="0"/>
              <a:t>SSI and Date of death cases </a:t>
            </a:r>
            <a:r>
              <a:rPr lang="en-US" sz="4000" dirty="0"/>
              <a:t>  </a:t>
            </a:r>
          </a:p>
        </p:txBody>
      </p:sp>
      <p:sp>
        <p:nvSpPr>
          <p:cNvPr id="3" name="Content Placeholder 2">
            <a:extLst>
              <a:ext uri="{FF2B5EF4-FFF2-40B4-BE49-F238E27FC236}">
                <a16:creationId xmlns:a16="http://schemas.microsoft.com/office/drawing/2014/main" id="{C248BE1B-A0F5-76D5-A9C4-78DCC1984513}"/>
              </a:ext>
            </a:extLst>
          </p:cNvPr>
          <p:cNvSpPr>
            <a:spLocks noGrp="1"/>
          </p:cNvSpPr>
          <p:nvPr>
            <p:ph idx="1"/>
          </p:nvPr>
        </p:nvSpPr>
        <p:spPr>
          <a:xfrm>
            <a:off x="266700" y="1485900"/>
            <a:ext cx="11303000" cy="5676900"/>
          </a:xfrm>
        </p:spPr>
        <p:txBody>
          <a:bodyPr>
            <a:normAutofit/>
          </a:bodyPr>
          <a:lstStyle/>
          <a:p>
            <a:pPr marL="0" lvl="0" indent="0">
              <a:buNone/>
            </a:pPr>
            <a:r>
              <a:rPr lang="en-US" sz="2400" b="1" dirty="0"/>
              <a:t>SSI cases – make a phone call to NCP, or issue a warning letter – if NCP is not paying voluntarily, refer for closure    </a:t>
            </a:r>
          </a:p>
          <a:p>
            <a:r>
              <a:rPr lang="en-US" dirty="0"/>
              <a:t>	</a:t>
            </a:r>
            <a:r>
              <a:rPr lang="en-US" dirty="0">
                <a:solidFill>
                  <a:schemeClr val="tx1"/>
                </a:solidFill>
              </a:rPr>
              <a:t>If </a:t>
            </a:r>
            <a:r>
              <a:rPr lang="en-US" b="1" dirty="0">
                <a:solidFill>
                  <a:schemeClr val="tx1"/>
                </a:solidFill>
              </a:rPr>
              <a:t>CP </a:t>
            </a:r>
            <a:r>
              <a:rPr lang="en-US" dirty="0">
                <a:solidFill>
                  <a:schemeClr val="tx1"/>
                </a:solidFill>
              </a:rPr>
              <a:t>dies, the assignment of rights to collect support ends upon his/her death. Verify CP’s death, update the date of death field in your system, refer the case for case closure, close CSUP and abate arrears owed to the CP </a:t>
            </a:r>
          </a:p>
          <a:p>
            <a:r>
              <a:rPr lang="en-US" dirty="0">
                <a:solidFill>
                  <a:schemeClr val="tx1"/>
                </a:solidFill>
              </a:rPr>
              <a:t>	If </a:t>
            </a:r>
            <a:r>
              <a:rPr lang="en-US" b="1" dirty="0">
                <a:solidFill>
                  <a:schemeClr val="tx1"/>
                </a:solidFill>
              </a:rPr>
              <a:t>DP</a:t>
            </a:r>
            <a:r>
              <a:rPr lang="en-US" dirty="0">
                <a:solidFill>
                  <a:schemeClr val="tx1"/>
                </a:solidFill>
              </a:rPr>
              <a:t> dies, verify DP’s death, update the date of death field in your system, close CSUP effective upon the child’s death, audit case, file motion to terminate current CSUP and to establish a CLJ of arrears owed to the date of the child’s death </a:t>
            </a:r>
          </a:p>
          <a:p>
            <a:r>
              <a:rPr lang="en-US" dirty="0">
                <a:solidFill>
                  <a:schemeClr val="tx1"/>
                </a:solidFill>
              </a:rPr>
              <a:t>	If </a:t>
            </a:r>
            <a:r>
              <a:rPr lang="en-US" b="1" dirty="0">
                <a:solidFill>
                  <a:schemeClr val="tx1"/>
                </a:solidFill>
              </a:rPr>
              <a:t>NCP</a:t>
            </a:r>
            <a:r>
              <a:rPr lang="en-US" dirty="0">
                <a:solidFill>
                  <a:schemeClr val="tx1"/>
                </a:solidFill>
              </a:rPr>
              <a:t> dies, verify NCP’s death, update the date of death field in your system, follow your states protocol for collecting debt upon the death of a support obligated parent.  As a general practice, </a:t>
            </a:r>
            <a:r>
              <a:rPr lang="en-US" b="1" dirty="0">
                <a:solidFill>
                  <a:schemeClr val="tx1"/>
                </a:solidFill>
              </a:rPr>
              <a:t>CSUP should continue to charge until all administrative and/or judicial actions are resolved.  </a:t>
            </a:r>
            <a:r>
              <a:rPr lang="en-US" dirty="0">
                <a:solidFill>
                  <a:schemeClr val="tx1"/>
                </a:solidFill>
              </a:rPr>
              <a:t>Set a 120 day reminder to check for a probate case.   </a:t>
            </a:r>
          </a:p>
          <a:p>
            <a:pPr marL="0" indent="0">
              <a:buNone/>
            </a:pPr>
            <a:r>
              <a:rPr lang="en-US" sz="2800" dirty="0"/>
              <a:t> </a:t>
            </a:r>
          </a:p>
          <a:p>
            <a:endParaRPr lang="en-US" dirty="0"/>
          </a:p>
        </p:txBody>
      </p:sp>
    </p:spTree>
    <p:extLst>
      <p:ext uri="{BB962C8B-B14F-4D97-AF65-F5344CB8AC3E}">
        <p14:creationId xmlns:p14="http://schemas.microsoft.com/office/powerpoint/2010/main" val="1574004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37C53-94FB-0412-517F-074E1A2979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E48B14-DA68-3014-DCF9-95FF54B3F75F}"/>
              </a:ext>
            </a:extLst>
          </p:cNvPr>
          <p:cNvSpPr>
            <a:spLocks noGrp="1"/>
          </p:cNvSpPr>
          <p:nvPr>
            <p:ph type="title"/>
          </p:nvPr>
        </p:nvSpPr>
        <p:spPr>
          <a:xfrm>
            <a:off x="0" y="596900"/>
            <a:ext cx="12103100" cy="1507067"/>
          </a:xfrm>
        </p:spPr>
        <p:txBody>
          <a:bodyPr>
            <a:normAutofit fontScale="90000"/>
          </a:bodyPr>
          <a:lstStyle/>
          <a:p>
            <a:r>
              <a:rPr lang="en-US" b="1" dirty="0"/>
              <a:t>When it’s all said and done, the best performing child support offices nationwide take serious the charge TO expeditiously get a result on </a:t>
            </a:r>
            <a:r>
              <a:rPr lang="en-US" b="1" u="sng" dirty="0"/>
              <a:t>EVERY CASE</a:t>
            </a:r>
            <a:br>
              <a:rPr lang="en-US" b="1" dirty="0"/>
            </a:br>
            <a:endParaRPr lang="en-US" sz="4000" b="1" dirty="0"/>
          </a:p>
        </p:txBody>
      </p:sp>
      <p:sp>
        <p:nvSpPr>
          <p:cNvPr id="3" name="Content Placeholder 2">
            <a:extLst>
              <a:ext uri="{FF2B5EF4-FFF2-40B4-BE49-F238E27FC236}">
                <a16:creationId xmlns:a16="http://schemas.microsoft.com/office/drawing/2014/main" id="{8433DB01-6F85-ED6A-DD57-F327A2F78B45}"/>
              </a:ext>
            </a:extLst>
          </p:cNvPr>
          <p:cNvSpPr>
            <a:spLocks noGrp="1"/>
          </p:cNvSpPr>
          <p:nvPr>
            <p:ph idx="1"/>
          </p:nvPr>
        </p:nvSpPr>
        <p:spPr>
          <a:xfrm>
            <a:off x="88900" y="1350433"/>
            <a:ext cx="11303000" cy="5676900"/>
          </a:xfrm>
        </p:spPr>
        <p:txBody>
          <a:bodyPr>
            <a:normAutofit/>
          </a:bodyPr>
          <a:lstStyle/>
          <a:p>
            <a:pPr lvl="0">
              <a:buFont typeface="Wingdings" panose="05000000000000000000" pitchFamily="2" charset="2"/>
              <a:buChar char="Ø"/>
            </a:pPr>
            <a:r>
              <a:rPr lang="en-US" sz="2800" b="1" dirty="0">
                <a:solidFill>
                  <a:schemeClr val="tx1"/>
                </a:solidFill>
              </a:rPr>
              <a:t>They don’t delay</a:t>
            </a:r>
          </a:p>
          <a:p>
            <a:pPr lvl="0">
              <a:buFont typeface="Wingdings" panose="05000000000000000000" pitchFamily="2" charset="2"/>
              <a:buChar char="Ø"/>
            </a:pPr>
            <a:r>
              <a:rPr lang="en-US" sz="2800" b="1" dirty="0">
                <a:solidFill>
                  <a:schemeClr val="tx1"/>
                </a:solidFill>
              </a:rPr>
              <a:t>They don’t make excuses</a:t>
            </a:r>
          </a:p>
          <a:p>
            <a:pPr lvl="0">
              <a:buFont typeface="Wingdings" panose="05000000000000000000" pitchFamily="2" charset="2"/>
              <a:buChar char="Ø"/>
            </a:pPr>
            <a:r>
              <a:rPr lang="en-US" sz="2800" b="1" dirty="0">
                <a:solidFill>
                  <a:schemeClr val="tx1"/>
                </a:solidFill>
              </a:rPr>
              <a:t>They don’t work hard NOT to get a </a:t>
            </a:r>
          </a:p>
          <a:p>
            <a:pPr marL="0" lvl="0" indent="0">
              <a:buNone/>
            </a:pPr>
            <a:r>
              <a:rPr lang="en-US" sz="2800" b="1" dirty="0">
                <a:solidFill>
                  <a:schemeClr val="tx1"/>
                </a:solidFill>
              </a:rPr>
              <a:t>   result </a:t>
            </a:r>
          </a:p>
          <a:p>
            <a:pPr lvl="0">
              <a:buFont typeface="Wingdings" panose="05000000000000000000" pitchFamily="2" charset="2"/>
              <a:buChar char="Ø"/>
            </a:pPr>
            <a:r>
              <a:rPr lang="en-US" sz="2800" b="1" dirty="0">
                <a:solidFill>
                  <a:schemeClr val="tx1"/>
                </a:solidFill>
              </a:rPr>
              <a:t>THEY SIMPLY GET A RESULT </a:t>
            </a:r>
          </a:p>
          <a:p>
            <a:pPr marL="0" indent="0">
              <a:buNone/>
            </a:pPr>
            <a:r>
              <a:rPr lang="en-US" sz="2800" dirty="0"/>
              <a:t> </a:t>
            </a:r>
          </a:p>
          <a:p>
            <a:endParaRPr lang="en-US" dirty="0"/>
          </a:p>
        </p:txBody>
      </p:sp>
      <p:pic>
        <p:nvPicPr>
          <p:cNvPr id="8" name="Picture 7">
            <a:extLst>
              <a:ext uri="{FF2B5EF4-FFF2-40B4-BE49-F238E27FC236}">
                <a16:creationId xmlns:a16="http://schemas.microsoft.com/office/drawing/2014/main" id="{717678B6-ADF6-1F85-5F2D-98D9D3309DBD}"/>
              </a:ext>
            </a:extLst>
          </p:cNvPr>
          <p:cNvPicPr>
            <a:picLocks noChangeAspect="1"/>
          </p:cNvPicPr>
          <p:nvPr/>
        </p:nvPicPr>
        <p:blipFill>
          <a:blip r:embed="rId2">
            <a:extLst>
              <a:ext uri="{28A0092B-C50C-407E-A947-70E740481C1C}">
                <a14:useLocalDpi xmlns:a14="http://schemas.microsoft.com/office/drawing/2010/main" val="0"/>
              </a:ext>
            </a:extLst>
          </a:blip>
          <a:srcRect l="15205" r="15205"/>
          <a:stretch/>
        </p:blipFill>
        <p:spPr>
          <a:xfrm>
            <a:off x="6964780" y="2230967"/>
            <a:ext cx="4985920" cy="403013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24046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BD5EF-4D8C-0FF3-573A-3F922AC77BF9}"/>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42701A1-3EEB-7F1B-C2B9-C00C65E0526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64744" y="-324762"/>
            <a:ext cx="12446000" cy="8295259"/>
          </a:xfrm>
          <a:prstGeom prst="rect">
            <a:avLst/>
          </a:prstGeom>
          <a:ln>
            <a:noFill/>
          </a:ln>
          <a:effectLst>
            <a:softEdge rad="112500"/>
          </a:effectLst>
        </p:spPr>
      </p:pic>
      <p:sp>
        <p:nvSpPr>
          <p:cNvPr id="9" name="Title 8">
            <a:extLst>
              <a:ext uri="{FF2B5EF4-FFF2-40B4-BE49-F238E27FC236}">
                <a16:creationId xmlns:a16="http://schemas.microsoft.com/office/drawing/2014/main" id="{76583B90-7944-CADC-6048-2E7550D9D673}"/>
              </a:ext>
            </a:extLst>
          </p:cNvPr>
          <p:cNvSpPr>
            <a:spLocks noGrp="1"/>
          </p:cNvSpPr>
          <p:nvPr>
            <p:ph type="title"/>
          </p:nvPr>
        </p:nvSpPr>
        <p:spPr>
          <a:xfrm>
            <a:off x="747712" y="829732"/>
            <a:ext cx="11012488" cy="1507067"/>
          </a:xfrm>
        </p:spPr>
        <p:txBody>
          <a:bodyPr>
            <a:normAutofit fontScale="90000"/>
          </a:bodyPr>
          <a:lstStyle/>
          <a:p>
            <a:r>
              <a:rPr lang="en-US" b="1" dirty="0">
                <a:solidFill>
                  <a:schemeClr val="bg2">
                    <a:lumMod val="75000"/>
                  </a:schemeClr>
                </a:solidFill>
              </a:rPr>
              <a:t>You will never reach your full potential until/unless every employee understands the assignment, is properly trained, and develops a mindset THAT INCREASED PERFORMANCE/GETTING A RESULT ON EVERY CASE IS A NON-NEGOTIABLE. </a:t>
            </a:r>
            <a:br>
              <a:rPr lang="en-US" b="1" dirty="0">
                <a:solidFill>
                  <a:schemeClr val="bg2">
                    <a:lumMod val="75000"/>
                  </a:schemeClr>
                </a:solidFill>
              </a:rPr>
            </a:br>
            <a:endParaRPr lang="en-US" b="1" dirty="0">
              <a:solidFill>
                <a:schemeClr val="bg2">
                  <a:lumMod val="75000"/>
                </a:schemeClr>
              </a:solidFill>
            </a:endParaRPr>
          </a:p>
        </p:txBody>
      </p:sp>
    </p:spTree>
    <p:extLst>
      <p:ext uri="{BB962C8B-B14F-4D97-AF65-F5344CB8AC3E}">
        <p14:creationId xmlns:p14="http://schemas.microsoft.com/office/powerpoint/2010/main" val="1567167864"/>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318</TotalTime>
  <Words>1449</Words>
  <Application>Microsoft Office PowerPoint</Application>
  <PresentationFormat>Widescreen</PresentationFormat>
  <Paragraphs>110</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Century Gothic</vt:lpstr>
      <vt:lpstr>Wingdings</vt:lpstr>
      <vt:lpstr>Wingdings 3</vt:lpstr>
      <vt:lpstr>Slice</vt:lpstr>
      <vt:lpstr>WHY DOES PERFORMANCE MATTER? </vt:lpstr>
      <vt:lpstr>PowerPoint Presentation</vt:lpstr>
      <vt:lpstr>The 4 Performance categories by IV-d programs are graded  </vt:lpstr>
      <vt:lpstr>I often refer to performance as an Octopus, in that it has many tentacles or appendages, all of which impact our ability to optimize performance.   </vt:lpstr>
      <vt:lpstr>What traits come to mind when you think of performance in ANY context outside of child support?   Whether you’re an athlete, musician, singer, doctor, chemist or a dancer, the same principles apply….and those who perform best, have similar characteristics  </vt:lpstr>
      <vt:lpstr>Let’s do a deep dive into each performance category and identify things that adversely impact our standing in each measure, as well as how we can address them to achieve better performance outcomes. </vt:lpstr>
      <vt:lpstr>Given THE FOUR PERFORMANCE categories, WHICH IS THE MOST DIFFICULT category to improve performance?    Why?    </vt:lpstr>
      <vt:lpstr>Order Establishment  </vt:lpstr>
      <vt:lpstr>Paternity Establishment </vt:lpstr>
      <vt:lpstr>Current Support Collections  </vt:lpstr>
      <vt:lpstr>Arrearage Collections</vt:lpstr>
      <vt:lpstr>JCAO CURRENT PERFORMANCE METRICS THROUGH SFY 2026 and sfy 2027</vt:lpstr>
      <vt:lpstr>  What were your SFY26 performance outcomes in all 4 categories?    What are your SFY27 performance goals in each of the 4 categories?   How will you achieve the goals? Let’s discuss strategy and measurables….  </vt:lpstr>
      <vt:lpstr>ORDER ESTABLISHMENT SFY 2027 GOAL: </vt:lpstr>
      <vt:lpstr>PATERNITY ESTABLISHMENT SFY 2027 GOAL: </vt:lpstr>
      <vt:lpstr>CURRENT SUPPORT COLLECTIONSFY 2027 GOAL: </vt:lpstr>
      <vt:lpstr>ARREARAGE COLLECTION SFY 2027 GOAL: </vt:lpstr>
      <vt:lpstr>Federal Self Assessments/required timeframes   It is important to note that while these 4 broad performance categories we just viewed are the measuring stick, there are many more tentacles or appendages that also impact your overall program performance, namely:  </vt:lpstr>
      <vt:lpstr>FOSTER CARE PROGRAM CHANGES</vt:lpstr>
      <vt:lpstr>SSI and Date of death cases   </vt:lpstr>
      <vt:lpstr>When it’s all said and done, the best performing child support offices nationwide take serious the charge TO expeditiously get a result on EVERY CASE </vt:lpstr>
      <vt:lpstr>You will never reach your full potential until/unless every employee understands the assignment, is properly trained, and develops a mindset THAT INCREASED PERFORMANCE/GETTING A RESULT ON EVERY CASE IS A NON-NEGOTIABLE.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Reilly, Belinda  (JCAO)</dc:creator>
  <cp:lastModifiedBy>Leavell, Joe (JCAO)</cp:lastModifiedBy>
  <cp:revision>7</cp:revision>
  <dcterms:created xsi:type="dcterms:W3CDTF">2026-05-05T18:39:25Z</dcterms:created>
  <dcterms:modified xsi:type="dcterms:W3CDTF">2026-08-24T20:18:29Z</dcterms:modified>
</cp:coreProperties>
</file>