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7" r:id="rId3"/>
  </p:sldMasterIdLst>
  <p:notesMasterIdLst>
    <p:notesMasterId r:id="rId40"/>
  </p:notesMasterIdLst>
  <p:sldIdLst>
    <p:sldId id="356" r:id="rId4"/>
    <p:sldId id="357" r:id="rId5"/>
    <p:sldId id="358" r:id="rId6"/>
    <p:sldId id="359" r:id="rId7"/>
    <p:sldId id="360" r:id="rId8"/>
    <p:sldId id="361" r:id="rId9"/>
    <p:sldId id="362" r:id="rId10"/>
    <p:sldId id="363" r:id="rId11"/>
    <p:sldId id="364" r:id="rId12"/>
    <p:sldId id="763" r:id="rId13"/>
    <p:sldId id="365" r:id="rId14"/>
    <p:sldId id="366" r:id="rId15"/>
    <p:sldId id="367" r:id="rId16"/>
    <p:sldId id="706" r:id="rId17"/>
    <p:sldId id="707" r:id="rId18"/>
    <p:sldId id="708" r:id="rId19"/>
    <p:sldId id="709" r:id="rId20"/>
    <p:sldId id="710" r:id="rId21"/>
    <p:sldId id="711" r:id="rId22"/>
    <p:sldId id="712" r:id="rId23"/>
    <p:sldId id="713" r:id="rId24"/>
    <p:sldId id="695" r:id="rId25"/>
    <p:sldId id="701" r:id="rId26"/>
    <p:sldId id="697" r:id="rId27"/>
    <p:sldId id="704" r:id="rId28"/>
    <p:sldId id="703" r:id="rId29"/>
    <p:sldId id="714" r:id="rId30"/>
    <p:sldId id="715" r:id="rId31"/>
    <p:sldId id="716" r:id="rId32"/>
    <p:sldId id="717" r:id="rId33"/>
    <p:sldId id="718" r:id="rId34"/>
    <p:sldId id="719" r:id="rId35"/>
    <p:sldId id="720" r:id="rId36"/>
    <p:sldId id="721" r:id="rId37"/>
    <p:sldId id="722" r:id="rId38"/>
    <p:sldId id="72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E2FE30-5AFB-43AB-92FE-08545B718D6C}" type="doc">
      <dgm:prSet loTypeId="urn:microsoft.com/office/officeart/2008/layout/VerticalCurvedList" loCatId="list" qsTypeId="urn:microsoft.com/office/officeart/2005/8/quickstyle/simple1#4" qsCatId="simple" csTypeId="urn:microsoft.com/office/officeart/2005/8/colors/colorful2#2" csCatId="colorful" phldr="1"/>
      <dgm:spPr/>
      <dgm:t>
        <a:bodyPr/>
        <a:lstStyle/>
        <a:p>
          <a:endParaRPr lang="en-US"/>
        </a:p>
      </dgm:t>
    </dgm:pt>
    <dgm:pt modelId="{BE9B4E28-A2E6-46DE-B4CC-FEB8B5CCD7DD}">
      <dgm:prSet custT="1"/>
      <dgm:spPr>
        <a:solidFill>
          <a:srgbClr val="008D6E"/>
        </a:solidFill>
      </dgm:spPr>
      <dgm:t>
        <a:bodyPr/>
        <a:lstStyle/>
        <a:p>
          <a:r>
            <a:rPr lang="en-US" sz="1600" b="1" dirty="0">
              <a:latin typeface="Arial" panose="020B0604020202020204" pitchFamily="34" charset="0"/>
              <a:cs typeface="Arial" panose="020B0604020202020204" pitchFamily="34" charset="0"/>
            </a:rPr>
            <a:t>Annual Income Disclosure - </a:t>
          </a:r>
          <a:r>
            <a:rPr lang="en-US" sz="1600" b="0" dirty="0">
              <a:latin typeface="Arial" panose="020B0604020202020204" pitchFamily="34" charset="0"/>
              <a:cs typeface="Arial" panose="020B0604020202020204" pitchFamily="34" charset="0"/>
            </a:rPr>
            <a:t>Increase communication between parents for </a:t>
          </a:r>
          <a:br>
            <a:rPr lang="en-US" sz="1600" b="0" dirty="0">
              <a:latin typeface="Arial" panose="020B0604020202020204" pitchFamily="34" charset="0"/>
              <a:cs typeface="Arial" panose="020B0604020202020204" pitchFamily="34" charset="0"/>
            </a:rPr>
          </a:br>
          <a:r>
            <a:rPr lang="en-US" sz="1600" b="0" dirty="0">
              <a:latin typeface="Arial" panose="020B0604020202020204" pitchFamily="34" charset="0"/>
              <a:cs typeface="Arial" panose="020B0604020202020204" pitchFamily="34" charset="0"/>
            </a:rPr>
            <a:t>accurate child support calculations and reducing arrears. </a:t>
          </a:r>
        </a:p>
      </dgm:t>
    </dgm:pt>
    <dgm:pt modelId="{894ED933-952E-44E6-BB62-3F6D99A01BE6}" type="parTrans" cxnId="{7EB3C256-5196-4F8B-82D0-382CCD083643}">
      <dgm:prSet/>
      <dgm:spPr/>
      <dgm:t>
        <a:bodyPr/>
        <a:lstStyle/>
        <a:p>
          <a:endParaRPr lang="en-US"/>
        </a:p>
      </dgm:t>
    </dgm:pt>
    <dgm:pt modelId="{BBD37A02-5D13-4CE3-B777-C65C617AF970}" type="sibTrans" cxnId="{7EB3C256-5196-4F8B-82D0-382CCD083643}">
      <dgm:prSet/>
      <dgm:spPr/>
      <dgm:t>
        <a:bodyPr/>
        <a:lstStyle/>
        <a:p>
          <a:endParaRPr lang="en-US"/>
        </a:p>
      </dgm:t>
    </dgm:pt>
    <dgm:pt modelId="{DCB686CB-A59C-4211-9F71-641D3ED057D8}">
      <dgm:prSet custT="1"/>
      <dgm:spPr>
        <a:solidFill>
          <a:srgbClr val="77B268"/>
        </a:solidFill>
      </dgm:spPr>
      <dgm:t>
        <a:bodyPr/>
        <a:lstStyle/>
        <a:p>
          <a:r>
            <a:rPr lang="en-US" sz="1600" b="1" dirty="0">
              <a:latin typeface="Arial" panose="020B0604020202020204" pitchFamily="34" charset="0"/>
              <a:cs typeface="Arial" panose="020B0604020202020204" pitchFamily="34" charset="0"/>
            </a:rPr>
            <a:t>Shared Parenting Time - </a:t>
          </a:r>
          <a:r>
            <a:rPr lang="en-US" sz="1600" b="0" dirty="0">
              <a:latin typeface="Arial" panose="020B0604020202020204" pitchFamily="34" charset="0"/>
              <a:cs typeface="Arial" panose="020B0604020202020204" pitchFamily="34" charset="0"/>
            </a:rPr>
            <a:t>Recognize parents who spend significant time </a:t>
          </a:r>
          <a:br>
            <a:rPr lang="en-US" sz="1600" b="0" dirty="0">
              <a:latin typeface="Arial" panose="020B0604020202020204" pitchFamily="34" charset="0"/>
              <a:cs typeface="Arial" panose="020B0604020202020204" pitchFamily="34" charset="0"/>
            </a:rPr>
          </a:br>
          <a:r>
            <a:rPr lang="en-US" sz="1600" b="0" dirty="0">
              <a:latin typeface="Arial" panose="020B0604020202020204" pitchFamily="34" charset="0"/>
              <a:cs typeface="Arial" panose="020B0604020202020204" pitchFamily="34" charset="0"/>
            </a:rPr>
            <a:t>with their children, promote equity and family stability. </a:t>
          </a:r>
        </a:p>
      </dgm:t>
    </dgm:pt>
    <dgm:pt modelId="{D6BE98F2-6F20-4B58-8591-662A3E2FEA0E}" type="parTrans" cxnId="{A204A310-44BE-449C-B3A0-D2F248631D1A}">
      <dgm:prSet/>
      <dgm:spPr/>
      <dgm:t>
        <a:bodyPr/>
        <a:lstStyle/>
        <a:p>
          <a:endParaRPr lang="en-US"/>
        </a:p>
      </dgm:t>
    </dgm:pt>
    <dgm:pt modelId="{9098E910-E5BC-4DD0-B7BE-3133459C2B23}" type="sibTrans" cxnId="{A204A310-44BE-449C-B3A0-D2F248631D1A}">
      <dgm:prSet/>
      <dgm:spPr/>
      <dgm:t>
        <a:bodyPr/>
        <a:lstStyle/>
        <a:p>
          <a:endParaRPr lang="en-US"/>
        </a:p>
      </dgm:t>
    </dgm:pt>
    <dgm:pt modelId="{025E8BED-07BE-472C-B9E4-33A1D5BF8ED4}">
      <dgm:prSet custT="1"/>
      <dgm:spPr>
        <a:solidFill>
          <a:srgbClr val="49A2CE"/>
        </a:solidFill>
      </dgm:spPr>
      <dgm:t>
        <a:bodyPr/>
        <a:lstStyle/>
        <a:p>
          <a:r>
            <a:rPr lang="en-US" sz="1600" b="1" dirty="0">
              <a:latin typeface="Arial" panose="020B0604020202020204" pitchFamily="34" charset="0"/>
              <a:cs typeface="Arial" panose="020B0604020202020204" pitchFamily="34" charset="0"/>
            </a:rPr>
            <a:t>Federal Poverty Threshold - </a:t>
          </a:r>
          <a:r>
            <a:rPr lang="en-US" sz="1600" dirty="0">
              <a:latin typeface="Arial" panose="020B0604020202020204" pitchFamily="34" charset="0"/>
              <a:cs typeface="Arial" panose="020B0604020202020204" pitchFamily="34" charset="0"/>
            </a:rPr>
            <a:t>Ensure fairness and compliance by</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increasing recognition and support for parents living in poverty. </a:t>
          </a:r>
        </a:p>
      </dgm:t>
    </dgm:pt>
    <dgm:pt modelId="{39D7CF9D-83F4-4BD5-8CB9-CA290C33FF6A}" type="parTrans" cxnId="{4BAD8A7C-BD8D-4799-A892-D617B2B051D7}">
      <dgm:prSet/>
      <dgm:spPr/>
      <dgm:t>
        <a:bodyPr/>
        <a:lstStyle/>
        <a:p>
          <a:endParaRPr lang="en-US"/>
        </a:p>
      </dgm:t>
    </dgm:pt>
    <dgm:pt modelId="{91487DCD-65E0-4376-ABB3-9B44D126FE6E}" type="sibTrans" cxnId="{4BAD8A7C-BD8D-4799-A892-D617B2B051D7}">
      <dgm:prSet/>
      <dgm:spPr/>
      <dgm:t>
        <a:bodyPr/>
        <a:lstStyle/>
        <a:p>
          <a:endParaRPr lang="en-US"/>
        </a:p>
      </dgm:t>
    </dgm:pt>
    <dgm:pt modelId="{738E5859-CE2C-470F-A84A-A31DC8574EF1}">
      <dgm:prSet custT="1"/>
      <dgm:spPr>
        <a:solidFill>
          <a:srgbClr val="1C4285"/>
        </a:solidFill>
      </dgm:spPr>
      <dgm:t>
        <a:bodyPr/>
        <a:lstStyle/>
        <a:p>
          <a:r>
            <a:rPr lang="en-US" sz="1600" b="1" dirty="0">
              <a:latin typeface="Arial" panose="020B0604020202020204" pitchFamily="34" charset="0"/>
              <a:cs typeface="Arial" panose="020B0604020202020204" pitchFamily="34" charset="0"/>
            </a:rPr>
            <a:t>Incarcerated Parents - </a:t>
          </a:r>
          <a:r>
            <a:rPr lang="en-US" sz="1600" dirty="0">
              <a:latin typeface="Arial" panose="020B0604020202020204" pitchFamily="34" charset="0"/>
              <a:cs typeface="Arial" panose="020B0604020202020204" pitchFamily="34" charset="0"/>
            </a:rPr>
            <a:t>Streamline modification procedures upon </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entry and release to prevent unmanageable debt. </a:t>
          </a:r>
        </a:p>
      </dgm:t>
    </dgm:pt>
    <dgm:pt modelId="{0836255A-41A8-4BDB-9B0B-DFC7555FE169}" type="parTrans" cxnId="{19B3F370-ABBF-45CE-9059-9AF1722DC96F}">
      <dgm:prSet/>
      <dgm:spPr/>
      <dgm:t>
        <a:bodyPr/>
        <a:lstStyle/>
        <a:p>
          <a:endParaRPr lang="en-US"/>
        </a:p>
      </dgm:t>
    </dgm:pt>
    <dgm:pt modelId="{7934B557-6355-4EF4-8A5F-4DAB57DE98AF}" type="sibTrans" cxnId="{19B3F370-ABBF-45CE-9059-9AF1722DC96F}">
      <dgm:prSet/>
      <dgm:spPr/>
      <dgm:t>
        <a:bodyPr/>
        <a:lstStyle/>
        <a:p>
          <a:endParaRPr lang="en-US"/>
        </a:p>
      </dgm:t>
    </dgm:pt>
    <dgm:pt modelId="{636E7D3A-3945-443C-8188-62DE5862E8E1}" type="pres">
      <dgm:prSet presAssocID="{08E2FE30-5AFB-43AB-92FE-08545B718D6C}" presName="Name0" presStyleCnt="0">
        <dgm:presLayoutVars>
          <dgm:chMax val="7"/>
          <dgm:chPref val="7"/>
          <dgm:dir/>
        </dgm:presLayoutVars>
      </dgm:prSet>
      <dgm:spPr/>
    </dgm:pt>
    <dgm:pt modelId="{342B960D-5CDA-410F-BD50-B0621DAE7256}" type="pres">
      <dgm:prSet presAssocID="{08E2FE30-5AFB-43AB-92FE-08545B718D6C}" presName="Name1" presStyleCnt="0"/>
      <dgm:spPr/>
    </dgm:pt>
    <dgm:pt modelId="{59D9492F-D134-4043-BA72-B37EB0E6E44E}" type="pres">
      <dgm:prSet presAssocID="{08E2FE30-5AFB-43AB-92FE-08545B718D6C}" presName="cycle" presStyleCnt="0"/>
      <dgm:spPr/>
    </dgm:pt>
    <dgm:pt modelId="{D97C58DB-B005-4E69-9F76-2A15D17241F1}" type="pres">
      <dgm:prSet presAssocID="{08E2FE30-5AFB-43AB-92FE-08545B718D6C}" presName="srcNode" presStyleLbl="node1" presStyleIdx="0" presStyleCnt="4"/>
      <dgm:spPr/>
    </dgm:pt>
    <dgm:pt modelId="{DA11F767-45D6-4C76-AA48-74BCC0DD074B}" type="pres">
      <dgm:prSet presAssocID="{08E2FE30-5AFB-43AB-92FE-08545B718D6C}" presName="conn" presStyleLbl="parChTrans1D2" presStyleIdx="0" presStyleCnt="1"/>
      <dgm:spPr/>
    </dgm:pt>
    <dgm:pt modelId="{02C96AEA-30F9-41B9-8020-E4358359C777}" type="pres">
      <dgm:prSet presAssocID="{08E2FE30-5AFB-43AB-92FE-08545B718D6C}" presName="extraNode" presStyleLbl="node1" presStyleIdx="0" presStyleCnt="4"/>
      <dgm:spPr/>
    </dgm:pt>
    <dgm:pt modelId="{CF771025-DF1A-483C-B608-BE70DB48F985}" type="pres">
      <dgm:prSet presAssocID="{08E2FE30-5AFB-43AB-92FE-08545B718D6C}" presName="dstNode" presStyleLbl="node1" presStyleIdx="0" presStyleCnt="4"/>
      <dgm:spPr/>
    </dgm:pt>
    <dgm:pt modelId="{5840D50B-36AB-4F3C-9F23-2C4159A2D75E}" type="pres">
      <dgm:prSet presAssocID="{BE9B4E28-A2E6-46DE-B4CC-FEB8B5CCD7DD}" presName="text_1" presStyleLbl="node1" presStyleIdx="0" presStyleCnt="4" custScaleY="122021" custLinFactNeighborX="-75" custLinFactNeighborY="-2514">
        <dgm:presLayoutVars>
          <dgm:bulletEnabled val="1"/>
        </dgm:presLayoutVars>
      </dgm:prSet>
      <dgm:spPr/>
    </dgm:pt>
    <dgm:pt modelId="{C400922B-6375-442C-A634-20244C3FADF8}" type="pres">
      <dgm:prSet presAssocID="{BE9B4E28-A2E6-46DE-B4CC-FEB8B5CCD7DD}" presName="accent_1" presStyleCnt="0"/>
      <dgm:spPr/>
    </dgm:pt>
    <dgm:pt modelId="{4F766B90-27AF-437E-9F2D-5A5D50560670}" type="pres">
      <dgm:prSet presAssocID="{BE9B4E28-A2E6-46DE-B4CC-FEB8B5CCD7DD}" presName="accentRepeatNode" presStyleLbl="solidFgAcc1" presStyleIdx="0" presStyleCnt="4" custLinFactNeighborX="-1005" custLinFactNeighborY="-2010"/>
      <dgm:spPr/>
    </dgm:pt>
    <dgm:pt modelId="{9B954D1A-C8A6-4D2A-A9E8-5398B2780860}" type="pres">
      <dgm:prSet presAssocID="{DCB686CB-A59C-4211-9F71-641D3ED057D8}" presName="text_2" presStyleLbl="node1" presStyleIdx="1" presStyleCnt="4" custScaleY="132991" custLinFactNeighborY="7542">
        <dgm:presLayoutVars>
          <dgm:bulletEnabled val="1"/>
        </dgm:presLayoutVars>
      </dgm:prSet>
      <dgm:spPr/>
    </dgm:pt>
    <dgm:pt modelId="{2BA43228-ED70-462B-A51A-82A94CE122C0}" type="pres">
      <dgm:prSet presAssocID="{DCB686CB-A59C-4211-9F71-641D3ED057D8}" presName="accent_2" presStyleCnt="0"/>
      <dgm:spPr/>
    </dgm:pt>
    <dgm:pt modelId="{86F820B8-3A0A-446B-838D-10D80AF36D88}" type="pres">
      <dgm:prSet presAssocID="{DCB686CB-A59C-4211-9F71-641D3ED057D8}" presName="accentRepeatNode" presStyleLbl="solidFgAcc1" presStyleIdx="1" presStyleCnt="4" custLinFactNeighborY="6030"/>
      <dgm:spPr/>
    </dgm:pt>
    <dgm:pt modelId="{67893A43-FCBD-4916-8FA3-45971E951AC1}" type="pres">
      <dgm:prSet presAssocID="{025E8BED-07BE-472C-B9E4-33A1D5BF8ED4}" presName="text_3" presStyleLbl="node1" presStyleIdx="2" presStyleCnt="4" custScaleY="131394" custLinFactNeighborY="11313">
        <dgm:presLayoutVars>
          <dgm:bulletEnabled val="1"/>
        </dgm:presLayoutVars>
      </dgm:prSet>
      <dgm:spPr/>
    </dgm:pt>
    <dgm:pt modelId="{09DC817B-91A2-49DE-ACBD-63D7C22D4EB0}" type="pres">
      <dgm:prSet presAssocID="{025E8BED-07BE-472C-B9E4-33A1D5BF8ED4}" presName="accent_3" presStyleCnt="0"/>
      <dgm:spPr/>
    </dgm:pt>
    <dgm:pt modelId="{74646093-CAA6-4CC8-8D01-0B97095271F5}" type="pres">
      <dgm:prSet presAssocID="{025E8BED-07BE-472C-B9E4-33A1D5BF8ED4}" presName="accentRepeatNode" presStyleLbl="solidFgAcc1" presStyleIdx="2" presStyleCnt="4" custLinFactNeighborY="9046"/>
      <dgm:spPr/>
    </dgm:pt>
    <dgm:pt modelId="{131C3049-2F91-4EEC-8286-F286A538AD2E}" type="pres">
      <dgm:prSet presAssocID="{738E5859-CE2C-470F-A84A-A31DC8574EF1}" presName="text_4" presStyleLbl="node1" presStyleIdx="3" presStyleCnt="4" custScaleY="129795" custLinFactNeighborX="-75" custLinFactNeighborY="8799">
        <dgm:presLayoutVars>
          <dgm:bulletEnabled val="1"/>
        </dgm:presLayoutVars>
      </dgm:prSet>
      <dgm:spPr/>
    </dgm:pt>
    <dgm:pt modelId="{B215235D-99DF-4410-A710-5EB56D892149}" type="pres">
      <dgm:prSet presAssocID="{738E5859-CE2C-470F-A84A-A31DC8574EF1}" presName="accent_4" presStyleCnt="0"/>
      <dgm:spPr/>
    </dgm:pt>
    <dgm:pt modelId="{C921BA0D-3E8E-4EDF-B59D-3F8F7EDC85F3}" type="pres">
      <dgm:prSet presAssocID="{738E5859-CE2C-470F-A84A-A31DC8574EF1}" presName="accentRepeatNode" presStyleLbl="solidFgAcc1" presStyleIdx="3" presStyleCnt="4" custLinFactNeighborX="-1005" custLinFactNeighborY="7035"/>
      <dgm:spPr/>
    </dgm:pt>
  </dgm:ptLst>
  <dgm:cxnLst>
    <dgm:cxn modelId="{BA2DCA03-FCC5-45E6-8F3B-5CC4331304E0}" type="presOf" srcId="{025E8BED-07BE-472C-B9E4-33A1D5BF8ED4}" destId="{67893A43-FCBD-4916-8FA3-45971E951AC1}" srcOrd="0" destOrd="0" presId="urn:microsoft.com/office/officeart/2008/layout/VerticalCurvedList"/>
    <dgm:cxn modelId="{A204A310-44BE-449C-B3A0-D2F248631D1A}" srcId="{08E2FE30-5AFB-43AB-92FE-08545B718D6C}" destId="{DCB686CB-A59C-4211-9F71-641D3ED057D8}" srcOrd="1" destOrd="0" parTransId="{D6BE98F2-6F20-4B58-8591-662A3E2FEA0E}" sibTransId="{9098E910-E5BC-4DD0-B7BE-3133459C2B23}"/>
    <dgm:cxn modelId="{C53B1123-E7EB-46D2-B41F-5A626625B676}" type="presOf" srcId="{BBD37A02-5D13-4CE3-B777-C65C617AF970}" destId="{DA11F767-45D6-4C76-AA48-74BCC0DD074B}" srcOrd="0" destOrd="0" presId="urn:microsoft.com/office/officeart/2008/layout/VerticalCurvedList"/>
    <dgm:cxn modelId="{19B3F370-ABBF-45CE-9059-9AF1722DC96F}" srcId="{08E2FE30-5AFB-43AB-92FE-08545B718D6C}" destId="{738E5859-CE2C-470F-A84A-A31DC8574EF1}" srcOrd="3" destOrd="0" parTransId="{0836255A-41A8-4BDB-9B0B-DFC7555FE169}" sibTransId="{7934B557-6355-4EF4-8A5F-4DAB57DE98AF}"/>
    <dgm:cxn modelId="{7EB3C256-5196-4F8B-82D0-382CCD083643}" srcId="{08E2FE30-5AFB-43AB-92FE-08545B718D6C}" destId="{BE9B4E28-A2E6-46DE-B4CC-FEB8B5CCD7DD}" srcOrd="0" destOrd="0" parTransId="{894ED933-952E-44E6-BB62-3F6D99A01BE6}" sibTransId="{BBD37A02-5D13-4CE3-B777-C65C617AF970}"/>
    <dgm:cxn modelId="{4D13317C-D5C9-4552-8E3C-9EE6EB67C247}" type="presOf" srcId="{DCB686CB-A59C-4211-9F71-641D3ED057D8}" destId="{9B954D1A-C8A6-4D2A-A9E8-5398B2780860}" srcOrd="0" destOrd="0" presId="urn:microsoft.com/office/officeart/2008/layout/VerticalCurvedList"/>
    <dgm:cxn modelId="{4BAD8A7C-BD8D-4799-A892-D617B2B051D7}" srcId="{08E2FE30-5AFB-43AB-92FE-08545B718D6C}" destId="{025E8BED-07BE-472C-B9E4-33A1D5BF8ED4}" srcOrd="2" destOrd="0" parTransId="{39D7CF9D-83F4-4BD5-8CB9-CA290C33FF6A}" sibTransId="{91487DCD-65E0-4376-ABB3-9B44D126FE6E}"/>
    <dgm:cxn modelId="{0A052E86-777F-4B91-8489-B430412CF5B2}" type="presOf" srcId="{BE9B4E28-A2E6-46DE-B4CC-FEB8B5CCD7DD}" destId="{5840D50B-36AB-4F3C-9F23-2C4159A2D75E}" srcOrd="0" destOrd="0" presId="urn:microsoft.com/office/officeart/2008/layout/VerticalCurvedList"/>
    <dgm:cxn modelId="{013866AF-C548-4B71-899D-5709D1454425}" type="presOf" srcId="{738E5859-CE2C-470F-A84A-A31DC8574EF1}" destId="{131C3049-2F91-4EEC-8286-F286A538AD2E}" srcOrd="0" destOrd="0" presId="urn:microsoft.com/office/officeart/2008/layout/VerticalCurvedList"/>
    <dgm:cxn modelId="{A84E64EF-5166-4549-944D-C1E2C8103EF7}" type="presOf" srcId="{08E2FE30-5AFB-43AB-92FE-08545B718D6C}" destId="{636E7D3A-3945-443C-8188-62DE5862E8E1}" srcOrd="0" destOrd="0" presId="urn:microsoft.com/office/officeart/2008/layout/VerticalCurvedList"/>
    <dgm:cxn modelId="{F2F7321B-B56E-4533-B2C3-6D8D43A62671}" type="presParOf" srcId="{636E7D3A-3945-443C-8188-62DE5862E8E1}" destId="{342B960D-5CDA-410F-BD50-B0621DAE7256}" srcOrd="0" destOrd="0" presId="urn:microsoft.com/office/officeart/2008/layout/VerticalCurvedList"/>
    <dgm:cxn modelId="{7B2949DF-9B47-4CEA-9002-CEAE8E2CB4FE}" type="presParOf" srcId="{342B960D-5CDA-410F-BD50-B0621DAE7256}" destId="{59D9492F-D134-4043-BA72-B37EB0E6E44E}" srcOrd="0" destOrd="0" presId="urn:microsoft.com/office/officeart/2008/layout/VerticalCurvedList"/>
    <dgm:cxn modelId="{E7818E30-ED00-4FC9-84C5-6FA8847107A5}" type="presParOf" srcId="{59D9492F-D134-4043-BA72-B37EB0E6E44E}" destId="{D97C58DB-B005-4E69-9F76-2A15D17241F1}" srcOrd="0" destOrd="0" presId="urn:microsoft.com/office/officeart/2008/layout/VerticalCurvedList"/>
    <dgm:cxn modelId="{1D0E789D-F51A-4EA4-BCDE-80E7BDF36640}" type="presParOf" srcId="{59D9492F-D134-4043-BA72-B37EB0E6E44E}" destId="{DA11F767-45D6-4C76-AA48-74BCC0DD074B}" srcOrd="1" destOrd="0" presId="urn:microsoft.com/office/officeart/2008/layout/VerticalCurvedList"/>
    <dgm:cxn modelId="{69C65A76-8E97-4E4D-9652-36F8529F9515}" type="presParOf" srcId="{59D9492F-D134-4043-BA72-B37EB0E6E44E}" destId="{02C96AEA-30F9-41B9-8020-E4358359C777}" srcOrd="2" destOrd="0" presId="urn:microsoft.com/office/officeart/2008/layout/VerticalCurvedList"/>
    <dgm:cxn modelId="{0455F299-C8EC-4393-B06D-A73735F279EA}" type="presParOf" srcId="{59D9492F-D134-4043-BA72-B37EB0E6E44E}" destId="{CF771025-DF1A-483C-B608-BE70DB48F985}" srcOrd="3" destOrd="0" presId="urn:microsoft.com/office/officeart/2008/layout/VerticalCurvedList"/>
    <dgm:cxn modelId="{A836C392-0FE3-40A1-A2DE-9FBC2A4C41C1}" type="presParOf" srcId="{342B960D-5CDA-410F-BD50-B0621DAE7256}" destId="{5840D50B-36AB-4F3C-9F23-2C4159A2D75E}" srcOrd="1" destOrd="0" presId="urn:microsoft.com/office/officeart/2008/layout/VerticalCurvedList"/>
    <dgm:cxn modelId="{CB5F2A10-7781-4518-B48A-2F57531C5276}" type="presParOf" srcId="{342B960D-5CDA-410F-BD50-B0621DAE7256}" destId="{C400922B-6375-442C-A634-20244C3FADF8}" srcOrd="2" destOrd="0" presId="urn:microsoft.com/office/officeart/2008/layout/VerticalCurvedList"/>
    <dgm:cxn modelId="{B765A4ED-B5F7-4794-BC42-E9CA5E013344}" type="presParOf" srcId="{C400922B-6375-442C-A634-20244C3FADF8}" destId="{4F766B90-27AF-437E-9F2D-5A5D50560670}" srcOrd="0" destOrd="0" presId="urn:microsoft.com/office/officeart/2008/layout/VerticalCurvedList"/>
    <dgm:cxn modelId="{064508A8-2510-4E6E-A064-4EAAEAAB9454}" type="presParOf" srcId="{342B960D-5CDA-410F-BD50-B0621DAE7256}" destId="{9B954D1A-C8A6-4D2A-A9E8-5398B2780860}" srcOrd="3" destOrd="0" presId="urn:microsoft.com/office/officeart/2008/layout/VerticalCurvedList"/>
    <dgm:cxn modelId="{0C7CE6EB-C41C-4B51-9CDD-E9B502476B4B}" type="presParOf" srcId="{342B960D-5CDA-410F-BD50-B0621DAE7256}" destId="{2BA43228-ED70-462B-A51A-82A94CE122C0}" srcOrd="4" destOrd="0" presId="urn:microsoft.com/office/officeart/2008/layout/VerticalCurvedList"/>
    <dgm:cxn modelId="{0F7D683A-2E8A-40E2-BF11-82BB8E8F5E89}" type="presParOf" srcId="{2BA43228-ED70-462B-A51A-82A94CE122C0}" destId="{86F820B8-3A0A-446B-838D-10D80AF36D88}" srcOrd="0" destOrd="0" presId="urn:microsoft.com/office/officeart/2008/layout/VerticalCurvedList"/>
    <dgm:cxn modelId="{0A9DE204-0501-4475-84D9-626B8383421E}" type="presParOf" srcId="{342B960D-5CDA-410F-BD50-B0621DAE7256}" destId="{67893A43-FCBD-4916-8FA3-45971E951AC1}" srcOrd="5" destOrd="0" presId="urn:microsoft.com/office/officeart/2008/layout/VerticalCurvedList"/>
    <dgm:cxn modelId="{A59BFF5D-34D1-4F0D-BC2A-7C6E7DDA12F6}" type="presParOf" srcId="{342B960D-5CDA-410F-BD50-B0621DAE7256}" destId="{09DC817B-91A2-49DE-ACBD-63D7C22D4EB0}" srcOrd="6" destOrd="0" presId="urn:microsoft.com/office/officeart/2008/layout/VerticalCurvedList"/>
    <dgm:cxn modelId="{B40A74BA-138E-4829-8DA6-D9CFF4EF7721}" type="presParOf" srcId="{09DC817B-91A2-49DE-ACBD-63D7C22D4EB0}" destId="{74646093-CAA6-4CC8-8D01-0B97095271F5}" srcOrd="0" destOrd="0" presId="urn:microsoft.com/office/officeart/2008/layout/VerticalCurvedList"/>
    <dgm:cxn modelId="{45AFC819-DF62-4153-B765-D678BB11D3B4}" type="presParOf" srcId="{342B960D-5CDA-410F-BD50-B0621DAE7256}" destId="{131C3049-2F91-4EEC-8286-F286A538AD2E}" srcOrd="7" destOrd="0" presId="urn:microsoft.com/office/officeart/2008/layout/VerticalCurvedList"/>
    <dgm:cxn modelId="{8921FE9D-0BE8-48C2-9091-06A9578CB004}" type="presParOf" srcId="{342B960D-5CDA-410F-BD50-B0621DAE7256}" destId="{B215235D-99DF-4410-A710-5EB56D892149}" srcOrd="8" destOrd="0" presId="urn:microsoft.com/office/officeart/2008/layout/VerticalCurvedList"/>
    <dgm:cxn modelId="{414EDD3E-9CED-4CD3-B7F1-24795F5FD7CE}" type="presParOf" srcId="{B215235D-99DF-4410-A710-5EB56D892149}" destId="{C921BA0D-3E8E-4EDF-B59D-3F8F7EDC85F3}"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D3AAE1-31B9-43A7-94F3-FD123BDFFCCF}" type="doc">
      <dgm:prSet loTypeId="urn:microsoft.com/office/officeart/2005/8/layout/list1" loCatId="list" qsTypeId="urn:microsoft.com/office/officeart/2005/8/quickstyle/simple1#3" qsCatId="simple" csTypeId="urn:microsoft.com/office/officeart/2005/8/colors/colorful4#2" csCatId="colorful" phldr="1"/>
      <dgm:spPr/>
      <dgm:t>
        <a:bodyPr/>
        <a:lstStyle/>
        <a:p>
          <a:endParaRPr lang="en-US"/>
        </a:p>
      </dgm:t>
    </dgm:pt>
    <dgm:pt modelId="{D4624EB1-0AD2-4032-A5A9-DF55D214771D}">
      <dgm:prSet custT="1"/>
      <dgm:spPr>
        <a:solidFill>
          <a:srgbClr val="1C4285"/>
        </a:solidFill>
      </dgm:spPr>
      <dgm:t>
        <a:bodyPr/>
        <a:lstStyle/>
        <a:p>
          <a:r>
            <a:rPr lang="en-US" sz="1800" dirty="0">
              <a:latin typeface="Arial Black" panose="020B0A04020102020204" pitchFamily="34" charset="0"/>
            </a:rPr>
            <a:t>Paternity Establishment Percentage</a:t>
          </a:r>
        </a:p>
      </dgm:t>
    </dgm:pt>
    <dgm:pt modelId="{153E1FAD-4053-47FE-9F34-51F5351E35EB}" type="parTrans" cxnId="{DAD5FC05-E438-4D7C-A983-6DB902FEE43B}">
      <dgm:prSet/>
      <dgm:spPr/>
      <dgm:t>
        <a:bodyPr/>
        <a:lstStyle/>
        <a:p>
          <a:endParaRPr lang="en-US"/>
        </a:p>
      </dgm:t>
    </dgm:pt>
    <dgm:pt modelId="{D490A015-978D-4689-A9C6-76EC51922E2E}" type="sibTrans" cxnId="{DAD5FC05-E438-4D7C-A983-6DB902FEE43B}">
      <dgm:prSet/>
      <dgm:spPr/>
      <dgm:t>
        <a:bodyPr/>
        <a:lstStyle/>
        <a:p>
          <a:endParaRPr lang="en-US"/>
        </a:p>
      </dgm:t>
    </dgm:pt>
    <dgm:pt modelId="{EB0E61A8-DB17-4F63-985A-C61AF54E8B71}">
      <dgm:prSet custT="1"/>
      <dgm:spPr>
        <a:solidFill>
          <a:srgbClr val="009877"/>
        </a:solidFill>
      </dgm:spPr>
      <dgm:t>
        <a:bodyPr/>
        <a:lstStyle/>
        <a:p>
          <a:r>
            <a:rPr lang="en-US" sz="1800" dirty="0">
              <a:latin typeface="Arial Black" panose="020B0A04020102020204" pitchFamily="34" charset="0"/>
            </a:rPr>
            <a:t>Support Order Percentage</a:t>
          </a:r>
        </a:p>
      </dgm:t>
    </dgm:pt>
    <dgm:pt modelId="{E61A43D6-F7F5-44B7-85BE-5F4E6A9F1E64}" type="parTrans" cxnId="{052FCFE0-AD3B-44AD-85F6-B9B3BDD4300A}">
      <dgm:prSet/>
      <dgm:spPr/>
      <dgm:t>
        <a:bodyPr/>
        <a:lstStyle/>
        <a:p>
          <a:endParaRPr lang="en-US"/>
        </a:p>
      </dgm:t>
    </dgm:pt>
    <dgm:pt modelId="{D850456B-4EDF-4551-8C27-F35CFC874FAA}" type="sibTrans" cxnId="{052FCFE0-AD3B-44AD-85F6-B9B3BDD4300A}">
      <dgm:prSet/>
      <dgm:spPr/>
      <dgm:t>
        <a:bodyPr/>
        <a:lstStyle/>
        <a:p>
          <a:endParaRPr lang="en-US"/>
        </a:p>
      </dgm:t>
    </dgm:pt>
    <dgm:pt modelId="{E97B2AEA-B44C-4FEB-9095-992A210B26EF}">
      <dgm:prSet custT="1"/>
      <dgm:spPr>
        <a:solidFill>
          <a:srgbClr val="74B7E4"/>
        </a:solidFill>
      </dgm:spPr>
      <dgm:t>
        <a:bodyPr/>
        <a:lstStyle/>
        <a:p>
          <a:r>
            <a:rPr lang="en-US" sz="1800" dirty="0">
              <a:latin typeface="Arial Black" panose="020B0A04020102020204" pitchFamily="34" charset="0"/>
            </a:rPr>
            <a:t>Current Collection Percentage </a:t>
          </a:r>
        </a:p>
      </dgm:t>
    </dgm:pt>
    <dgm:pt modelId="{EC556A39-A87E-423F-A4E0-835DBE80BB5C}" type="parTrans" cxnId="{96F1590D-A6F8-4C6E-BF01-935577946273}">
      <dgm:prSet/>
      <dgm:spPr/>
      <dgm:t>
        <a:bodyPr/>
        <a:lstStyle/>
        <a:p>
          <a:endParaRPr lang="en-US"/>
        </a:p>
      </dgm:t>
    </dgm:pt>
    <dgm:pt modelId="{F3CC9704-725E-4DD3-8C27-B81AAA53C8E8}" type="sibTrans" cxnId="{96F1590D-A6F8-4C6E-BF01-935577946273}">
      <dgm:prSet/>
      <dgm:spPr/>
      <dgm:t>
        <a:bodyPr/>
        <a:lstStyle/>
        <a:p>
          <a:endParaRPr lang="en-US"/>
        </a:p>
      </dgm:t>
    </dgm:pt>
    <dgm:pt modelId="{3F4C1265-D0CB-4AC1-8D63-534F15A97B4A}">
      <dgm:prSet custT="1"/>
      <dgm:spPr>
        <a:solidFill>
          <a:srgbClr val="77B368"/>
        </a:solidFill>
      </dgm:spPr>
      <dgm:t>
        <a:bodyPr/>
        <a:lstStyle/>
        <a:p>
          <a:r>
            <a:rPr lang="en-US" sz="1800" dirty="0">
              <a:latin typeface="Arial Black" panose="020B0A04020102020204" pitchFamily="34" charset="0"/>
            </a:rPr>
            <a:t>Arrears Percentage</a:t>
          </a:r>
        </a:p>
      </dgm:t>
    </dgm:pt>
    <dgm:pt modelId="{C20BE9B6-8434-468D-B3F8-6596AA6EC5D6}" type="parTrans" cxnId="{C13B6238-286E-4ED7-89F4-636785850922}">
      <dgm:prSet/>
      <dgm:spPr/>
      <dgm:t>
        <a:bodyPr/>
        <a:lstStyle/>
        <a:p>
          <a:endParaRPr lang="en-US"/>
        </a:p>
      </dgm:t>
    </dgm:pt>
    <dgm:pt modelId="{9B2DD75C-92BB-4724-A663-0642FC3D3782}" type="sibTrans" cxnId="{C13B6238-286E-4ED7-89F4-636785850922}">
      <dgm:prSet/>
      <dgm:spPr/>
      <dgm:t>
        <a:bodyPr/>
        <a:lstStyle/>
        <a:p>
          <a:endParaRPr lang="en-US"/>
        </a:p>
      </dgm:t>
    </dgm:pt>
    <dgm:pt modelId="{28EC572D-425D-421D-BFA6-C2EB0E68642B}">
      <dgm:prSet custT="1"/>
      <dgm:spPr>
        <a:solidFill>
          <a:srgbClr val="1C4285"/>
        </a:solidFill>
      </dgm:spPr>
      <dgm:t>
        <a:bodyPr/>
        <a:lstStyle/>
        <a:p>
          <a:r>
            <a:rPr lang="en-US" sz="1800" dirty="0">
              <a:latin typeface="Arial Black" panose="020B0A04020102020204" pitchFamily="34" charset="0"/>
            </a:rPr>
            <a:t>Overall Cost Effectiveness</a:t>
          </a:r>
        </a:p>
      </dgm:t>
    </dgm:pt>
    <dgm:pt modelId="{6A526D8D-E812-4D1F-A7BC-CB9C6CEA4851}" type="parTrans" cxnId="{55B80D3A-788F-4D0E-8650-22CA125A54FE}">
      <dgm:prSet/>
      <dgm:spPr/>
      <dgm:t>
        <a:bodyPr/>
        <a:lstStyle/>
        <a:p>
          <a:endParaRPr lang="en-US"/>
        </a:p>
      </dgm:t>
    </dgm:pt>
    <dgm:pt modelId="{11193AA3-5F5D-4228-8D1B-0BE60A7E41A6}" type="sibTrans" cxnId="{55B80D3A-788F-4D0E-8650-22CA125A54FE}">
      <dgm:prSet/>
      <dgm:spPr/>
      <dgm:t>
        <a:bodyPr/>
        <a:lstStyle/>
        <a:p>
          <a:endParaRPr lang="en-US"/>
        </a:p>
      </dgm:t>
    </dgm:pt>
    <dgm:pt modelId="{EE6512C5-4CCF-4EDF-A231-06256490E0C7}" type="pres">
      <dgm:prSet presAssocID="{FAD3AAE1-31B9-43A7-94F3-FD123BDFFCCF}" presName="linear" presStyleCnt="0">
        <dgm:presLayoutVars>
          <dgm:dir/>
          <dgm:animLvl val="lvl"/>
          <dgm:resizeHandles val="exact"/>
        </dgm:presLayoutVars>
      </dgm:prSet>
      <dgm:spPr/>
    </dgm:pt>
    <dgm:pt modelId="{A4DC8AD8-E48A-4BB0-B583-2AF4E4B68278}" type="pres">
      <dgm:prSet presAssocID="{D4624EB1-0AD2-4032-A5A9-DF55D214771D}" presName="parentLin" presStyleCnt="0"/>
      <dgm:spPr/>
    </dgm:pt>
    <dgm:pt modelId="{A446C4F2-2ABA-432A-9E4E-820605EA936C}" type="pres">
      <dgm:prSet presAssocID="{D4624EB1-0AD2-4032-A5A9-DF55D214771D}" presName="parentLeftMargin" presStyleLbl="node1" presStyleIdx="0" presStyleCnt="5"/>
      <dgm:spPr/>
    </dgm:pt>
    <dgm:pt modelId="{C929667D-036F-4846-8C17-681952D1AD3A}" type="pres">
      <dgm:prSet presAssocID="{D4624EB1-0AD2-4032-A5A9-DF55D214771D}" presName="parentText" presStyleLbl="node1" presStyleIdx="0" presStyleCnt="5">
        <dgm:presLayoutVars>
          <dgm:chMax val="0"/>
          <dgm:bulletEnabled val="1"/>
        </dgm:presLayoutVars>
      </dgm:prSet>
      <dgm:spPr/>
    </dgm:pt>
    <dgm:pt modelId="{EC5E4AEE-4239-4EAB-AE79-6ABDD156AE95}" type="pres">
      <dgm:prSet presAssocID="{D4624EB1-0AD2-4032-A5A9-DF55D214771D}" presName="negativeSpace" presStyleCnt="0"/>
      <dgm:spPr/>
    </dgm:pt>
    <dgm:pt modelId="{B5AC97A4-F08A-4F52-A3F2-1EBB7E5FC7B2}" type="pres">
      <dgm:prSet presAssocID="{D4624EB1-0AD2-4032-A5A9-DF55D214771D}" presName="childText" presStyleLbl="conFgAcc1" presStyleIdx="0" presStyleCnt="5">
        <dgm:presLayoutVars>
          <dgm:bulletEnabled val="1"/>
        </dgm:presLayoutVars>
      </dgm:prSet>
      <dgm:spPr/>
    </dgm:pt>
    <dgm:pt modelId="{D5201646-5F8E-4473-8722-403E420AC909}" type="pres">
      <dgm:prSet presAssocID="{D490A015-978D-4689-A9C6-76EC51922E2E}" presName="spaceBetweenRectangles" presStyleCnt="0"/>
      <dgm:spPr/>
    </dgm:pt>
    <dgm:pt modelId="{42ED045C-FAC7-4C0F-B7AE-79AC1B304B38}" type="pres">
      <dgm:prSet presAssocID="{EB0E61A8-DB17-4F63-985A-C61AF54E8B71}" presName="parentLin" presStyleCnt="0"/>
      <dgm:spPr/>
    </dgm:pt>
    <dgm:pt modelId="{593D9DD1-CC95-4642-B82E-F4AE89B55D4E}" type="pres">
      <dgm:prSet presAssocID="{EB0E61A8-DB17-4F63-985A-C61AF54E8B71}" presName="parentLeftMargin" presStyleLbl="node1" presStyleIdx="0" presStyleCnt="5"/>
      <dgm:spPr/>
    </dgm:pt>
    <dgm:pt modelId="{B2589935-3480-47B7-89AF-354705914C84}" type="pres">
      <dgm:prSet presAssocID="{EB0E61A8-DB17-4F63-985A-C61AF54E8B71}" presName="parentText" presStyleLbl="node1" presStyleIdx="1" presStyleCnt="5">
        <dgm:presLayoutVars>
          <dgm:chMax val="0"/>
          <dgm:bulletEnabled val="1"/>
        </dgm:presLayoutVars>
      </dgm:prSet>
      <dgm:spPr/>
    </dgm:pt>
    <dgm:pt modelId="{CC03090B-E6A7-4AA8-8222-1E3D9BD5891A}" type="pres">
      <dgm:prSet presAssocID="{EB0E61A8-DB17-4F63-985A-C61AF54E8B71}" presName="negativeSpace" presStyleCnt="0"/>
      <dgm:spPr/>
    </dgm:pt>
    <dgm:pt modelId="{D98F4261-0226-4020-AFA0-F681D0CFCD7D}" type="pres">
      <dgm:prSet presAssocID="{EB0E61A8-DB17-4F63-985A-C61AF54E8B71}" presName="childText" presStyleLbl="conFgAcc1" presStyleIdx="1" presStyleCnt="5">
        <dgm:presLayoutVars>
          <dgm:bulletEnabled val="1"/>
        </dgm:presLayoutVars>
      </dgm:prSet>
      <dgm:spPr/>
    </dgm:pt>
    <dgm:pt modelId="{6911EFF7-498F-44AF-97EC-8E46874DE845}" type="pres">
      <dgm:prSet presAssocID="{D850456B-4EDF-4551-8C27-F35CFC874FAA}" presName="spaceBetweenRectangles" presStyleCnt="0"/>
      <dgm:spPr/>
    </dgm:pt>
    <dgm:pt modelId="{1C793B39-2D4B-434E-8EFC-E774C4B20BD3}" type="pres">
      <dgm:prSet presAssocID="{E97B2AEA-B44C-4FEB-9095-992A210B26EF}" presName="parentLin" presStyleCnt="0"/>
      <dgm:spPr/>
    </dgm:pt>
    <dgm:pt modelId="{4F2A35D6-095D-4548-9046-D1625AC36FE9}" type="pres">
      <dgm:prSet presAssocID="{E97B2AEA-B44C-4FEB-9095-992A210B26EF}" presName="parentLeftMargin" presStyleLbl="node1" presStyleIdx="1" presStyleCnt="5"/>
      <dgm:spPr/>
    </dgm:pt>
    <dgm:pt modelId="{D7595BA8-F696-450A-B281-6BD3AB8EFF19}" type="pres">
      <dgm:prSet presAssocID="{E97B2AEA-B44C-4FEB-9095-992A210B26EF}" presName="parentText" presStyleLbl="node1" presStyleIdx="2" presStyleCnt="5">
        <dgm:presLayoutVars>
          <dgm:chMax val="0"/>
          <dgm:bulletEnabled val="1"/>
        </dgm:presLayoutVars>
      </dgm:prSet>
      <dgm:spPr/>
    </dgm:pt>
    <dgm:pt modelId="{D869E502-156C-4909-BDD5-74087E5C5FBA}" type="pres">
      <dgm:prSet presAssocID="{E97B2AEA-B44C-4FEB-9095-992A210B26EF}" presName="negativeSpace" presStyleCnt="0"/>
      <dgm:spPr/>
    </dgm:pt>
    <dgm:pt modelId="{2DEBC197-EAB7-4DCA-A84C-4028C34A2231}" type="pres">
      <dgm:prSet presAssocID="{E97B2AEA-B44C-4FEB-9095-992A210B26EF}" presName="childText" presStyleLbl="conFgAcc1" presStyleIdx="2" presStyleCnt="5">
        <dgm:presLayoutVars>
          <dgm:bulletEnabled val="1"/>
        </dgm:presLayoutVars>
      </dgm:prSet>
      <dgm:spPr/>
    </dgm:pt>
    <dgm:pt modelId="{411A1A09-5525-4362-9264-469A718B80D4}" type="pres">
      <dgm:prSet presAssocID="{F3CC9704-725E-4DD3-8C27-B81AAA53C8E8}" presName="spaceBetweenRectangles" presStyleCnt="0"/>
      <dgm:spPr/>
    </dgm:pt>
    <dgm:pt modelId="{F688802C-8DCA-4903-8D2B-E5111FBAC32D}" type="pres">
      <dgm:prSet presAssocID="{3F4C1265-D0CB-4AC1-8D63-534F15A97B4A}" presName="parentLin" presStyleCnt="0"/>
      <dgm:spPr/>
    </dgm:pt>
    <dgm:pt modelId="{A12FFD62-5C99-4F0A-8BB2-69F5FED70FC9}" type="pres">
      <dgm:prSet presAssocID="{3F4C1265-D0CB-4AC1-8D63-534F15A97B4A}" presName="parentLeftMargin" presStyleLbl="node1" presStyleIdx="2" presStyleCnt="5"/>
      <dgm:spPr/>
    </dgm:pt>
    <dgm:pt modelId="{54F7BA47-AD34-4177-9C6D-729E37BAA503}" type="pres">
      <dgm:prSet presAssocID="{3F4C1265-D0CB-4AC1-8D63-534F15A97B4A}" presName="parentText" presStyleLbl="node1" presStyleIdx="3" presStyleCnt="5">
        <dgm:presLayoutVars>
          <dgm:chMax val="0"/>
          <dgm:bulletEnabled val="1"/>
        </dgm:presLayoutVars>
      </dgm:prSet>
      <dgm:spPr/>
    </dgm:pt>
    <dgm:pt modelId="{122D357F-76D4-4DFC-9C84-F42E202A9F6D}" type="pres">
      <dgm:prSet presAssocID="{3F4C1265-D0CB-4AC1-8D63-534F15A97B4A}" presName="negativeSpace" presStyleCnt="0"/>
      <dgm:spPr/>
    </dgm:pt>
    <dgm:pt modelId="{69E80C85-BB76-4580-9A7B-8F35297E7C23}" type="pres">
      <dgm:prSet presAssocID="{3F4C1265-D0CB-4AC1-8D63-534F15A97B4A}" presName="childText" presStyleLbl="conFgAcc1" presStyleIdx="3" presStyleCnt="5">
        <dgm:presLayoutVars>
          <dgm:bulletEnabled val="1"/>
        </dgm:presLayoutVars>
      </dgm:prSet>
      <dgm:spPr/>
    </dgm:pt>
    <dgm:pt modelId="{2D59153A-8D8F-4C05-A272-10B17F39516A}" type="pres">
      <dgm:prSet presAssocID="{9B2DD75C-92BB-4724-A663-0642FC3D3782}" presName="spaceBetweenRectangles" presStyleCnt="0"/>
      <dgm:spPr/>
    </dgm:pt>
    <dgm:pt modelId="{0F990754-B09D-4944-9792-1C71ACD030BB}" type="pres">
      <dgm:prSet presAssocID="{28EC572D-425D-421D-BFA6-C2EB0E68642B}" presName="parentLin" presStyleCnt="0"/>
      <dgm:spPr/>
    </dgm:pt>
    <dgm:pt modelId="{910F5208-D3C5-48AF-B93C-727A9E8C5B1F}" type="pres">
      <dgm:prSet presAssocID="{28EC572D-425D-421D-BFA6-C2EB0E68642B}" presName="parentLeftMargin" presStyleLbl="node1" presStyleIdx="3" presStyleCnt="5"/>
      <dgm:spPr/>
    </dgm:pt>
    <dgm:pt modelId="{7E852D2C-FE1E-41CC-B256-E101009C7FC4}" type="pres">
      <dgm:prSet presAssocID="{28EC572D-425D-421D-BFA6-C2EB0E68642B}" presName="parentText" presStyleLbl="node1" presStyleIdx="4" presStyleCnt="5">
        <dgm:presLayoutVars>
          <dgm:chMax val="0"/>
          <dgm:bulletEnabled val="1"/>
        </dgm:presLayoutVars>
      </dgm:prSet>
      <dgm:spPr/>
    </dgm:pt>
    <dgm:pt modelId="{B59E3BB3-D4F9-4A7A-8E89-7ABCE6ADB85F}" type="pres">
      <dgm:prSet presAssocID="{28EC572D-425D-421D-BFA6-C2EB0E68642B}" presName="negativeSpace" presStyleCnt="0"/>
      <dgm:spPr/>
    </dgm:pt>
    <dgm:pt modelId="{F314136D-0981-41EB-8749-88AB3DA39645}" type="pres">
      <dgm:prSet presAssocID="{28EC572D-425D-421D-BFA6-C2EB0E68642B}" presName="childText" presStyleLbl="conFgAcc1" presStyleIdx="4" presStyleCnt="5">
        <dgm:presLayoutVars>
          <dgm:bulletEnabled val="1"/>
        </dgm:presLayoutVars>
      </dgm:prSet>
      <dgm:spPr>
        <a:ln>
          <a:solidFill>
            <a:srgbClr val="1C4285"/>
          </a:solidFill>
        </a:ln>
      </dgm:spPr>
    </dgm:pt>
  </dgm:ptLst>
  <dgm:cxnLst>
    <dgm:cxn modelId="{DAD5FC05-E438-4D7C-A983-6DB902FEE43B}" srcId="{FAD3AAE1-31B9-43A7-94F3-FD123BDFFCCF}" destId="{D4624EB1-0AD2-4032-A5A9-DF55D214771D}" srcOrd="0" destOrd="0" parTransId="{153E1FAD-4053-47FE-9F34-51F5351E35EB}" sibTransId="{D490A015-978D-4689-A9C6-76EC51922E2E}"/>
    <dgm:cxn modelId="{96F1590D-A6F8-4C6E-BF01-935577946273}" srcId="{FAD3AAE1-31B9-43A7-94F3-FD123BDFFCCF}" destId="{E97B2AEA-B44C-4FEB-9095-992A210B26EF}" srcOrd="2" destOrd="0" parTransId="{EC556A39-A87E-423F-A4E0-835DBE80BB5C}" sibTransId="{F3CC9704-725E-4DD3-8C27-B81AAA53C8E8}"/>
    <dgm:cxn modelId="{C3317936-3E25-4AC0-A893-059A56942648}" type="presOf" srcId="{EB0E61A8-DB17-4F63-985A-C61AF54E8B71}" destId="{B2589935-3480-47B7-89AF-354705914C84}" srcOrd="1" destOrd="0" presId="urn:microsoft.com/office/officeart/2005/8/layout/list1"/>
    <dgm:cxn modelId="{C13B6238-286E-4ED7-89F4-636785850922}" srcId="{FAD3AAE1-31B9-43A7-94F3-FD123BDFFCCF}" destId="{3F4C1265-D0CB-4AC1-8D63-534F15A97B4A}" srcOrd="3" destOrd="0" parTransId="{C20BE9B6-8434-468D-B3F8-6596AA6EC5D6}" sibTransId="{9B2DD75C-92BB-4724-A663-0642FC3D3782}"/>
    <dgm:cxn modelId="{55B80D3A-788F-4D0E-8650-22CA125A54FE}" srcId="{FAD3AAE1-31B9-43A7-94F3-FD123BDFFCCF}" destId="{28EC572D-425D-421D-BFA6-C2EB0E68642B}" srcOrd="4" destOrd="0" parTransId="{6A526D8D-E812-4D1F-A7BC-CB9C6CEA4851}" sibTransId="{11193AA3-5F5D-4228-8D1B-0BE60A7E41A6}"/>
    <dgm:cxn modelId="{CE0B2949-E0E6-4A53-8153-227EDB7A3F4B}" type="presOf" srcId="{FAD3AAE1-31B9-43A7-94F3-FD123BDFFCCF}" destId="{EE6512C5-4CCF-4EDF-A231-06256490E0C7}" srcOrd="0" destOrd="0" presId="urn:microsoft.com/office/officeart/2005/8/layout/list1"/>
    <dgm:cxn modelId="{F167B57C-3966-4044-A7D1-07FA82F2D818}" type="presOf" srcId="{D4624EB1-0AD2-4032-A5A9-DF55D214771D}" destId="{A446C4F2-2ABA-432A-9E4E-820605EA936C}" srcOrd="0" destOrd="0" presId="urn:microsoft.com/office/officeart/2005/8/layout/list1"/>
    <dgm:cxn modelId="{1A34AFA3-4659-41F0-89BA-7E7FCD7E9AD2}" type="presOf" srcId="{3F4C1265-D0CB-4AC1-8D63-534F15A97B4A}" destId="{A12FFD62-5C99-4F0A-8BB2-69F5FED70FC9}" srcOrd="0" destOrd="0" presId="urn:microsoft.com/office/officeart/2005/8/layout/list1"/>
    <dgm:cxn modelId="{1CF86AB2-39BC-4BF2-A0DC-D148A4FFC33A}" type="presOf" srcId="{E97B2AEA-B44C-4FEB-9095-992A210B26EF}" destId="{4F2A35D6-095D-4548-9046-D1625AC36FE9}" srcOrd="0" destOrd="0" presId="urn:microsoft.com/office/officeart/2005/8/layout/list1"/>
    <dgm:cxn modelId="{F2C371BE-DBC0-416E-889D-40BFDAB9E944}" type="presOf" srcId="{28EC572D-425D-421D-BFA6-C2EB0E68642B}" destId="{910F5208-D3C5-48AF-B93C-727A9E8C5B1F}" srcOrd="0" destOrd="0" presId="urn:microsoft.com/office/officeart/2005/8/layout/list1"/>
    <dgm:cxn modelId="{7F4040D7-3D15-445E-8CBA-BBE6229ABC67}" type="presOf" srcId="{28EC572D-425D-421D-BFA6-C2EB0E68642B}" destId="{7E852D2C-FE1E-41CC-B256-E101009C7FC4}" srcOrd="1" destOrd="0" presId="urn:microsoft.com/office/officeart/2005/8/layout/list1"/>
    <dgm:cxn modelId="{052FCFE0-AD3B-44AD-85F6-B9B3BDD4300A}" srcId="{FAD3AAE1-31B9-43A7-94F3-FD123BDFFCCF}" destId="{EB0E61A8-DB17-4F63-985A-C61AF54E8B71}" srcOrd="1" destOrd="0" parTransId="{E61A43D6-F7F5-44B7-85BE-5F4E6A9F1E64}" sibTransId="{D850456B-4EDF-4551-8C27-F35CFC874FAA}"/>
    <dgm:cxn modelId="{45887EEF-EB92-41E9-B019-AB3FD0340276}" type="presOf" srcId="{D4624EB1-0AD2-4032-A5A9-DF55D214771D}" destId="{C929667D-036F-4846-8C17-681952D1AD3A}" srcOrd="1" destOrd="0" presId="urn:microsoft.com/office/officeart/2005/8/layout/list1"/>
    <dgm:cxn modelId="{100449F2-96DE-4C04-9501-DE4CE515397A}" type="presOf" srcId="{E97B2AEA-B44C-4FEB-9095-992A210B26EF}" destId="{D7595BA8-F696-450A-B281-6BD3AB8EFF19}" srcOrd="1" destOrd="0" presId="urn:microsoft.com/office/officeart/2005/8/layout/list1"/>
    <dgm:cxn modelId="{CA107AF7-828D-4DCB-A065-D518F9EA0D06}" type="presOf" srcId="{EB0E61A8-DB17-4F63-985A-C61AF54E8B71}" destId="{593D9DD1-CC95-4642-B82E-F4AE89B55D4E}" srcOrd="0" destOrd="0" presId="urn:microsoft.com/office/officeart/2005/8/layout/list1"/>
    <dgm:cxn modelId="{F07387F8-CA19-4E5A-9BA9-02A536001F3A}" type="presOf" srcId="{3F4C1265-D0CB-4AC1-8D63-534F15A97B4A}" destId="{54F7BA47-AD34-4177-9C6D-729E37BAA503}" srcOrd="1" destOrd="0" presId="urn:microsoft.com/office/officeart/2005/8/layout/list1"/>
    <dgm:cxn modelId="{221592F2-2CBB-40C3-A069-7BE632FCCD4F}" type="presParOf" srcId="{EE6512C5-4CCF-4EDF-A231-06256490E0C7}" destId="{A4DC8AD8-E48A-4BB0-B583-2AF4E4B68278}" srcOrd="0" destOrd="0" presId="urn:microsoft.com/office/officeart/2005/8/layout/list1"/>
    <dgm:cxn modelId="{A13F84C9-2F4C-49AF-B5F4-323A3E215C1C}" type="presParOf" srcId="{A4DC8AD8-E48A-4BB0-B583-2AF4E4B68278}" destId="{A446C4F2-2ABA-432A-9E4E-820605EA936C}" srcOrd="0" destOrd="0" presId="urn:microsoft.com/office/officeart/2005/8/layout/list1"/>
    <dgm:cxn modelId="{AA5E1D82-C28C-4783-ACD7-6BA7F70B94E5}" type="presParOf" srcId="{A4DC8AD8-E48A-4BB0-B583-2AF4E4B68278}" destId="{C929667D-036F-4846-8C17-681952D1AD3A}" srcOrd="1" destOrd="0" presId="urn:microsoft.com/office/officeart/2005/8/layout/list1"/>
    <dgm:cxn modelId="{C3DDA485-E45E-480B-A38F-72B7AC25BCF6}" type="presParOf" srcId="{EE6512C5-4CCF-4EDF-A231-06256490E0C7}" destId="{EC5E4AEE-4239-4EAB-AE79-6ABDD156AE95}" srcOrd="1" destOrd="0" presId="urn:microsoft.com/office/officeart/2005/8/layout/list1"/>
    <dgm:cxn modelId="{56DA1E27-193A-4F08-A958-A4D7941BDAA6}" type="presParOf" srcId="{EE6512C5-4CCF-4EDF-A231-06256490E0C7}" destId="{B5AC97A4-F08A-4F52-A3F2-1EBB7E5FC7B2}" srcOrd="2" destOrd="0" presId="urn:microsoft.com/office/officeart/2005/8/layout/list1"/>
    <dgm:cxn modelId="{3BC0160C-AFDA-4E4C-9F60-221587611E39}" type="presParOf" srcId="{EE6512C5-4CCF-4EDF-A231-06256490E0C7}" destId="{D5201646-5F8E-4473-8722-403E420AC909}" srcOrd="3" destOrd="0" presId="urn:microsoft.com/office/officeart/2005/8/layout/list1"/>
    <dgm:cxn modelId="{0805D9A9-8A99-4D57-9852-B2E97CF4D7AE}" type="presParOf" srcId="{EE6512C5-4CCF-4EDF-A231-06256490E0C7}" destId="{42ED045C-FAC7-4C0F-B7AE-79AC1B304B38}" srcOrd="4" destOrd="0" presId="urn:microsoft.com/office/officeart/2005/8/layout/list1"/>
    <dgm:cxn modelId="{33625F4D-B350-4239-9A10-8573E3825CE7}" type="presParOf" srcId="{42ED045C-FAC7-4C0F-B7AE-79AC1B304B38}" destId="{593D9DD1-CC95-4642-B82E-F4AE89B55D4E}" srcOrd="0" destOrd="0" presId="urn:microsoft.com/office/officeart/2005/8/layout/list1"/>
    <dgm:cxn modelId="{6E38D0B4-4C08-4A15-B7E3-F28ECA3FF319}" type="presParOf" srcId="{42ED045C-FAC7-4C0F-B7AE-79AC1B304B38}" destId="{B2589935-3480-47B7-89AF-354705914C84}" srcOrd="1" destOrd="0" presId="urn:microsoft.com/office/officeart/2005/8/layout/list1"/>
    <dgm:cxn modelId="{F4315A6F-1828-407E-B1A8-6A92FF93ADD9}" type="presParOf" srcId="{EE6512C5-4CCF-4EDF-A231-06256490E0C7}" destId="{CC03090B-E6A7-4AA8-8222-1E3D9BD5891A}" srcOrd="5" destOrd="0" presId="urn:microsoft.com/office/officeart/2005/8/layout/list1"/>
    <dgm:cxn modelId="{67EF8504-B201-4094-B071-937FA6FC9E65}" type="presParOf" srcId="{EE6512C5-4CCF-4EDF-A231-06256490E0C7}" destId="{D98F4261-0226-4020-AFA0-F681D0CFCD7D}" srcOrd="6" destOrd="0" presId="urn:microsoft.com/office/officeart/2005/8/layout/list1"/>
    <dgm:cxn modelId="{40A96ED2-5090-45D7-9E60-81903D2D4188}" type="presParOf" srcId="{EE6512C5-4CCF-4EDF-A231-06256490E0C7}" destId="{6911EFF7-498F-44AF-97EC-8E46874DE845}" srcOrd="7" destOrd="0" presId="urn:microsoft.com/office/officeart/2005/8/layout/list1"/>
    <dgm:cxn modelId="{20D935AA-7B55-42B9-AFE8-000FCABF2FA6}" type="presParOf" srcId="{EE6512C5-4CCF-4EDF-A231-06256490E0C7}" destId="{1C793B39-2D4B-434E-8EFC-E774C4B20BD3}" srcOrd="8" destOrd="0" presId="urn:microsoft.com/office/officeart/2005/8/layout/list1"/>
    <dgm:cxn modelId="{283AFB40-7470-47A3-888F-9AF665649775}" type="presParOf" srcId="{1C793B39-2D4B-434E-8EFC-E774C4B20BD3}" destId="{4F2A35D6-095D-4548-9046-D1625AC36FE9}" srcOrd="0" destOrd="0" presId="urn:microsoft.com/office/officeart/2005/8/layout/list1"/>
    <dgm:cxn modelId="{3A114A6F-CD96-47F9-853E-228E1AB15949}" type="presParOf" srcId="{1C793B39-2D4B-434E-8EFC-E774C4B20BD3}" destId="{D7595BA8-F696-450A-B281-6BD3AB8EFF19}" srcOrd="1" destOrd="0" presId="urn:microsoft.com/office/officeart/2005/8/layout/list1"/>
    <dgm:cxn modelId="{5D24924C-560E-47C7-ACB7-E816A7DF6BB7}" type="presParOf" srcId="{EE6512C5-4CCF-4EDF-A231-06256490E0C7}" destId="{D869E502-156C-4909-BDD5-74087E5C5FBA}" srcOrd="9" destOrd="0" presId="urn:microsoft.com/office/officeart/2005/8/layout/list1"/>
    <dgm:cxn modelId="{3DBD0E02-FD0F-4DD0-AE66-ECD15196557E}" type="presParOf" srcId="{EE6512C5-4CCF-4EDF-A231-06256490E0C7}" destId="{2DEBC197-EAB7-4DCA-A84C-4028C34A2231}" srcOrd="10" destOrd="0" presId="urn:microsoft.com/office/officeart/2005/8/layout/list1"/>
    <dgm:cxn modelId="{8E7CAFDF-686A-4D08-9D35-C2A9AAC44CA0}" type="presParOf" srcId="{EE6512C5-4CCF-4EDF-A231-06256490E0C7}" destId="{411A1A09-5525-4362-9264-469A718B80D4}" srcOrd="11" destOrd="0" presId="urn:microsoft.com/office/officeart/2005/8/layout/list1"/>
    <dgm:cxn modelId="{CE5A365F-F9D8-4814-86CC-A79CC0E994A9}" type="presParOf" srcId="{EE6512C5-4CCF-4EDF-A231-06256490E0C7}" destId="{F688802C-8DCA-4903-8D2B-E5111FBAC32D}" srcOrd="12" destOrd="0" presId="urn:microsoft.com/office/officeart/2005/8/layout/list1"/>
    <dgm:cxn modelId="{816B7DEA-E553-48B3-8037-BC243FC4F9BD}" type="presParOf" srcId="{F688802C-8DCA-4903-8D2B-E5111FBAC32D}" destId="{A12FFD62-5C99-4F0A-8BB2-69F5FED70FC9}" srcOrd="0" destOrd="0" presId="urn:microsoft.com/office/officeart/2005/8/layout/list1"/>
    <dgm:cxn modelId="{9E2CD19C-E216-4220-BB9E-C7DEE488955A}" type="presParOf" srcId="{F688802C-8DCA-4903-8D2B-E5111FBAC32D}" destId="{54F7BA47-AD34-4177-9C6D-729E37BAA503}" srcOrd="1" destOrd="0" presId="urn:microsoft.com/office/officeart/2005/8/layout/list1"/>
    <dgm:cxn modelId="{492EB899-52EF-4180-976B-BB8B3EA491FC}" type="presParOf" srcId="{EE6512C5-4CCF-4EDF-A231-06256490E0C7}" destId="{122D357F-76D4-4DFC-9C84-F42E202A9F6D}" srcOrd="13" destOrd="0" presId="urn:microsoft.com/office/officeart/2005/8/layout/list1"/>
    <dgm:cxn modelId="{BE5DE26B-9D83-452F-9AF7-FC9D4F28918A}" type="presParOf" srcId="{EE6512C5-4CCF-4EDF-A231-06256490E0C7}" destId="{69E80C85-BB76-4580-9A7B-8F35297E7C23}" srcOrd="14" destOrd="0" presId="urn:microsoft.com/office/officeart/2005/8/layout/list1"/>
    <dgm:cxn modelId="{7EA33C3A-AE1E-4757-9790-FC1754B9571E}" type="presParOf" srcId="{EE6512C5-4CCF-4EDF-A231-06256490E0C7}" destId="{2D59153A-8D8F-4C05-A272-10B17F39516A}" srcOrd="15" destOrd="0" presId="urn:microsoft.com/office/officeart/2005/8/layout/list1"/>
    <dgm:cxn modelId="{2DB55BCA-99AC-4A4E-BDDB-9F62EECAE59E}" type="presParOf" srcId="{EE6512C5-4CCF-4EDF-A231-06256490E0C7}" destId="{0F990754-B09D-4944-9792-1C71ACD030BB}" srcOrd="16" destOrd="0" presId="urn:microsoft.com/office/officeart/2005/8/layout/list1"/>
    <dgm:cxn modelId="{092A34F9-B831-4AAA-BC85-DF8B4490C6B2}" type="presParOf" srcId="{0F990754-B09D-4944-9792-1C71ACD030BB}" destId="{910F5208-D3C5-48AF-B93C-727A9E8C5B1F}" srcOrd="0" destOrd="0" presId="urn:microsoft.com/office/officeart/2005/8/layout/list1"/>
    <dgm:cxn modelId="{C5D2A619-9720-4D91-993F-691EE1F3B3AE}" type="presParOf" srcId="{0F990754-B09D-4944-9792-1C71ACD030BB}" destId="{7E852D2C-FE1E-41CC-B256-E101009C7FC4}" srcOrd="1" destOrd="0" presId="urn:microsoft.com/office/officeart/2005/8/layout/list1"/>
    <dgm:cxn modelId="{A74F0F62-6007-4584-BAF2-614F6C247C13}" type="presParOf" srcId="{EE6512C5-4CCF-4EDF-A231-06256490E0C7}" destId="{B59E3BB3-D4F9-4A7A-8E89-7ABCE6ADB85F}" srcOrd="17" destOrd="0" presId="urn:microsoft.com/office/officeart/2005/8/layout/list1"/>
    <dgm:cxn modelId="{E26312A0-01EB-4C78-AC02-478E810EC404}" type="presParOf" srcId="{EE6512C5-4CCF-4EDF-A231-06256490E0C7}" destId="{F314136D-0981-41EB-8749-88AB3DA39645}"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1F767-45D6-4C76-AA48-74BCC0DD074B}">
      <dsp:nvSpPr>
        <dsp:cNvPr id="0" name=""/>
        <dsp:cNvSpPr/>
      </dsp:nvSpPr>
      <dsp:spPr>
        <a:xfrm>
          <a:off x="-3764254" y="-578213"/>
          <a:ext cx="4486739" cy="4486739"/>
        </a:xfrm>
        <a:prstGeom prst="blockArc">
          <a:avLst>
            <a:gd name="adj1" fmla="val 18900000"/>
            <a:gd name="adj2" fmla="val 2700000"/>
            <a:gd name="adj3" fmla="val 481"/>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840D50B-36AB-4F3C-9F23-2C4159A2D75E}">
      <dsp:nvSpPr>
        <dsp:cNvPr id="0" name=""/>
        <dsp:cNvSpPr/>
      </dsp:nvSpPr>
      <dsp:spPr>
        <a:xfrm>
          <a:off x="372205" y="186743"/>
          <a:ext cx="8639428" cy="625156"/>
        </a:xfrm>
        <a:prstGeom prst="rect">
          <a:avLst/>
        </a:prstGeom>
        <a:solidFill>
          <a:srgbClr val="008D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666" tIns="40640" rIns="40640" bIns="4064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Arial" panose="020B0604020202020204" pitchFamily="34" charset="0"/>
              <a:cs typeface="Arial" panose="020B0604020202020204" pitchFamily="34" charset="0"/>
            </a:rPr>
            <a:t>Annual Income Disclosure - </a:t>
          </a:r>
          <a:r>
            <a:rPr lang="en-US" sz="1600" b="0" kern="1200" dirty="0">
              <a:latin typeface="Arial" panose="020B0604020202020204" pitchFamily="34" charset="0"/>
              <a:cs typeface="Arial" panose="020B0604020202020204" pitchFamily="34" charset="0"/>
            </a:rPr>
            <a:t>Increase communication between parents for </a:t>
          </a:r>
          <a:br>
            <a:rPr lang="en-US" sz="1600" b="0" kern="1200" dirty="0">
              <a:latin typeface="Arial" panose="020B0604020202020204" pitchFamily="34" charset="0"/>
              <a:cs typeface="Arial" panose="020B0604020202020204" pitchFamily="34" charset="0"/>
            </a:rPr>
          </a:br>
          <a:r>
            <a:rPr lang="en-US" sz="1600" b="0" kern="1200" dirty="0">
              <a:latin typeface="Arial" panose="020B0604020202020204" pitchFamily="34" charset="0"/>
              <a:cs typeface="Arial" panose="020B0604020202020204" pitchFamily="34" charset="0"/>
            </a:rPr>
            <a:t>accurate child support calculations and reducing arrears. </a:t>
          </a:r>
        </a:p>
      </dsp:txBody>
      <dsp:txXfrm>
        <a:off x="372205" y="186743"/>
        <a:ext cx="8639428" cy="625156"/>
      </dsp:txXfrm>
    </dsp:sp>
    <dsp:sp modelId="{4F766B90-27AF-437E-9F2D-5A5D50560670}">
      <dsp:nvSpPr>
        <dsp:cNvPr id="0" name=""/>
        <dsp:cNvSpPr/>
      </dsp:nvSpPr>
      <dsp:spPr>
        <a:xfrm>
          <a:off x="52039" y="179120"/>
          <a:ext cx="640418" cy="640418"/>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954D1A-C8A6-4D2A-A9E8-5398B2780860}">
      <dsp:nvSpPr>
        <dsp:cNvPr id="0" name=""/>
        <dsp:cNvSpPr/>
      </dsp:nvSpPr>
      <dsp:spPr>
        <a:xfrm>
          <a:off x="672418" y="978798"/>
          <a:ext cx="8345694" cy="681359"/>
        </a:xfrm>
        <a:prstGeom prst="rect">
          <a:avLst/>
        </a:prstGeom>
        <a:solidFill>
          <a:srgbClr val="77B26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666" tIns="40640" rIns="40640" bIns="4064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Arial" panose="020B0604020202020204" pitchFamily="34" charset="0"/>
              <a:cs typeface="Arial" panose="020B0604020202020204" pitchFamily="34" charset="0"/>
            </a:rPr>
            <a:t>Shared Parenting Time - </a:t>
          </a:r>
          <a:r>
            <a:rPr lang="en-US" sz="1600" b="0" kern="1200" dirty="0">
              <a:latin typeface="Arial" panose="020B0604020202020204" pitchFamily="34" charset="0"/>
              <a:cs typeface="Arial" panose="020B0604020202020204" pitchFamily="34" charset="0"/>
            </a:rPr>
            <a:t>Recognize parents who spend significant time </a:t>
          </a:r>
          <a:br>
            <a:rPr lang="en-US" sz="1600" b="0" kern="1200" dirty="0">
              <a:latin typeface="Arial" panose="020B0604020202020204" pitchFamily="34" charset="0"/>
              <a:cs typeface="Arial" panose="020B0604020202020204" pitchFamily="34" charset="0"/>
            </a:rPr>
          </a:br>
          <a:r>
            <a:rPr lang="en-US" sz="1600" b="0" kern="1200" dirty="0">
              <a:latin typeface="Arial" panose="020B0604020202020204" pitchFamily="34" charset="0"/>
              <a:cs typeface="Arial" panose="020B0604020202020204" pitchFamily="34" charset="0"/>
            </a:rPr>
            <a:t>with their children, promote equity and family stability. </a:t>
          </a:r>
        </a:p>
      </dsp:txBody>
      <dsp:txXfrm>
        <a:off x="672418" y="978798"/>
        <a:ext cx="8345694" cy="681359"/>
      </dsp:txXfrm>
    </dsp:sp>
    <dsp:sp modelId="{86F820B8-3A0A-446B-838D-10D80AF36D88}">
      <dsp:nvSpPr>
        <dsp:cNvPr id="0" name=""/>
        <dsp:cNvSpPr/>
      </dsp:nvSpPr>
      <dsp:spPr>
        <a:xfrm>
          <a:off x="352208" y="999245"/>
          <a:ext cx="640418" cy="640418"/>
        </a:xfrm>
        <a:prstGeom prst="ellipse">
          <a:avLst/>
        </a:prstGeom>
        <a:solidFill>
          <a:schemeClr val="lt1">
            <a:hueOff val="0"/>
            <a:satOff val="0"/>
            <a:lumOff val="0"/>
            <a:alphaOff val="0"/>
          </a:schemeClr>
        </a:solidFill>
        <a:ln w="12700" cap="flat" cmpd="sng" algn="ctr">
          <a:solidFill>
            <a:schemeClr val="accent2">
              <a:hueOff val="2122154"/>
              <a:satOff val="3600"/>
              <a:lumOff val="-131"/>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893A43-FCBD-4916-8FA3-45971E951AC1}">
      <dsp:nvSpPr>
        <dsp:cNvPr id="0" name=""/>
        <dsp:cNvSpPr/>
      </dsp:nvSpPr>
      <dsp:spPr>
        <a:xfrm>
          <a:off x="672418" y="1770845"/>
          <a:ext cx="8345694" cy="673177"/>
        </a:xfrm>
        <a:prstGeom prst="rect">
          <a:avLst/>
        </a:prstGeom>
        <a:solidFill>
          <a:srgbClr val="49A2C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666" tIns="40640" rIns="40640" bIns="4064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Arial" panose="020B0604020202020204" pitchFamily="34" charset="0"/>
              <a:cs typeface="Arial" panose="020B0604020202020204" pitchFamily="34" charset="0"/>
            </a:rPr>
            <a:t>Federal Poverty Threshold - </a:t>
          </a:r>
          <a:r>
            <a:rPr lang="en-US" sz="1600" kern="1200" dirty="0">
              <a:latin typeface="Arial" panose="020B0604020202020204" pitchFamily="34" charset="0"/>
              <a:cs typeface="Arial" panose="020B0604020202020204" pitchFamily="34" charset="0"/>
            </a:rPr>
            <a:t>Ensure fairness and compliance by</a:t>
          </a:r>
          <a:br>
            <a:rPr lang="en-US" sz="1600" kern="1200" dirty="0">
              <a:latin typeface="Arial" panose="020B0604020202020204" pitchFamily="34" charset="0"/>
              <a:cs typeface="Arial" panose="020B0604020202020204" pitchFamily="34" charset="0"/>
            </a:rPr>
          </a:br>
          <a:r>
            <a:rPr lang="en-US" sz="1600" kern="1200" dirty="0">
              <a:latin typeface="Arial" panose="020B0604020202020204" pitchFamily="34" charset="0"/>
              <a:cs typeface="Arial" panose="020B0604020202020204" pitchFamily="34" charset="0"/>
            </a:rPr>
            <a:t>increasing recognition and support for parents living in poverty. </a:t>
          </a:r>
        </a:p>
      </dsp:txBody>
      <dsp:txXfrm>
        <a:off x="672418" y="1770845"/>
        <a:ext cx="8345694" cy="673177"/>
      </dsp:txXfrm>
    </dsp:sp>
    <dsp:sp modelId="{74646093-CAA6-4CC8-8D01-0B97095271F5}">
      <dsp:nvSpPr>
        <dsp:cNvPr id="0" name=""/>
        <dsp:cNvSpPr/>
      </dsp:nvSpPr>
      <dsp:spPr>
        <a:xfrm>
          <a:off x="352208" y="1787196"/>
          <a:ext cx="640418" cy="640418"/>
        </a:xfrm>
        <a:prstGeom prst="ellipse">
          <a:avLst/>
        </a:prstGeom>
        <a:solidFill>
          <a:schemeClr val="lt1">
            <a:hueOff val="0"/>
            <a:satOff val="0"/>
            <a:lumOff val="0"/>
            <a:alphaOff val="0"/>
          </a:schemeClr>
        </a:solidFill>
        <a:ln w="12700" cap="flat" cmpd="sng" algn="ctr">
          <a:solidFill>
            <a:schemeClr val="accent2">
              <a:hueOff val="4244308"/>
              <a:satOff val="7200"/>
              <a:lumOff val="-2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1C3049-2F91-4EEC-8286-F286A538AD2E}">
      <dsp:nvSpPr>
        <dsp:cNvPr id="0" name=""/>
        <dsp:cNvSpPr/>
      </dsp:nvSpPr>
      <dsp:spPr>
        <a:xfrm>
          <a:off x="372205" y="2530697"/>
          <a:ext cx="8639428" cy="664985"/>
        </a:xfrm>
        <a:prstGeom prst="rect">
          <a:avLst/>
        </a:prstGeom>
        <a:solidFill>
          <a:srgbClr val="1C42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666" tIns="40640" rIns="40640" bIns="4064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Arial" panose="020B0604020202020204" pitchFamily="34" charset="0"/>
              <a:cs typeface="Arial" panose="020B0604020202020204" pitchFamily="34" charset="0"/>
            </a:rPr>
            <a:t>Incarcerated Parents - </a:t>
          </a:r>
          <a:r>
            <a:rPr lang="en-US" sz="1600" kern="1200" dirty="0">
              <a:latin typeface="Arial" panose="020B0604020202020204" pitchFamily="34" charset="0"/>
              <a:cs typeface="Arial" panose="020B0604020202020204" pitchFamily="34" charset="0"/>
            </a:rPr>
            <a:t>Streamline modification procedures upon </a:t>
          </a:r>
          <a:br>
            <a:rPr lang="en-US" sz="1600" kern="1200" dirty="0">
              <a:latin typeface="Arial" panose="020B0604020202020204" pitchFamily="34" charset="0"/>
              <a:cs typeface="Arial" panose="020B0604020202020204" pitchFamily="34" charset="0"/>
            </a:rPr>
          </a:br>
          <a:r>
            <a:rPr lang="en-US" sz="1600" kern="1200" dirty="0">
              <a:latin typeface="Arial" panose="020B0604020202020204" pitchFamily="34" charset="0"/>
              <a:cs typeface="Arial" panose="020B0604020202020204" pitchFamily="34" charset="0"/>
            </a:rPr>
            <a:t>entry and release to prevent unmanageable debt. </a:t>
          </a:r>
        </a:p>
      </dsp:txBody>
      <dsp:txXfrm>
        <a:off x="372205" y="2530697"/>
        <a:ext cx="8639428" cy="664985"/>
      </dsp:txXfrm>
    </dsp:sp>
    <dsp:sp modelId="{C921BA0D-3E8E-4EDF-B59D-3F8F7EDC85F3}">
      <dsp:nvSpPr>
        <dsp:cNvPr id="0" name=""/>
        <dsp:cNvSpPr/>
      </dsp:nvSpPr>
      <dsp:spPr>
        <a:xfrm>
          <a:off x="52039" y="2542953"/>
          <a:ext cx="640418" cy="640418"/>
        </a:xfrm>
        <a:prstGeom prst="ellipse">
          <a:avLst/>
        </a:prstGeom>
        <a:solidFill>
          <a:schemeClr val="lt1">
            <a:hueOff val="0"/>
            <a:satOff val="0"/>
            <a:lumOff val="0"/>
            <a:alphaOff val="0"/>
          </a:schemeClr>
        </a:solidFill>
        <a:ln w="12700" cap="flat" cmpd="sng" algn="ctr">
          <a:solidFill>
            <a:schemeClr val="accent2">
              <a:hueOff val="6366461"/>
              <a:satOff val="10800"/>
              <a:lumOff val="-392"/>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C97A4-F08A-4F52-A3F2-1EBB7E5FC7B2}">
      <dsp:nvSpPr>
        <dsp:cNvPr id="0" name=""/>
        <dsp:cNvSpPr/>
      </dsp:nvSpPr>
      <dsp:spPr>
        <a:xfrm>
          <a:off x="0" y="241889"/>
          <a:ext cx="7994823" cy="3528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29667D-036F-4846-8C17-681952D1AD3A}">
      <dsp:nvSpPr>
        <dsp:cNvPr id="0" name=""/>
        <dsp:cNvSpPr/>
      </dsp:nvSpPr>
      <dsp:spPr>
        <a:xfrm>
          <a:off x="399741" y="35249"/>
          <a:ext cx="5596376" cy="413280"/>
        </a:xfrm>
        <a:prstGeom prst="roundRect">
          <a:avLst/>
        </a:prstGeom>
        <a:solidFill>
          <a:srgbClr val="1C42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530" tIns="0" rIns="211530"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Black" panose="020B0A04020102020204" pitchFamily="34" charset="0"/>
            </a:rPr>
            <a:t>Paternity Establishment Percentage</a:t>
          </a:r>
        </a:p>
      </dsp:txBody>
      <dsp:txXfrm>
        <a:off x="419916" y="55424"/>
        <a:ext cx="5556026" cy="372930"/>
      </dsp:txXfrm>
    </dsp:sp>
    <dsp:sp modelId="{D98F4261-0226-4020-AFA0-F681D0CFCD7D}">
      <dsp:nvSpPr>
        <dsp:cNvPr id="0" name=""/>
        <dsp:cNvSpPr/>
      </dsp:nvSpPr>
      <dsp:spPr>
        <a:xfrm>
          <a:off x="0" y="876929"/>
          <a:ext cx="7994823" cy="352800"/>
        </a:xfrm>
        <a:prstGeom prst="rect">
          <a:avLst/>
        </a:prstGeom>
        <a:solidFill>
          <a:schemeClr val="lt1">
            <a:alpha val="90000"/>
            <a:hueOff val="0"/>
            <a:satOff val="0"/>
            <a:lumOff val="0"/>
            <a:alphaOff val="0"/>
          </a:schemeClr>
        </a:solidFill>
        <a:ln w="12700" cap="flat" cmpd="sng" algn="ctr">
          <a:solidFill>
            <a:schemeClr val="accent4">
              <a:hueOff val="-2799437"/>
              <a:satOff val="1315"/>
              <a:lumOff val="49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589935-3480-47B7-89AF-354705914C84}">
      <dsp:nvSpPr>
        <dsp:cNvPr id="0" name=""/>
        <dsp:cNvSpPr/>
      </dsp:nvSpPr>
      <dsp:spPr>
        <a:xfrm>
          <a:off x="399741" y="670289"/>
          <a:ext cx="5596376" cy="413280"/>
        </a:xfrm>
        <a:prstGeom prst="roundRect">
          <a:avLst/>
        </a:prstGeom>
        <a:solidFill>
          <a:srgbClr val="0098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530" tIns="0" rIns="211530"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Black" panose="020B0A04020102020204" pitchFamily="34" charset="0"/>
            </a:rPr>
            <a:t>Support Order Percentage</a:t>
          </a:r>
        </a:p>
      </dsp:txBody>
      <dsp:txXfrm>
        <a:off x="419916" y="690464"/>
        <a:ext cx="5556026" cy="372930"/>
      </dsp:txXfrm>
    </dsp:sp>
    <dsp:sp modelId="{2DEBC197-EAB7-4DCA-A84C-4028C34A2231}">
      <dsp:nvSpPr>
        <dsp:cNvPr id="0" name=""/>
        <dsp:cNvSpPr/>
      </dsp:nvSpPr>
      <dsp:spPr>
        <a:xfrm>
          <a:off x="0" y="1511969"/>
          <a:ext cx="7994823" cy="352800"/>
        </a:xfrm>
        <a:prstGeom prst="rect">
          <a:avLst/>
        </a:prstGeom>
        <a:solidFill>
          <a:schemeClr val="lt1">
            <a:alpha val="90000"/>
            <a:hueOff val="0"/>
            <a:satOff val="0"/>
            <a:lumOff val="0"/>
            <a:alphaOff val="0"/>
          </a:schemeClr>
        </a:solidFill>
        <a:ln w="12700" cap="flat" cmpd="sng" algn="ctr">
          <a:solidFill>
            <a:schemeClr val="accent4">
              <a:hueOff val="-5598875"/>
              <a:satOff val="2630"/>
              <a:lumOff val="98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595BA8-F696-450A-B281-6BD3AB8EFF19}">
      <dsp:nvSpPr>
        <dsp:cNvPr id="0" name=""/>
        <dsp:cNvSpPr/>
      </dsp:nvSpPr>
      <dsp:spPr>
        <a:xfrm>
          <a:off x="399741" y="1305329"/>
          <a:ext cx="5596376" cy="413280"/>
        </a:xfrm>
        <a:prstGeom prst="roundRect">
          <a:avLst/>
        </a:prstGeom>
        <a:solidFill>
          <a:srgbClr val="74B7E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530" tIns="0" rIns="211530"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Black" panose="020B0A04020102020204" pitchFamily="34" charset="0"/>
            </a:rPr>
            <a:t>Current Collection Percentage </a:t>
          </a:r>
        </a:p>
      </dsp:txBody>
      <dsp:txXfrm>
        <a:off x="419916" y="1325504"/>
        <a:ext cx="5556026" cy="372930"/>
      </dsp:txXfrm>
    </dsp:sp>
    <dsp:sp modelId="{69E80C85-BB76-4580-9A7B-8F35297E7C23}">
      <dsp:nvSpPr>
        <dsp:cNvPr id="0" name=""/>
        <dsp:cNvSpPr/>
      </dsp:nvSpPr>
      <dsp:spPr>
        <a:xfrm>
          <a:off x="0" y="2147009"/>
          <a:ext cx="7994823" cy="352800"/>
        </a:xfrm>
        <a:prstGeom prst="rect">
          <a:avLst/>
        </a:prstGeom>
        <a:solidFill>
          <a:schemeClr val="lt1">
            <a:alpha val="90000"/>
            <a:hueOff val="0"/>
            <a:satOff val="0"/>
            <a:lumOff val="0"/>
            <a:alphaOff val="0"/>
          </a:schemeClr>
        </a:solidFill>
        <a:ln w="12700" cap="flat" cmpd="sng" algn="ctr">
          <a:solidFill>
            <a:schemeClr val="accent4">
              <a:hueOff val="-8398312"/>
              <a:satOff val="3945"/>
              <a:lumOff val="1469"/>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F7BA47-AD34-4177-9C6D-729E37BAA503}">
      <dsp:nvSpPr>
        <dsp:cNvPr id="0" name=""/>
        <dsp:cNvSpPr/>
      </dsp:nvSpPr>
      <dsp:spPr>
        <a:xfrm>
          <a:off x="399741" y="1940369"/>
          <a:ext cx="5596376" cy="413280"/>
        </a:xfrm>
        <a:prstGeom prst="roundRect">
          <a:avLst/>
        </a:prstGeom>
        <a:solidFill>
          <a:srgbClr val="77B36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530" tIns="0" rIns="211530"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Black" panose="020B0A04020102020204" pitchFamily="34" charset="0"/>
            </a:rPr>
            <a:t>Arrears Percentage</a:t>
          </a:r>
        </a:p>
      </dsp:txBody>
      <dsp:txXfrm>
        <a:off x="419916" y="1960544"/>
        <a:ext cx="5556026" cy="372930"/>
      </dsp:txXfrm>
    </dsp:sp>
    <dsp:sp modelId="{F314136D-0981-41EB-8749-88AB3DA39645}">
      <dsp:nvSpPr>
        <dsp:cNvPr id="0" name=""/>
        <dsp:cNvSpPr/>
      </dsp:nvSpPr>
      <dsp:spPr>
        <a:xfrm>
          <a:off x="0" y="2782049"/>
          <a:ext cx="7994823" cy="352800"/>
        </a:xfrm>
        <a:prstGeom prst="rect">
          <a:avLst/>
        </a:prstGeom>
        <a:solidFill>
          <a:schemeClr val="lt1">
            <a:alpha val="90000"/>
            <a:hueOff val="0"/>
            <a:satOff val="0"/>
            <a:lumOff val="0"/>
            <a:alphaOff val="0"/>
          </a:schemeClr>
        </a:solidFill>
        <a:ln w="12700" cap="flat" cmpd="sng" algn="ctr">
          <a:solidFill>
            <a:srgbClr val="1C4285"/>
          </a:solidFill>
          <a:prstDash val="solid"/>
          <a:miter lim="800000"/>
        </a:ln>
        <a:effectLst/>
      </dsp:spPr>
      <dsp:style>
        <a:lnRef idx="2">
          <a:scrgbClr r="0" g="0" b="0"/>
        </a:lnRef>
        <a:fillRef idx="1">
          <a:scrgbClr r="0" g="0" b="0"/>
        </a:fillRef>
        <a:effectRef idx="0">
          <a:scrgbClr r="0" g="0" b="0"/>
        </a:effectRef>
        <a:fontRef idx="minor"/>
      </dsp:style>
    </dsp:sp>
    <dsp:sp modelId="{7E852D2C-FE1E-41CC-B256-E101009C7FC4}">
      <dsp:nvSpPr>
        <dsp:cNvPr id="0" name=""/>
        <dsp:cNvSpPr/>
      </dsp:nvSpPr>
      <dsp:spPr>
        <a:xfrm>
          <a:off x="399741" y="2575409"/>
          <a:ext cx="5596376" cy="413280"/>
        </a:xfrm>
        <a:prstGeom prst="roundRect">
          <a:avLst/>
        </a:prstGeom>
        <a:solidFill>
          <a:srgbClr val="1C428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530" tIns="0" rIns="211530"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Black" panose="020B0A04020102020204" pitchFamily="34" charset="0"/>
            </a:rPr>
            <a:t>Overall Cost Effectiveness</a:t>
          </a:r>
        </a:p>
      </dsp:txBody>
      <dsp:txXfrm>
        <a:off x="419916" y="2595584"/>
        <a:ext cx="5556026" cy="37293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1E0E0A-AFB8-4F33-B2E9-7AD5369FC857}"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42B83-605D-4A9C-80AA-48CE15CF275A}" type="slidenum">
              <a:rPr lang="en-US" smtClean="0"/>
              <a:t>‹#›</a:t>
            </a:fld>
            <a:endParaRPr lang="en-US"/>
          </a:p>
        </p:txBody>
      </p:sp>
    </p:spTree>
    <p:extLst>
      <p:ext uri="{BB962C8B-B14F-4D97-AF65-F5344CB8AC3E}">
        <p14:creationId xmlns:p14="http://schemas.microsoft.com/office/powerpoint/2010/main" val="4045042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This is a selective update focused on cases with a practical child-support or jurisdictional point. Two cases—Ramsey and Dalrymple—are Rule 23 orders and are included for their reasoning and fact patterns, not as precedential authority.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T.M. involved a federal challenge to a state-court consent order while a state appeal remained possible. The Supreme Court held Rooker-Feldman still applies. Keep the point narrow: it addresses federal district-court jurisdiction over attacks on state judgments; it does not convert every related federal claim into a jurisdictional bar. Source: T.M. v. Univ. of Md. Med. Sys. Corp., No. 25-197 (U.S. June 18, 2026).</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A.L.G. had many issues; for this update, isolate the retroactivity point. The Third District reversed the retroactive-support date and directed an award beginning March 10, 2020, the service date for the counter-petition seeking support.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Tucker is the procedural centerpiece. The majority affirmed because the Department lacked jurisdiction over the administrative appeal. Justice Martin’s concurrence focused on the difference between a court’s inherent power over void judgments and an agency’s statutory authority. That sets up Stone Street.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Stone Street was not a child-support case, but Tucker cites it for the procedural dilemma. The key distinction is between administrative review of an agency decision the agency had no power to make and an independent circuit-court avenue addressing alleged voidness/equitable relief.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memorable phrase here is “you cannot privatize child support.” Emphasize both parts: required written findings for a deviation, and the inability of an MSA to strip the court of future modification authority.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Jade J. is the first Illinois case to squarely develop what conduct can constitute consent under § 205(a)(2), though the decision drew a dissent. The majority emphasized the substantive 2015 hearing and later conduct. Make clear that this is a fact-sensitive consent analysis.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Cox reinforces the same practical lesson with a much fuller record of participation. Use the two cases together rather than treating them as unrelated jurisdiction opinions.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Rule 23 / nonprecedential. Ramsey is useful as a practical fact pattern involving termination, college expenses, reimbursement, and fees. Avoid presenting it as precedential authority.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Rule 23 / nonprecedential. The useful practice point is not that savings automatically equal income. It is that the court may look beyond wage income to investment returns and other resources, especially where the evidentiary record is incomplete or credibility is at issue.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additional Rule 23 case. In Slaughter/Gayles, the summons was returned unserved in 2012, but the respondent appeared in court, signed an agreed DNA order, later signed and approved the support order and parentage judgment, and then continued participating for years, including with counsel and through his own motions. In 2025 he tried to dismiss the case for lack of personal jurisdiction based on the original failure of service. The Fourth District affirmed dismissal. Personal jurisdiction can be established by service or by voluntary submission. Participation on the merits, agreeing to orders, requesting relief, and filing pleadings before objecting all waive the objection. The court also rejected the idea that the trial judge had to admonish him that participation would waive his objection. Pro se status did not change the result.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70757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2007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768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2816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28777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9705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0308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61725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5B683-C0C3-ED33-CC0F-5DC455EC46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1DD298-9AFC-C27E-E755-32AF5DA532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A57FAD-F0EE-DA17-7B21-4D3EF6734F78}"/>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B65E9D9D-66E3-8BB9-3A6E-A3B6D7AF341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866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2C0BF-9D4F-1962-3B4D-F1BB8FCFB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9F138-C93E-5AC8-BCFB-749E720044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9CDD9-9664-5079-58ED-388E48713D7A}"/>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D11F0EFF-251E-0090-3DEE-8158955E6B1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2751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21228-B3F5-728F-DC94-7C79C0055A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026E91-FFFB-95DE-5C65-3F73435514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553E1B-633C-0692-5528-0B29B2F518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AFE871-8B86-EB4B-067E-7F710B858D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58187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FA5AB-0DBB-421E-6957-E5BAF99761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4E42FA-05D6-0BFE-888E-5C3C7A0AF3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79FD9D-E6AF-6D48-9589-70BCBCAE5188}"/>
              </a:ext>
            </a:extLst>
          </p:cNvPr>
          <p:cNvSpPr>
            <a:spLocks noGrp="1"/>
          </p:cNvSpPr>
          <p:nvPr>
            <p:ph type="body" idx="1"/>
          </p:nvPr>
        </p:nvSpPr>
        <p:spPr/>
        <p:txBody>
          <a:bodyPr/>
          <a:lstStyle/>
          <a:p>
            <a:pPr marL="457200" lvl="1"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5610927-54AD-A3FE-E208-4853C89D2485}"/>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5393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A3FC7-B305-F651-4847-EE01EF0936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2A6396-39CE-4268-426D-B9D6FE3BE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250E3E-068B-5BB6-10B2-B8B88BE206C4}"/>
              </a:ext>
            </a:extLst>
          </p:cNvPr>
          <p:cNvSpPr>
            <a:spLocks noGrp="1"/>
          </p:cNvSpPr>
          <p:nvPr>
            <p:ph type="body" idx="1"/>
          </p:nvPr>
        </p:nvSpPr>
        <p:spPr/>
        <p:txBody>
          <a:bodyPr/>
          <a:lstStyle/>
          <a:p>
            <a:pPr marL="457200" lvl="1"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BE64023-2A56-D79E-FF4E-9A12AEEC2E52}"/>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6841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61725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8771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33449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252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7004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12356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43278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3512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7548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617651-F440-498C-867D-1A24A21AF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0131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DA437-87ED-E866-897C-0550623C78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44BB2C-6882-FC18-0331-491441E2F8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A2F915-DA6D-4D2B-BD50-FC8FCC11C2CA}"/>
              </a:ext>
            </a:extLst>
          </p:cNvPr>
          <p:cNvSpPr>
            <a:spLocks noGrp="1"/>
          </p:cNvSpPr>
          <p:nvPr>
            <p:ph type="dt" sz="half" idx="10"/>
          </p:nvPr>
        </p:nvSpPr>
        <p:spPr/>
        <p:txBody>
          <a:bodyPr/>
          <a:lstStyle/>
          <a:p>
            <a:fld id="{7D9E1E26-4678-4D03-83F7-2E859221E83A}" type="datetimeFigureOut">
              <a:rPr lang="en-US" smtClean="0"/>
              <a:t>10/2/2026</a:t>
            </a:fld>
            <a:endParaRPr lang="en-US"/>
          </a:p>
        </p:txBody>
      </p:sp>
      <p:sp>
        <p:nvSpPr>
          <p:cNvPr id="5" name="Footer Placeholder 4">
            <a:extLst>
              <a:ext uri="{FF2B5EF4-FFF2-40B4-BE49-F238E27FC236}">
                <a16:creationId xmlns:a16="http://schemas.microsoft.com/office/drawing/2014/main" id="{4C235FA1-9B97-286A-67EC-5DE5C32330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AD12B-F71C-7C5F-A880-CB69CD42457B}"/>
              </a:ext>
            </a:extLst>
          </p:cNvPr>
          <p:cNvSpPr>
            <a:spLocks noGrp="1"/>
          </p:cNvSpPr>
          <p:nvPr>
            <p:ph type="sldNum" sz="quarter" idx="12"/>
          </p:nvPr>
        </p:nvSpPr>
        <p:spPr/>
        <p:txBody>
          <a:bodyPr/>
          <a:lstStyle/>
          <a:p>
            <a:fld id="{014B9724-3AF5-42C9-8228-B7E768A3EF2C}" type="slidenum">
              <a:rPr lang="en-US" smtClean="0"/>
              <a:t>‹#›</a:t>
            </a:fld>
            <a:endParaRPr lang="en-US"/>
          </a:p>
        </p:txBody>
      </p:sp>
    </p:spTree>
    <p:extLst>
      <p:ext uri="{BB962C8B-B14F-4D97-AF65-F5344CB8AC3E}">
        <p14:creationId xmlns:p14="http://schemas.microsoft.com/office/powerpoint/2010/main" val="1769818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1359F-F31C-9742-0686-06CA15C123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5982D6-8C35-2917-CEE0-4F4D8056FE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1AAC3E-8C8A-6103-37AB-862131881617}"/>
              </a:ext>
            </a:extLst>
          </p:cNvPr>
          <p:cNvSpPr>
            <a:spLocks noGrp="1"/>
          </p:cNvSpPr>
          <p:nvPr>
            <p:ph type="dt" sz="half" idx="10"/>
          </p:nvPr>
        </p:nvSpPr>
        <p:spPr/>
        <p:txBody>
          <a:bodyPr/>
          <a:lstStyle/>
          <a:p>
            <a:fld id="{7D9E1E26-4678-4D03-83F7-2E859221E83A}" type="datetimeFigureOut">
              <a:rPr lang="en-US" smtClean="0"/>
              <a:t>10/2/2026</a:t>
            </a:fld>
            <a:endParaRPr lang="en-US"/>
          </a:p>
        </p:txBody>
      </p:sp>
      <p:sp>
        <p:nvSpPr>
          <p:cNvPr id="5" name="Footer Placeholder 4">
            <a:extLst>
              <a:ext uri="{FF2B5EF4-FFF2-40B4-BE49-F238E27FC236}">
                <a16:creationId xmlns:a16="http://schemas.microsoft.com/office/drawing/2014/main" id="{AF08E915-7AF2-1530-6387-2C281C16E3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2A3ADF-E8FE-9D42-38FF-205C305029F0}"/>
              </a:ext>
            </a:extLst>
          </p:cNvPr>
          <p:cNvSpPr>
            <a:spLocks noGrp="1"/>
          </p:cNvSpPr>
          <p:nvPr>
            <p:ph type="sldNum" sz="quarter" idx="12"/>
          </p:nvPr>
        </p:nvSpPr>
        <p:spPr/>
        <p:txBody>
          <a:bodyPr/>
          <a:lstStyle/>
          <a:p>
            <a:fld id="{014B9724-3AF5-42C9-8228-B7E768A3EF2C}" type="slidenum">
              <a:rPr lang="en-US" smtClean="0"/>
              <a:t>‹#›</a:t>
            </a:fld>
            <a:endParaRPr lang="en-US"/>
          </a:p>
        </p:txBody>
      </p:sp>
    </p:spTree>
    <p:extLst>
      <p:ext uri="{BB962C8B-B14F-4D97-AF65-F5344CB8AC3E}">
        <p14:creationId xmlns:p14="http://schemas.microsoft.com/office/powerpoint/2010/main" val="3834273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D57B9-B4F4-64FD-EDB6-19A4785E0D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C0948A-B2EA-8618-B854-CD590D587E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06C7D-B41F-5E14-EF7E-203D376C29E9}"/>
              </a:ext>
            </a:extLst>
          </p:cNvPr>
          <p:cNvSpPr>
            <a:spLocks noGrp="1"/>
          </p:cNvSpPr>
          <p:nvPr>
            <p:ph type="dt" sz="half" idx="10"/>
          </p:nvPr>
        </p:nvSpPr>
        <p:spPr/>
        <p:txBody>
          <a:bodyPr/>
          <a:lstStyle/>
          <a:p>
            <a:fld id="{7D9E1E26-4678-4D03-83F7-2E859221E83A}" type="datetimeFigureOut">
              <a:rPr lang="en-US" smtClean="0"/>
              <a:t>10/2/2026</a:t>
            </a:fld>
            <a:endParaRPr lang="en-US"/>
          </a:p>
        </p:txBody>
      </p:sp>
      <p:sp>
        <p:nvSpPr>
          <p:cNvPr id="5" name="Footer Placeholder 4">
            <a:extLst>
              <a:ext uri="{FF2B5EF4-FFF2-40B4-BE49-F238E27FC236}">
                <a16:creationId xmlns:a16="http://schemas.microsoft.com/office/drawing/2014/main" id="{B2A210FE-E7C5-70F3-C8AD-B144F12E14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12FFD6-B1EA-1C32-5D9E-7E4057242617}"/>
              </a:ext>
            </a:extLst>
          </p:cNvPr>
          <p:cNvSpPr>
            <a:spLocks noGrp="1"/>
          </p:cNvSpPr>
          <p:nvPr>
            <p:ph type="sldNum" sz="quarter" idx="12"/>
          </p:nvPr>
        </p:nvSpPr>
        <p:spPr/>
        <p:txBody>
          <a:bodyPr/>
          <a:lstStyle/>
          <a:p>
            <a:fld id="{014B9724-3AF5-42C9-8228-B7E768A3EF2C}" type="slidenum">
              <a:rPr lang="en-US" smtClean="0"/>
              <a:t>‹#›</a:t>
            </a:fld>
            <a:endParaRPr lang="en-US"/>
          </a:p>
        </p:txBody>
      </p:sp>
    </p:spTree>
    <p:extLst>
      <p:ext uri="{BB962C8B-B14F-4D97-AF65-F5344CB8AC3E}">
        <p14:creationId xmlns:p14="http://schemas.microsoft.com/office/powerpoint/2010/main" val="2299480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581A1-A98C-68EF-98D9-AFDA5B19F9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D2C8DA-2D9B-C62E-F2C1-45456DB54F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6522A3-2A7C-30B2-2DEF-96F35C6D1C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730877-0F34-012C-16BA-D276996C2E86}"/>
              </a:ext>
            </a:extLst>
          </p:cNvPr>
          <p:cNvSpPr>
            <a:spLocks noGrp="1"/>
          </p:cNvSpPr>
          <p:nvPr>
            <p:ph type="dt" sz="half" idx="10"/>
          </p:nvPr>
        </p:nvSpPr>
        <p:spPr/>
        <p:txBody>
          <a:bodyPr/>
          <a:lstStyle/>
          <a:p>
            <a:fld id="{7D9E1E26-4678-4D03-83F7-2E859221E83A}" type="datetimeFigureOut">
              <a:rPr lang="en-US" smtClean="0"/>
              <a:t>10/2/2026</a:t>
            </a:fld>
            <a:endParaRPr lang="en-US"/>
          </a:p>
        </p:txBody>
      </p:sp>
      <p:sp>
        <p:nvSpPr>
          <p:cNvPr id="6" name="Footer Placeholder 5">
            <a:extLst>
              <a:ext uri="{FF2B5EF4-FFF2-40B4-BE49-F238E27FC236}">
                <a16:creationId xmlns:a16="http://schemas.microsoft.com/office/drawing/2014/main" id="{14EEBF4A-9D58-A244-542C-43D8BBC027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E0AE17-7A1E-771A-9C13-5DFC0D1A46D5}"/>
              </a:ext>
            </a:extLst>
          </p:cNvPr>
          <p:cNvSpPr>
            <a:spLocks noGrp="1"/>
          </p:cNvSpPr>
          <p:nvPr>
            <p:ph type="sldNum" sz="quarter" idx="12"/>
          </p:nvPr>
        </p:nvSpPr>
        <p:spPr/>
        <p:txBody>
          <a:bodyPr/>
          <a:lstStyle/>
          <a:p>
            <a:fld id="{014B9724-3AF5-42C9-8228-B7E768A3EF2C}" type="slidenum">
              <a:rPr lang="en-US" smtClean="0"/>
              <a:t>‹#›</a:t>
            </a:fld>
            <a:endParaRPr lang="en-US"/>
          </a:p>
        </p:txBody>
      </p:sp>
    </p:spTree>
    <p:extLst>
      <p:ext uri="{BB962C8B-B14F-4D97-AF65-F5344CB8AC3E}">
        <p14:creationId xmlns:p14="http://schemas.microsoft.com/office/powerpoint/2010/main" val="1453638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8BA0B-540F-91C6-C793-372C827C119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0FE534-A97F-F2F3-8AE9-ACBE3921DA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59C46B-D8A1-05F9-D5EC-9FD9CEA953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883A65-BF85-7EE3-EB0C-674907AF16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E628D9-1EFD-FE05-567B-90617F8BE9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227EF9-0FFC-27F2-1791-497D0B862FB6}"/>
              </a:ext>
            </a:extLst>
          </p:cNvPr>
          <p:cNvSpPr>
            <a:spLocks noGrp="1"/>
          </p:cNvSpPr>
          <p:nvPr>
            <p:ph type="dt" sz="half" idx="10"/>
          </p:nvPr>
        </p:nvSpPr>
        <p:spPr/>
        <p:txBody>
          <a:bodyPr/>
          <a:lstStyle/>
          <a:p>
            <a:fld id="{7D9E1E26-4678-4D03-83F7-2E859221E83A}" type="datetimeFigureOut">
              <a:rPr lang="en-US" smtClean="0"/>
              <a:t>10/2/2026</a:t>
            </a:fld>
            <a:endParaRPr lang="en-US"/>
          </a:p>
        </p:txBody>
      </p:sp>
      <p:sp>
        <p:nvSpPr>
          <p:cNvPr id="8" name="Footer Placeholder 7">
            <a:extLst>
              <a:ext uri="{FF2B5EF4-FFF2-40B4-BE49-F238E27FC236}">
                <a16:creationId xmlns:a16="http://schemas.microsoft.com/office/drawing/2014/main" id="{DBD14AEE-8736-6DC5-CDCC-16991F16B53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DFB6BB-1F23-0C33-9CBE-C678AFD7E49C}"/>
              </a:ext>
            </a:extLst>
          </p:cNvPr>
          <p:cNvSpPr>
            <a:spLocks noGrp="1"/>
          </p:cNvSpPr>
          <p:nvPr>
            <p:ph type="sldNum" sz="quarter" idx="12"/>
          </p:nvPr>
        </p:nvSpPr>
        <p:spPr/>
        <p:txBody>
          <a:bodyPr/>
          <a:lstStyle/>
          <a:p>
            <a:fld id="{014B9724-3AF5-42C9-8228-B7E768A3EF2C}" type="slidenum">
              <a:rPr lang="en-US" smtClean="0"/>
              <a:t>‹#›</a:t>
            </a:fld>
            <a:endParaRPr lang="en-US"/>
          </a:p>
        </p:txBody>
      </p:sp>
    </p:spTree>
    <p:extLst>
      <p:ext uri="{BB962C8B-B14F-4D97-AF65-F5344CB8AC3E}">
        <p14:creationId xmlns:p14="http://schemas.microsoft.com/office/powerpoint/2010/main" val="1513678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E716A-5254-2967-078D-B0504C3341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A0B5FF-C72B-18AA-5828-9FB48919B086}"/>
              </a:ext>
            </a:extLst>
          </p:cNvPr>
          <p:cNvSpPr>
            <a:spLocks noGrp="1"/>
          </p:cNvSpPr>
          <p:nvPr>
            <p:ph type="dt" sz="half" idx="10"/>
          </p:nvPr>
        </p:nvSpPr>
        <p:spPr/>
        <p:txBody>
          <a:bodyPr/>
          <a:lstStyle/>
          <a:p>
            <a:fld id="{7D9E1E26-4678-4D03-83F7-2E859221E83A}" type="datetimeFigureOut">
              <a:rPr lang="en-US" smtClean="0"/>
              <a:t>10/2/2026</a:t>
            </a:fld>
            <a:endParaRPr lang="en-US"/>
          </a:p>
        </p:txBody>
      </p:sp>
      <p:sp>
        <p:nvSpPr>
          <p:cNvPr id="4" name="Footer Placeholder 3">
            <a:extLst>
              <a:ext uri="{FF2B5EF4-FFF2-40B4-BE49-F238E27FC236}">
                <a16:creationId xmlns:a16="http://schemas.microsoft.com/office/drawing/2014/main" id="{3CF94E72-9695-6F06-1DEA-397FDA2C00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B15443-2276-556C-4EDC-E7C51D7FCFD1}"/>
              </a:ext>
            </a:extLst>
          </p:cNvPr>
          <p:cNvSpPr>
            <a:spLocks noGrp="1"/>
          </p:cNvSpPr>
          <p:nvPr>
            <p:ph type="sldNum" sz="quarter" idx="12"/>
          </p:nvPr>
        </p:nvSpPr>
        <p:spPr/>
        <p:txBody>
          <a:bodyPr/>
          <a:lstStyle/>
          <a:p>
            <a:fld id="{014B9724-3AF5-42C9-8228-B7E768A3EF2C}" type="slidenum">
              <a:rPr lang="en-US" smtClean="0"/>
              <a:t>‹#›</a:t>
            </a:fld>
            <a:endParaRPr lang="en-US"/>
          </a:p>
        </p:txBody>
      </p:sp>
    </p:spTree>
    <p:extLst>
      <p:ext uri="{BB962C8B-B14F-4D97-AF65-F5344CB8AC3E}">
        <p14:creationId xmlns:p14="http://schemas.microsoft.com/office/powerpoint/2010/main" val="291256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0B36DC-ED16-2F57-ACA7-49676EF11DC6}"/>
              </a:ext>
            </a:extLst>
          </p:cNvPr>
          <p:cNvSpPr>
            <a:spLocks noGrp="1"/>
          </p:cNvSpPr>
          <p:nvPr>
            <p:ph type="dt" sz="half" idx="10"/>
          </p:nvPr>
        </p:nvSpPr>
        <p:spPr/>
        <p:txBody>
          <a:bodyPr/>
          <a:lstStyle/>
          <a:p>
            <a:fld id="{7D9E1E26-4678-4D03-83F7-2E859221E83A}" type="datetimeFigureOut">
              <a:rPr lang="en-US" smtClean="0"/>
              <a:t>10/2/2026</a:t>
            </a:fld>
            <a:endParaRPr lang="en-US"/>
          </a:p>
        </p:txBody>
      </p:sp>
      <p:sp>
        <p:nvSpPr>
          <p:cNvPr id="3" name="Footer Placeholder 2">
            <a:extLst>
              <a:ext uri="{FF2B5EF4-FFF2-40B4-BE49-F238E27FC236}">
                <a16:creationId xmlns:a16="http://schemas.microsoft.com/office/drawing/2014/main" id="{C4B7B020-64DA-D544-DB59-AF4D0B6385B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8C8D39-E8AA-7A68-8ECC-8BB2EED790A3}"/>
              </a:ext>
            </a:extLst>
          </p:cNvPr>
          <p:cNvSpPr>
            <a:spLocks noGrp="1"/>
          </p:cNvSpPr>
          <p:nvPr>
            <p:ph type="sldNum" sz="quarter" idx="12"/>
          </p:nvPr>
        </p:nvSpPr>
        <p:spPr/>
        <p:txBody>
          <a:bodyPr/>
          <a:lstStyle/>
          <a:p>
            <a:fld id="{014B9724-3AF5-42C9-8228-B7E768A3EF2C}" type="slidenum">
              <a:rPr lang="en-US" smtClean="0"/>
              <a:t>‹#›</a:t>
            </a:fld>
            <a:endParaRPr lang="en-US"/>
          </a:p>
        </p:txBody>
      </p:sp>
    </p:spTree>
    <p:extLst>
      <p:ext uri="{BB962C8B-B14F-4D97-AF65-F5344CB8AC3E}">
        <p14:creationId xmlns:p14="http://schemas.microsoft.com/office/powerpoint/2010/main" val="1387646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0905-DAFF-0BFC-5B20-A7C1F8570F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1A52BD-E48F-AAFF-A858-BBA1162F6B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BC91FA-C9D4-6A74-49EE-7FCD187B6F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A46129-2176-B8A7-2182-D19425894E44}"/>
              </a:ext>
            </a:extLst>
          </p:cNvPr>
          <p:cNvSpPr>
            <a:spLocks noGrp="1"/>
          </p:cNvSpPr>
          <p:nvPr>
            <p:ph type="dt" sz="half" idx="10"/>
          </p:nvPr>
        </p:nvSpPr>
        <p:spPr/>
        <p:txBody>
          <a:bodyPr/>
          <a:lstStyle/>
          <a:p>
            <a:fld id="{7D9E1E26-4678-4D03-83F7-2E859221E83A}" type="datetimeFigureOut">
              <a:rPr lang="en-US" smtClean="0"/>
              <a:t>10/2/2026</a:t>
            </a:fld>
            <a:endParaRPr lang="en-US"/>
          </a:p>
        </p:txBody>
      </p:sp>
      <p:sp>
        <p:nvSpPr>
          <p:cNvPr id="6" name="Footer Placeholder 5">
            <a:extLst>
              <a:ext uri="{FF2B5EF4-FFF2-40B4-BE49-F238E27FC236}">
                <a16:creationId xmlns:a16="http://schemas.microsoft.com/office/drawing/2014/main" id="{8E676B6C-6DBC-CE38-4F46-E97C219EA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9C0038-62FD-29C7-5A12-8BA42906C5B3}"/>
              </a:ext>
            </a:extLst>
          </p:cNvPr>
          <p:cNvSpPr>
            <a:spLocks noGrp="1"/>
          </p:cNvSpPr>
          <p:nvPr>
            <p:ph type="sldNum" sz="quarter" idx="12"/>
          </p:nvPr>
        </p:nvSpPr>
        <p:spPr/>
        <p:txBody>
          <a:bodyPr/>
          <a:lstStyle/>
          <a:p>
            <a:fld id="{014B9724-3AF5-42C9-8228-B7E768A3EF2C}" type="slidenum">
              <a:rPr lang="en-US" smtClean="0"/>
              <a:t>‹#›</a:t>
            </a:fld>
            <a:endParaRPr lang="en-US"/>
          </a:p>
        </p:txBody>
      </p:sp>
    </p:spTree>
    <p:extLst>
      <p:ext uri="{BB962C8B-B14F-4D97-AF65-F5344CB8AC3E}">
        <p14:creationId xmlns:p14="http://schemas.microsoft.com/office/powerpoint/2010/main" val="1647725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71514-3E85-FF12-3F2A-5ECBC5577E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2DF6E3-7213-79C9-F1C8-26F350D18A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951F15-0579-CDDC-92DE-31D34D9D89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935B34-0970-3618-0287-88EBF71C827E}"/>
              </a:ext>
            </a:extLst>
          </p:cNvPr>
          <p:cNvSpPr>
            <a:spLocks noGrp="1"/>
          </p:cNvSpPr>
          <p:nvPr>
            <p:ph type="dt" sz="half" idx="10"/>
          </p:nvPr>
        </p:nvSpPr>
        <p:spPr/>
        <p:txBody>
          <a:bodyPr/>
          <a:lstStyle/>
          <a:p>
            <a:fld id="{7D9E1E26-4678-4D03-83F7-2E859221E83A}" type="datetimeFigureOut">
              <a:rPr lang="en-US" smtClean="0"/>
              <a:t>10/2/2026</a:t>
            </a:fld>
            <a:endParaRPr lang="en-US"/>
          </a:p>
        </p:txBody>
      </p:sp>
      <p:sp>
        <p:nvSpPr>
          <p:cNvPr id="6" name="Footer Placeholder 5">
            <a:extLst>
              <a:ext uri="{FF2B5EF4-FFF2-40B4-BE49-F238E27FC236}">
                <a16:creationId xmlns:a16="http://schemas.microsoft.com/office/drawing/2014/main" id="{639DCB0C-B117-1041-7475-739305939B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E3A046-ABCA-A27A-0E94-79D896173E55}"/>
              </a:ext>
            </a:extLst>
          </p:cNvPr>
          <p:cNvSpPr>
            <a:spLocks noGrp="1"/>
          </p:cNvSpPr>
          <p:nvPr>
            <p:ph type="sldNum" sz="quarter" idx="12"/>
          </p:nvPr>
        </p:nvSpPr>
        <p:spPr/>
        <p:txBody>
          <a:bodyPr/>
          <a:lstStyle/>
          <a:p>
            <a:fld id="{014B9724-3AF5-42C9-8228-B7E768A3EF2C}" type="slidenum">
              <a:rPr lang="en-US" smtClean="0"/>
              <a:t>‹#›</a:t>
            </a:fld>
            <a:endParaRPr lang="en-US"/>
          </a:p>
        </p:txBody>
      </p:sp>
    </p:spTree>
    <p:extLst>
      <p:ext uri="{BB962C8B-B14F-4D97-AF65-F5344CB8AC3E}">
        <p14:creationId xmlns:p14="http://schemas.microsoft.com/office/powerpoint/2010/main" val="749475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550F-AE67-DD75-6A21-C97A75DC24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1B17F6-D35D-CA9D-7263-BCC8000295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E5B682-A20F-ACA4-155D-B8EA11557E51}"/>
              </a:ext>
            </a:extLst>
          </p:cNvPr>
          <p:cNvSpPr>
            <a:spLocks noGrp="1"/>
          </p:cNvSpPr>
          <p:nvPr>
            <p:ph type="dt" sz="half" idx="10"/>
          </p:nvPr>
        </p:nvSpPr>
        <p:spPr/>
        <p:txBody>
          <a:bodyPr/>
          <a:lstStyle/>
          <a:p>
            <a:fld id="{7D9E1E26-4678-4D03-83F7-2E859221E83A}" type="datetimeFigureOut">
              <a:rPr lang="en-US" smtClean="0"/>
              <a:t>10/2/2026</a:t>
            </a:fld>
            <a:endParaRPr lang="en-US"/>
          </a:p>
        </p:txBody>
      </p:sp>
      <p:sp>
        <p:nvSpPr>
          <p:cNvPr id="5" name="Footer Placeholder 4">
            <a:extLst>
              <a:ext uri="{FF2B5EF4-FFF2-40B4-BE49-F238E27FC236}">
                <a16:creationId xmlns:a16="http://schemas.microsoft.com/office/drawing/2014/main" id="{1B586ED4-B565-1604-C693-B9F9B96ADA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D988D9-E5B2-34B5-D6E2-55DBAFDFF5A2}"/>
              </a:ext>
            </a:extLst>
          </p:cNvPr>
          <p:cNvSpPr>
            <a:spLocks noGrp="1"/>
          </p:cNvSpPr>
          <p:nvPr>
            <p:ph type="sldNum" sz="quarter" idx="12"/>
          </p:nvPr>
        </p:nvSpPr>
        <p:spPr/>
        <p:txBody>
          <a:bodyPr/>
          <a:lstStyle/>
          <a:p>
            <a:fld id="{014B9724-3AF5-42C9-8228-B7E768A3EF2C}" type="slidenum">
              <a:rPr lang="en-US" smtClean="0"/>
              <a:t>‹#›</a:t>
            </a:fld>
            <a:endParaRPr lang="en-US"/>
          </a:p>
        </p:txBody>
      </p:sp>
    </p:spTree>
    <p:extLst>
      <p:ext uri="{BB962C8B-B14F-4D97-AF65-F5344CB8AC3E}">
        <p14:creationId xmlns:p14="http://schemas.microsoft.com/office/powerpoint/2010/main" val="2805120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7A50AC-3F19-3BC8-E9F6-974C0C83C1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753DA6-F25B-71ED-1701-52AE19F9AF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8A6FA4-C5B4-2626-1B87-C6B7330B2F3E}"/>
              </a:ext>
            </a:extLst>
          </p:cNvPr>
          <p:cNvSpPr>
            <a:spLocks noGrp="1"/>
          </p:cNvSpPr>
          <p:nvPr>
            <p:ph type="dt" sz="half" idx="10"/>
          </p:nvPr>
        </p:nvSpPr>
        <p:spPr/>
        <p:txBody>
          <a:bodyPr/>
          <a:lstStyle/>
          <a:p>
            <a:fld id="{7D9E1E26-4678-4D03-83F7-2E859221E83A}" type="datetimeFigureOut">
              <a:rPr lang="en-US" smtClean="0"/>
              <a:t>10/2/2026</a:t>
            </a:fld>
            <a:endParaRPr lang="en-US"/>
          </a:p>
        </p:txBody>
      </p:sp>
      <p:sp>
        <p:nvSpPr>
          <p:cNvPr id="5" name="Footer Placeholder 4">
            <a:extLst>
              <a:ext uri="{FF2B5EF4-FFF2-40B4-BE49-F238E27FC236}">
                <a16:creationId xmlns:a16="http://schemas.microsoft.com/office/drawing/2014/main" id="{1964ECAD-6A92-F689-AE8D-CAD6DEF0E3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C90F81-2AA6-6019-DAB4-09BC9F76427B}"/>
              </a:ext>
            </a:extLst>
          </p:cNvPr>
          <p:cNvSpPr>
            <a:spLocks noGrp="1"/>
          </p:cNvSpPr>
          <p:nvPr>
            <p:ph type="sldNum" sz="quarter" idx="12"/>
          </p:nvPr>
        </p:nvSpPr>
        <p:spPr/>
        <p:txBody>
          <a:bodyPr/>
          <a:lstStyle/>
          <a:p>
            <a:fld id="{014B9724-3AF5-42C9-8228-B7E768A3EF2C}" type="slidenum">
              <a:rPr lang="en-US" smtClean="0"/>
              <a:t>‹#›</a:t>
            </a:fld>
            <a:endParaRPr lang="en-US"/>
          </a:p>
        </p:txBody>
      </p:sp>
    </p:spTree>
    <p:extLst>
      <p:ext uri="{BB962C8B-B14F-4D97-AF65-F5344CB8AC3E}">
        <p14:creationId xmlns:p14="http://schemas.microsoft.com/office/powerpoint/2010/main" val="4235585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MASTER">
    <p:bg>
      <p:bgPr>
        <a:solidFill>
          <a:srgbClr val="F7F6F2"/>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17324D"/>
          </a:solidFill>
          <a:ln w="12700">
            <a:solidFill>
              <a:srgbClr val="17324D"/>
            </a:solidFill>
            <a:prstDash val="solid"/>
          </a:ln>
        </p:spPr>
        <p:txBody>
          <a:bodyPr/>
          <a:lstStyle/>
          <a:p>
            <a:endParaRPr lang="en-US"/>
          </a:p>
        </p:txBody>
      </p:sp>
      <p:sp>
        <p:nvSpPr>
          <p:cNvPr id="3" name="Text 1"/>
          <p:cNvSpPr/>
          <p:nvPr/>
        </p:nvSpPr>
        <p:spPr>
          <a:xfrm>
            <a:off x="566928" y="6492240"/>
            <a:ext cx="5029200" cy="201168"/>
          </a:xfrm>
          <a:prstGeom prst="rect">
            <a:avLst/>
          </a:prstGeom>
          <a:noFill/>
          <a:ln/>
        </p:spPr>
        <p:txBody>
          <a:bodyPr wrap="square" lIns="0" tIns="0" rIns="0" bIns="0" rtlCol="0" anchor="ctr"/>
          <a:lstStyle/>
          <a:p>
            <a:pPr marL="0" indent="0">
              <a:buNone/>
            </a:pPr>
            <a:r>
              <a:rPr lang="en-US" sz="900" dirty="0">
                <a:solidFill>
                  <a:srgbClr val="6A7178"/>
                </a:solidFill>
                <a:latin typeface="Aptos" pitchFamily="34" charset="0"/>
                <a:ea typeface="Aptos" pitchFamily="34" charset="-122"/>
                <a:cs typeface="Aptos" pitchFamily="34" charset="-120"/>
              </a:rPr>
              <a:t>IFSEA • 2026 Case Law Update</a:t>
            </a:r>
            <a:endParaRPr lang="en-US" sz="900" dirty="0"/>
          </a:p>
        </p:txBody>
      </p:sp>
      <p:sp>
        <p:nvSpPr>
          <p:cNvPr id="4" name="Text 2"/>
          <p:cNvSpPr/>
          <p:nvPr/>
        </p:nvSpPr>
        <p:spPr>
          <a:xfrm>
            <a:off x="6583680" y="6492240"/>
            <a:ext cx="4983480" cy="201168"/>
          </a:xfrm>
          <a:prstGeom prst="rect">
            <a:avLst/>
          </a:prstGeom>
          <a:noFill/>
          <a:ln/>
        </p:spPr>
        <p:txBody>
          <a:bodyPr wrap="square" lIns="0" tIns="0" rIns="0" bIns="0" rtlCol="0" anchor="ctr"/>
          <a:lstStyle/>
          <a:p>
            <a:pPr marL="0" indent="0" algn="r">
              <a:buNone/>
            </a:pPr>
            <a:r>
              <a:rPr lang="en-US" sz="900" dirty="0">
                <a:solidFill>
                  <a:srgbClr val="6A7178"/>
                </a:solidFill>
                <a:latin typeface="Aptos" pitchFamily="34" charset="0"/>
                <a:ea typeface="Aptos" pitchFamily="34" charset="-122"/>
                <a:cs typeface="Aptos" pitchFamily="34" charset="-120"/>
              </a:rPr>
              <a:t>Illinois child support • UIFSA • administrative review</a:t>
            </a:r>
            <a:endParaRPr lang="en-US" sz="900" dirty="0"/>
          </a:p>
        </p:txBody>
      </p:sp>
      <p:sp>
        <p:nvSpPr>
          <p:cNvPr id="25" name="Slide Number Placeholder 0"/>
          <p:cNvSpPr>
            <a:spLocks noGrp="1"/>
          </p:cNvSpPr>
          <p:nvPr>
            <p:ph type="sldNum" sz="quarter" idx="4294967295"/>
          </p:nvPr>
        </p:nvSpPr>
        <p:spPr>
          <a:xfrm>
            <a:off x="11658600" y="6473952"/>
            <a:ext cx="32004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A7178"/>
                </a:solidFill>
                <a:latin typeface="Aptos"/>
                <a:ea typeface="Aptos"/>
                <a:cs typeface="Aptos"/>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2414934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543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51B13A-9D8C-466C-A11C-D49F21CF639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1E997-B3E1-4E05-BFBC-669AD8E19CBF}" type="slidenum">
              <a:rPr lang="en-US" smtClean="0"/>
              <a:t>‹#›</a:t>
            </a:fld>
            <a:endParaRPr lang="en-US"/>
          </a:p>
        </p:txBody>
      </p:sp>
    </p:spTree>
    <p:extLst>
      <p:ext uri="{BB962C8B-B14F-4D97-AF65-F5344CB8AC3E}">
        <p14:creationId xmlns:p14="http://schemas.microsoft.com/office/powerpoint/2010/main" val="1843978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FAD8FA2-5518-50EE-BBC3-E764C997A48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734743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51B13A-9D8C-466C-A11C-D49F21CF639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1E997-B3E1-4E05-BFBC-669AD8E19CBF}" type="slidenum">
              <a:rPr lang="en-US" smtClean="0"/>
              <a:t>‹#›</a:t>
            </a:fld>
            <a:endParaRPr lang="en-US"/>
          </a:p>
        </p:txBody>
      </p:sp>
    </p:spTree>
    <p:extLst>
      <p:ext uri="{BB962C8B-B14F-4D97-AF65-F5344CB8AC3E}">
        <p14:creationId xmlns:p14="http://schemas.microsoft.com/office/powerpoint/2010/main" val="3972291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51B13A-9D8C-466C-A11C-D49F21CF639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51E997-B3E1-4E05-BFBC-669AD8E19CBF}" type="slidenum">
              <a:rPr lang="en-US" smtClean="0"/>
              <a:t>‹#›</a:t>
            </a:fld>
            <a:endParaRPr lang="en-US"/>
          </a:p>
        </p:txBody>
      </p:sp>
    </p:spTree>
    <p:extLst>
      <p:ext uri="{BB962C8B-B14F-4D97-AF65-F5344CB8AC3E}">
        <p14:creationId xmlns:p14="http://schemas.microsoft.com/office/powerpoint/2010/main" val="3265062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51B13A-9D8C-466C-A11C-D49F21CF6394}" type="datetimeFigureOut">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51E997-B3E1-4E05-BFBC-669AD8E19CBF}" type="slidenum">
              <a:rPr lang="en-US" smtClean="0"/>
              <a:t>‹#›</a:t>
            </a:fld>
            <a:endParaRPr lang="en-US"/>
          </a:p>
        </p:txBody>
      </p:sp>
    </p:spTree>
    <p:extLst>
      <p:ext uri="{BB962C8B-B14F-4D97-AF65-F5344CB8AC3E}">
        <p14:creationId xmlns:p14="http://schemas.microsoft.com/office/powerpoint/2010/main" val="2192369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51B13A-9D8C-466C-A11C-D49F21CF6394}" type="datetimeFigureOut">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51E997-B3E1-4E05-BFBC-669AD8E19CBF}" type="slidenum">
              <a:rPr lang="en-US" smtClean="0"/>
              <a:t>‹#›</a:t>
            </a:fld>
            <a:endParaRPr lang="en-US"/>
          </a:p>
        </p:txBody>
      </p:sp>
    </p:spTree>
    <p:extLst>
      <p:ext uri="{BB962C8B-B14F-4D97-AF65-F5344CB8AC3E}">
        <p14:creationId xmlns:p14="http://schemas.microsoft.com/office/powerpoint/2010/main" val="26237099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51B13A-9D8C-466C-A11C-D49F21CF6394}" type="datetimeFigureOut">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51E997-B3E1-4E05-BFBC-669AD8E19CBF}" type="slidenum">
              <a:rPr lang="en-US" smtClean="0"/>
              <a:t>‹#›</a:t>
            </a:fld>
            <a:endParaRPr lang="en-US"/>
          </a:p>
        </p:txBody>
      </p:sp>
    </p:spTree>
    <p:extLst>
      <p:ext uri="{BB962C8B-B14F-4D97-AF65-F5344CB8AC3E}">
        <p14:creationId xmlns:p14="http://schemas.microsoft.com/office/powerpoint/2010/main" val="21255039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51B13A-9D8C-466C-A11C-D49F21CF639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51E997-B3E1-4E05-BFBC-669AD8E19CBF}" type="slidenum">
              <a:rPr lang="en-US" smtClean="0"/>
              <a:t>‹#›</a:t>
            </a:fld>
            <a:endParaRPr lang="en-US"/>
          </a:p>
        </p:txBody>
      </p:sp>
    </p:spTree>
    <p:extLst>
      <p:ext uri="{BB962C8B-B14F-4D97-AF65-F5344CB8AC3E}">
        <p14:creationId xmlns:p14="http://schemas.microsoft.com/office/powerpoint/2010/main" val="737895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51B13A-9D8C-466C-A11C-D49F21CF639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51E997-B3E1-4E05-BFBC-669AD8E19CBF}" type="slidenum">
              <a:rPr lang="en-US" smtClean="0"/>
              <a:t>‹#›</a:t>
            </a:fld>
            <a:endParaRPr lang="en-US"/>
          </a:p>
        </p:txBody>
      </p:sp>
    </p:spTree>
    <p:extLst>
      <p:ext uri="{BB962C8B-B14F-4D97-AF65-F5344CB8AC3E}">
        <p14:creationId xmlns:p14="http://schemas.microsoft.com/office/powerpoint/2010/main" val="8362917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51B13A-9D8C-466C-A11C-D49F21CF639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1E997-B3E1-4E05-BFBC-669AD8E19CBF}" type="slidenum">
              <a:rPr lang="en-US" smtClean="0"/>
              <a:t>‹#›</a:t>
            </a:fld>
            <a:endParaRPr lang="en-US"/>
          </a:p>
        </p:txBody>
      </p:sp>
    </p:spTree>
    <p:extLst>
      <p:ext uri="{BB962C8B-B14F-4D97-AF65-F5344CB8AC3E}">
        <p14:creationId xmlns:p14="http://schemas.microsoft.com/office/powerpoint/2010/main" val="28864256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51B13A-9D8C-466C-A11C-D49F21CF639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1E997-B3E1-4E05-BFBC-669AD8E19CBF}" type="slidenum">
              <a:rPr lang="en-US" smtClean="0"/>
              <a:t>‹#›</a:t>
            </a:fld>
            <a:endParaRPr lang="en-US"/>
          </a:p>
        </p:txBody>
      </p:sp>
    </p:spTree>
    <p:extLst>
      <p:ext uri="{BB962C8B-B14F-4D97-AF65-F5344CB8AC3E}">
        <p14:creationId xmlns:p14="http://schemas.microsoft.com/office/powerpoint/2010/main" val="27862105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E27CB52-5FCD-F146-AE98-5D36C008A7D9}"/>
              </a:ext>
            </a:extLst>
          </p:cNvPr>
          <p:cNvGrpSpPr/>
          <p:nvPr userDrawn="1"/>
        </p:nvGrpSpPr>
        <p:grpSpPr>
          <a:xfrm>
            <a:off x="914401" y="381000"/>
            <a:ext cx="10286999" cy="5898494"/>
            <a:chOff x="914401" y="381000"/>
            <a:chExt cx="10286999" cy="5898494"/>
          </a:xfrm>
        </p:grpSpPr>
        <p:sp>
          <p:nvSpPr>
            <p:cNvPr id="6" name="Freeform 5">
              <a:extLst>
                <a:ext uri="{FF2B5EF4-FFF2-40B4-BE49-F238E27FC236}">
                  <a16:creationId xmlns:a16="http://schemas.microsoft.com/office/drawing/2014/main" id="{B2F99DF6-A203-9D44-9A6A-0AC1A58A2ED9}"/>
                </a:ext>
              </a:extLst>
            </p:cNvPr>
            <p:cNvSpPr>
              <a:spLocks/>
            </p:cNvSpPr>
            <p:nvPr/>
          </p:nvSpPr>
          <p:spPr bwMode="auto">
            <a:xfrm>
              <a:off x="9779656" y="381000"/>
              <a:ext cx="1421744" cy="1322185"/>
            </a:xfrm>
            <a:custGeom>
              <a:avLst/>
              <a:gdLst/>
              <a:ahLst/>
              <a:cxnLst>
                <a:cxn ang="0">
                  <a:pos x="15" y="6537"/>
                </a:cxn>
                <a:cxn ang="0">
                  <a:pos x="210" y="6543"/>
                </a:cxn>
                <a:cxn ang="0">
                  <a:pos x="464" y="6570"/>
                </a:cxn>
                <a:cxn ang="0">
                  <a:pos x="712" y="6615"/>
                </a:cxn>
                <a:cxn ang="0">
                  <a:pos x="952" y="6679"/>
                </a:cxn>
                <a:cxn ang="0">
                  <a:pos x="1180" y="6762"/>
                </a:cxn>
                <a:cxn ang="0">
                  <a:pos x="1400" y="6860"/>
                </a:cxn>
                <a:cxn ang="0">
                  <a:pos x="1605" y="6973"/>
                </a:cxn>
                <a:cxn ang="0">
                  <a:pos x="1797" y="7100"/>
                </a:cxn>
                <a:cxn ang="0">
                  <a:pos x="1972" y="7240"/>
                </a:cxn>
                <a:cxn ang="0">
                  <a:pos x="2131" y="7392"/>
                </a:cxn>
                <a:cxn ang="0">
                  <a:pos x="2270" y="7553"/>
                </a:cxn>
                <a:cxn ang="0">
                  <a:pos x="2388" y="7725"/>
                </a:cxn>
                <a:cxn ang="0">
                  <a:pos x="2485" y="7903"/>
                </a:cxn>
                <a:cxn ang="0">
                  <a:pos x="2558" y="8089"/>
                </a:cxn>
                <a:cxn ang="0">
                  <a:pos x="2607" y="8280"/>
                </a:cxn>
                <a:cxn ang="0">
                  <a:pos x="2629" y="8477"/>
                </a:cxn>
                <a:cxn ang="0">
                  <a:pos x="9167" y="8416"/>
                </a:cxn>
                <a:cxn ang="0">
                  <a:pos x="9149" y="7979"/>
                </a:cxn>
                <a:cxn ang="0">
                  <a:pos x="9106" y="7548"/>
                </a:cxn>
                <a:cxn ang="0">
                  <a:pos x="9042" y="7124"/>
                </a:cxn>
                <a:cxn ang="0">
                  <a:pos x="8957" y="6706"/>
                </a:cxn>
                <a:cxn ang="0">
                  <a:pos x="8848" y="6296"/>
                </a:cxn>
                <a:cxn ang="0">
                  <a:pos x="8720" y="5894"/>
                </a:cxn>
                <a:cxn ang="0">
                  <a:pos x="8570" y="5500"/>
                </a:cxn>
                <a:cxn ang="0">
                  <a:pos x="8401" y="5115"/>
                </a:cxn>
                <a:cxn ang="0">
                  <a:pos x="8212" y="4740"/>
                </a:cxn>
                <a:cxn ang="0">
                  <a:pos x="8005" y="4374"/>
                </a:cxn>
                <a:cxn ang="0">
                  <a:pos x="7780" y="4020"/>
                </a:cxn>
                <a:cxn ang="0">
                  <a:pos x="7538" y="3677"/>
                </a:cxn>
                <a:cxn ang="0">
                  <a:pos x="7278" y="3347"/>
                </a:cxn>
                <a:cxn ang="0">
                  <a:pos x="7001" y="3026"/>
                </a:cxn>
                <a:cxn ang="0">
                  <a:pos x="6710" y="2721"/>
                </a:cxn>
                <a:cxn ang="0">
                  <a:pos x="6403" y="2427"/>
                </a:cxn>
                <a:cxn ang="0">
                  <a:pos x="6082" y="2150"/>
                </a:cxn>
                <a:cxn ang="0">
                  <a:pos x="5746" y="1884"/>
                </a:cxn>
                <a:cxn ang="0">
                  <a:pos x="5397" y="1635"/>
                </a:cxn>
                <a:cxn ang="0">
                  <a:pos x="5035" y="1401"/>
                </a:cxn>
                <a:cxn ang="0">
                  <a:pos x="4661" y="1183"/>
                </a:cxn>
                <a:cxn ang="0">
                  <a:pos x="4274" y="982"/>
                </a:cxn>
                <a:cxn ang="0">
                  <a:pos x="3878" y="798"/>
                </a:cxn>
                <a:cxn ang="0">
                  <a:pos x="3470" y="631"/>
                </a:cxn>
                <a:cxn ang="0">
                  <a:pos x="3052" y="482"/>
                </a:cxn>
                <a:cxn ang="0">
                  <a:pos x="2626" y="353"/>
                </a:cxn>
                <a:cxn ang="0">
                  <a:pos x="2189" y="244"/>
                </a:cxn>
                <a:cxn ang="0">
                  <a:pos x="1745" y="153"/>
                </a:cxn>
                <a:cxn ang="0">
                  <a:pos x="1294" y="82"/>
                </a:cxn>
                <a:cxn ang="0">
                  <a:pos x="834" y="34"/>
                </a:cxn>
                <a:cxn ang="0">
                  <a:pos x="369" y="6"/>
                </a:cxn>
                <a:cxn ang="0">
                  <a:pos x="15" y="0"/>
                </a:cxn>
              </a:cxnLst>
              <a:rect l="0" t="0" r="r" b="b"/>
              <a:pathLst>
                <a:path w="9167" h="8526">
                  <a:moveTo>
                    <a:pt x="15" y="0"/>
                  </a:moveTo>
                  <a:lnTo>
                    <a:pt x="0" y="0"/>
                  </a:lnTo>
                  <a:lnTo>
                    <a:pt x="0" y="6537"/>
                  </a:lnTo>
                  <a:lnTo>
                    <a:pt x="15" y="6537"/>
                  </a:lnTo>
                  <a:lnTo>
                    <a:pt x="15" y="6537"/>
                  </a:lnTo>
                  <a:lnTo>
                    <a:pt x="81" y="6538"/>
                  </a:lnTo>
                  <a:lnTo>
                    <a:pt x="146" y="6540"/>
                  </a:lnTo>
                  <a:lnTo>
                    <a:pt x="210" y="6543"/>
                  </a:lnTo>
                  <a:lnTo>
                    <a:pt x="274" y="6548"/>
                  </a:lnTo>
                  <a:lnTo>
                    <a:pt x="338" y="6554"/>
                  </a:lnTo>
                  <a:lnTo>
                    <a:pt x="401" y="6561"/>
                  </a:lnTo>
                  <a:lnTo>
                    <a:pt x="464" y="6570"/>
                  </a:lnTo>
                  <a:lnTo>
                    <a:pt x="526" y="6579"/>
                  </a:lnTo>
                  <a:lnTo>
                    <a:pt x="589" y="6590"/>
                  </a:lnTo>
                  <a:lnTo>
                    <a:pt x="651" y="6602"/>
                  </a:lnTo>
                  <a:lnTo>
                    <a:pt x="712" y="6615"/>
                  </a:lnTo>
                  <a:lnTo>
                    <a:pt x="772" y="6629"/>
                  </a:lnTo>
                  <a:lnTo>
                    <a:pt x="833" y="6645"/>
                  </a:lnTo>
                  <a:lnTo>
                    <a:pt x="892" y="6662"/>
                  </a:lnTo>
                  <a:lnTo>
                    <a:pt x="952" y="6679"/>
                  </a:lnTo>
                  <a:lnTo>
                    <a:pt x="1010" y="6699"/>
                  </a:lnTo>
                  <a:lnTo>
                    <a:pt x="1067" y="6718"/>
                  </a:lnTo>
                  <a:lnTo>
                    <a:pt x="1124" y="6740"/>
                  </a:lnTo>
                  <a:lnTo>
                    <a:pt x="1180" y="6762"/>
                  </a:lnTo>
                  <a:lnTo>
                    <a:pt x="1236" y="6785"/>
                  </a:lnTo>
                  <a:lnTo>
                    <a:pt x="1291" y="6809"/>
                  </a:lnTo>
                  <a:lnTo>
                    <a:pt x="1346" y="6834"/>
                  </a:lnTo>
                  <a:lnTo>
                    <a:pt x="1400" y="6860"/>
                  </a:lnTo>
                  <a:lnTo>
                    <a:pt x="1453" y="6886"/>
                  </a:lnTo>
                  <a:lnTo>
                    <a:pt x="1504" y="6915"/>
                  </a:lnTo>
                  <a:lnTo>
                    <a:pt x="1555" y="6944"/>
                  </a:lnTo>
                  <a:lnTo>
                    <a:pt x="1605" y="6973"/>
                  </a:lnTo>
                  <a:lnTo>
                    <a:pt x="1655" y="7003"/>
                  </a:lnTo>
                  <a:lnTo>
                    <a:pt x="1703" y="7035"/>
                  </a:lnTo>
                  <a:lnTo>
                    <a:pt x="1750" y="7067"/>
                  </a:lnTo>
                  <a:lnTo>
                    <a:pt x="1797" y="7100"/>
                  </a:lnTo>
                  <a:lnTo>
                    <a:pt x="1842" y="7133"/>
                  </a:lnTo>
                  <a:lnTo>
                    <a:pt x="1886" y="7169"/>
                  </a:lnTo>
                  <a:lnTo>
                    <a:pt x="1929" y="7204"/>
                  </a:lnTo>
                  <a:lnTo>
                    <a:pt x="1972" y="7240"/>
                  </a:lnTo>
                  <a:lnTo>
                    <a:pt x="2013" y="7276"/>
                  </a:lnTo>
                  <a:lnTo>
                    <a:pt x="2054" y="7314"/>
                  </a:lnTo>
                  <a:lnTo>
                    <a:pt x="2093" y="7353"/>
                  </a:lnTo>
                  <a:lnTo>
                    <a:pt x="2131" y="7392"/>
                  </a:lnTo>
                  <a:lnTo>
                    <a:pt x="2167" y="7431"/>
                  </a:lnTo>
                  <a:lnTo>
                    <a:pt x="2203" y="7471"/>
                  </a:lnTo>
                  <a:lnTo>
                    <a:pt x="2237" y="7512"/>
                  </a:lnTo>
                  <a:lnTo>
                    <a:pt x="2270" y="7553"/>
                  </a:lnTo>
                  <a:lnTo>
                    <a:pt x="2301" y="7595"/>
                  </a:lnTo>
                  <a:lnTo>
                    <a:pt x="2332" y="7638"/>
                  </a:lnTo>
                  <a:lnTo>
                    <a:pt x="2360" y="7680"/>
                  </a:lnTo>
                  <a:lnTo>
                    <a:pt x="2388" y="7725"/>
                  </a:lnTo>
                  <a:lnTo>
                    <a:pt x="2415" y="7768"/>
                  </a:lnTo>
                  <a:lnTo>
                    <a:pt x="2439" y="7813"/>
                  </a:lnTo>
                  <a:lnTo>
                    <a:pt x="2463" y="7857"/>
                  </a:lnTo>
                  <a:lnTo>
                    <a:pt x="2485" y="7903"/>
                  </a:lnTo>
                  <a:lnTo>
                    <a:pt x="2506" y="7949"/>
                  </a:lnTo>
                  <a:lnTo>
                    <a:pt x="2525" y="7995"/>
                  </a:lnTo>
                  <a:lnTo>
                    <a:pt x="2542" y="8042"/>
                  </a:lnTo>
                  <a:lnTo>
                    <a:pt x="2558" y="8089"/>
                  </a:lnTo>
                  <a:lnTo>
                    <a:pt x="2573" y="8136"/>
                  </a:lnTo>
                  <a:lnTo>
                    <a:pt x="2586" y="8184"/>
                  </a:lnTo>
                  <a:lnTo>
                    <a:pt x="2597" y="8232"/>
                  </a:lnTo>
                  <a:lnTo>
                    <a:pt x="2607" y="8280"/>
                  </a:lnTo>
                  <a:lnTo>
                    <a:pt x="2615" y="8329"/>
                  </a:lnTo>
                  <a:lnTo>
                    <a:pt x="2621" y="8379"/>
                  </a:lnTo>
                  <a:lnTo>
                    <a:pt x="2626" y="8428"/>
                  </a:lnTo>
                  <a:lnTo>
                    <a:pt x="2629" y="8477"/>
                  </a:lnTo>
                  <a:lnTo>
                    <a:pt x="2630" y="8526"/>
                  </a:lnTo>
                  <a:lnTo>
                    <a:pt x="9167" y="8526"/>
                  </a:lnTo>
                  <a:lnTo>
                    <a:pt x="9167" y="8526"/>
                  </a:lnTo>
                  <a:lnTo>
                    <a:pt x="9167" y="8416"/>
                  </a:lnTo>
                  <a:lnTo>
                    <a:pt x="9165" y="8306"/>
                  </a:lnTo>
                  <a:lnTo>
                    <a:pt x="9160" y="8197"/>
                  </a:lnTo>
                  <a:lnTo>
                    <a:pt x="9156" y="8088"/>
                  </a:lnTo>
                  <a:lnTo>
                    <a:pt x="9149" y="7979"/>
                  </a:lnTo>
                  <a:lnTo>
                    <a:pt x="9141" y="7871"/>
                  </a:lnTo>
                  <a:lnTo>
                    <a:pt x="9130" y="7763"/>
                  </a:lnTo>
                  <a:lnTo>
                    <a:pt x="9119" y="7656"/>
                  </a:lnTo>
                  <a:lnTo>
                    <a:pt x="9106" y="7548"/>
                  </a:lnTo>
                  <a:lnTo>
                    <a:pt x="9093" y="7442"/>
                  </a:lnTo>
                  <a:lnTo>
                    <a:pt x="9078" y="7336"/>
                  </a:lnTo>
                  <a:lnTo>
                    <a:pt x="9061" y="7229"/>
                  </a:lnTo>
                  <a:lnTo>
                    <a:pt x="9042" y="7124"/>
                  </a:lnTo>
                  <a:lnTo>
                    <a:pt x="9023" y="7019"/>
                  </a:lnTo>
                  <a:lnTo>
                    <a:pt x="9002" y="6914"/>
                  </a:lnTo>
                  <a:lnTo>
                    <a:pt x="8979" y="6810"/>
                  </a:lnTo>
                  <a:lnTo>
                    <a:pt x="8957" y="6706"/>
                  </a:lnTo>
                  <a:lnTo>
                    <a:pt x="8931" y="6603"/>
                  </a:lnTo>
                  <a:lnTo>
                    <a:pt x="8905" y="6500"/>
                  </a:lnTo>
                  <a:lnTo>
                    <a:pt x="8878" y="6398"/>
                  </a:lnTo>
                  <a:lnTo>
                    <a:pt x="8848" y="6296"/>
                  </a:lnTo>
                  <a:lnTo>
                    <a:pt x="8818" y="6195"/>
                  </a:lnTo>
                  <a:lnTo>
                    <a:pt x="8786" y="6094"/>
                  </a:lnTo>
                  <a:lnTo>
                    <a:pt x="8753" y="5993"/>
                  </a:lnTo>
                  <a:lnTo>
                    <a:pt x="8720" y="5894"/>
                  </a:lnTo>
                  <a:lnTo>
                    <a:pt x="8684" y="5795"/>
                  </a:lnTo>
                  <a:lnTo>
                    <a:pt x="8647" y="5695"/>
                  </a:lnTo>
                  <a:lnTo>
                    <a:pt x="8609" y="5598"/>
                  </a:lnTo>
                  <a:lnTo>
                    <a:pt x="8570" y="5500"/>
                  </a:lnTo>
                  <a:lnTo>
                    <a:pt x="8530" y="5402"/>
                  </a:lnTo>
                  <a:lnTo>
                    <a:pt x="8488" y="5306"/>
                  </a:lnTo>
                  <a:lnTo>
                    <a:pt x="8446" y="5210"/>
                  </a:lnTo>
                  <a:lnTo>
                    <a:pt x="8401" y="5115"/>
                  </a:lnTo>
                  <a:lnTo>
                    <a:pt x="8355" y="5020"/>
                  </a:lnTo>
                  <a:lnTo>
                    <a:pt x="8309" y="4927"/>
                  </a:lnTo>
                  <a:lnTo>
                    <a:pt x="8261" y="4833"/>
                  </a:lnTo>
                  <a:lnTo>
                    <a:pt x="8212" y="4740"/>
                  </a:lnTo>
                  <a:lnTo>
                    <a:pt x="8162" y="4648"/>
                  </a:lnTo>
                  <a:lnTo>
                    <a:pt x="8112" y="4556"/>
                  </a:lnTo>
                  <a:lnTo>
                    <a:pt x="8059" y="4465"/>
                  </a:lnTo>
                  <a:lnTo>
                    <a:pt x="8005" y="4374"/>
                  </a:lnTo>
                  <a:lnTo>
                    <a:pt x="7950" y="4285"/>
                  </a:lnTo>
                  <a:lnTo>
                    <a:pt x="7896" y="4196"/>
                  </a:lnTo>
                  <a:lnTo>
                    <a:pt x="7838" y="4108"/>
                  </a:lnTo>
                  <a:lnTo>
                    <a:pt x="7780" y="4020"/>
                  </a:lnTo>
                  <a:lnTo>
                    <a:pt x="7721" y="3934"/>
                  </a:lnTo>
                  <a:lnTo>
                    <a:pt x="7661" y="3847"/>
                  </a:lnTo>
                  <a:lnTo>
                    <a:pt x="7599" y="3762"/>
                  </a:lnTo>
                  <a:lnTo>
                    <a:pt x="7538" y="3677"/>
                  </a:lnTo>
                  <a:lnTo>
                    <a:pt x="7474" y="3594"/>
                  </a:lnTo>
                  <a:lnTo>
                    <a:pt x="7410" y="3510"/>
                  </a:lnTo>
                  <a:lnTo>
                    <a:pt x="7344" y="3428"/>
                  </a:lnTo>
                  <a:lnTo>
                    <a:pt x="7278" y="3347"/>
                  </a:lnTo>
                  <a:lnTo>
                    <a:pt x="7211" y="3265"/>
                  </a:lnTo>
                  <a:lnTo>
                    <a:pt x="7142" y="3185"/>
                  </a:lnTo>
                  <a:lnTo>
                    <a:pt x="7072" y="3105"/>
                  </a:lnTo>
                  <a:lnTo>
                    <a:pt x="7001" y="3026"/>
                  </a:lnTo>
                  <a:lnTo>
                    <a:pt x="6931" y="2949"/>
                  </a:lnTo>
                  <a:lnTo>
                    <a:pt x="6859" y="2872"/>
                  </a:lnTo>
                  <a:lnTo>
                    <a:pt x="6784" y="2797"/>
                  </a:lnTo>
                  <a:lnTo>
                    <a:pt x="6710" y="2721"/>
                  </a:lnTo>
                  <a:lnTo>
                    <a:pt x="6634" y="2646"/>
                  </a:lnTo>
                  <a:lnTo>
                    <a:pt x="6559" y="2573"/>
                  </a:lnTo>
                  <a:lnTo>
                    <a:pt x="6481" y="2499"/>
                  </a:lnTo>
                  <a:lnTo>
                    <a:pt x="6403" y="2427"/>
                  </a:lnTo>
                  <a:lnTo>
                    <a:pt x="6325" y="2356"/>
                  </a:lnTo>
                  <a:lnTo>
                    <a:pt x="6245" y="2287"/>
                  </a:lnTo>
                  <a:lnTo>
                    <a:pt x="6163" y="2217"/>
                  </a:lnTo>
                  <a:lnTo>
                    <a:pt x="6082" y="2150"/>
                  </a:lnTo>
                  <a:lnTo>
                    <a:pt x="5999" y="2081"/>
                  </a:lnTo>
                  <a:lnTo>
                    <a:pt x="5915" y="2015"/>
                  </a:lnTo>
                  <a:lnTo>
                    <a:pt x="5832" y="1949"/>
                  </a:lnTo>
                  <a:lnTo>
                    <a:pt x="5746" y="1884"/>
                  </a:lnTo>
                  <a:lnTo>
                    <a:pt x="5660" y="1820"/>
                  </a:lnTo>
                  <a:lnTo>
                    <a:pt x="5573" y="1757"/>
                  </a:lnTo>
                  <a:lnTo>
                    <a:pt x="5485" y="1696"/>
                  </a:lnTo>
                  <a:lnTo>
                    <a:pt x="5397" y="1635"/>
                  </a:lnTo>
                  <a:lnTo>
                    <a:pt x="5308" y="1574"/>
                  </a:lnTo>
                  <a:lnTo>
                    <a:pt x="5218" y="1516"/>
                  </a:lnTo>
                  <a:lnTo>
                    <a:pt x="5126" y="1458"/>
                  </a:lnTo>
                  <a:lnTo>
                    <a:pt x="5035" y="1401"/>
                  </a:lnTo>
                  <a:lnTo>
                    <a:pt x="4942" y="1345"/>
                  </a:lnTo>
                  <a:lnTo>
                    <a:pt x="4850" y="1290"/>
                  </a:lnTo>
                  <a:lnTo>
                    <a:pt x="4756" y="1236"/>
                  </a:lnTo>
                  <a:lnTo>
                    <a:pt x="4661" y="1183"/>
                  </a:lnTo>
                  <a:lnTo>
                    <a:pt x="4565" y="1131"/>
                  </a:lnTo>
                  <a:lnTo>
                    <a:pt x="4469" y="1080"/>
                  </a:lnTo>
                  <a:lnTo>
                    <a:pt x="4373" y="1030"/>
                  </a:lnTo>
                  <a:lnTo>
                    <a:pt x="4274" y="982"/>
                  </a:lnTo>
                  <a:lnTo>
                    <a:pt x="4176" y="934"/>
                  </a:lnTo>
                  <a:lnTo>
                    <a:pt x="4078" y="887"/>
                  </a:lnTo>
                  <a:lnTo>
                    <a:pt x="3978" y="842"/>
                  </a:lnTo>
                  <a:lnTo>
                    <a:pt x="3878" y="798"/>
                  </a:lnTo>
                  <a:lnTo>
                    <a:pt x="3777" y="755"/>
                  </a:lnTo>
                  <a:lnTo>
                    <a:pt x="3675" y="712"/>
                  </a:lnTo>
                  <a:lnTo>
                    <a:pt x="3572" y="671"/>
                  </a:lnTo>
                  <a:lnTo>
                    <a:pt x="3470" y="631"/>
                  </a:lnTo>
                  <a:lnTo>
                    <a:pt x="3367" y="592"/>
                  </a:lnTo>
                  <a:lnTo>
                    <a:pt x="3263" y="555"/>
                  </a:lnTo>
                  <a:lnTo>
                    <a:pt x="3157" y="518"/>
                  </a:lnTo>
                  <a:lnTo>
                    <a:pt x="3052" y="482"/>
                  </a:lnTo>
                  <a:lnTo>
                    <a:pt x="2946" y="448"/>
                  </a:lnTo>
                  <a:lnTo>
                    <a:pt x="2839" y="416"/>
                  </a:lnTo>
                  <a:lnTo>
                    <a:pt x="2733" y="384"/>
                  </a:lnTo>
                  <a:lnTo>
                    <a:pt x="2626" y="353"/>
                  </a:lnTo>
                  <a:lnTo>
                    <a:pt x="2517" y="324"/>
                  </a:lnTo>
                  <a:lnTo>
                    <a:pt x="2408" y="296"/>
                  </a:lnTo>
                  <a:lnTo>
                    <a:pt x="2299" y="269"/>
                  </a:lnTo>
                  <a:lnTo>
                    <a:pt x="2189" y="244"/>
                  </a:lnTo>
                  <a:lnTo>
                    <a:pt x="2079" y="218"/>
                  </a:lnTo>
                  <a:lnTo>
                    <a:pt x="1968" y="196"/>
                  </a:lnTo>
                  <a:lnTo>
                    <a:pt x="1857" y="174"/>
                  </a:lnTo>
                  <a:lnTo>
                    <a:pt x="1745" y="153"/>
                  </a:lnTo>
                  <a:lnTo>
                    <a:pt x="1633" y="134"/>
                  </a:lnTo>
                  <a:lnTo>
                    <a:pt x="1520" y="115"/>
                  </a:lnTo>
                  <a:lnTo>
                    <a:pt x="1407" y="98"/>
                  </a:lnTo>
                  <a:lnTo>
                    <a:pt x="1294" y="82"/>
                  </a:lnTo>
                  <a:lnTo>
                    <a:pt x="1179" y="69"/>
                  </a:lnTo>
                  <a:lnTo>
                    <a:pt x="1065" y="56"/>
                  </a:lnTo>
                  <a:lnTo>
                    <a:pt x="949" y="45"/>
                  </a:lnTo>
                  <a:lnTo>
                    <a:pt x="834" y="34"/>
                  </a:lnTo>
                  <a:lnTo>
                    <a:pt x="719" y="25"/>
                  </a:lnTo>
                  <a:lnTo>
                    <a:pt x="602" y="17"/>
                  </a:lnTo>
                  <a:lnTo>
                    <a:pt x="485" y="11"/>
                  </a:lnTo>
                  <a:lnTo>
                    <a:pt x="369" y="6"/>
                  </a:lnTo>
                  <a:lnTo>
                    <a:pt x="251" y="2"/>
                  </a:lnTo>
                  <a:lnTo>
                    <a:pt x="133" y="1"/>
                  </a:lnTo>
                  <a:lnTo>
                    <a:pt x="15" y="0"/>
                  </a:lnTo>
                  <a:lnTo>
                    <a:pt x="15" y="0"/>
                  </a:lnTo>
                  <a:close/>
                </a:path>
              </a:pathLst>
            </a:custGeom>
            <a:solidFill>
              <a:srgbClr val="77B467"/>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7" name="Rectangle 6">
              <a:extLst>
                <a:ext uri="{FF2B5EF4-FFF2-40B4-BE49-F238E27FC236}">
                  <a16:creationId xmlns:a16="http://schemas.microsoft.com/office/drawing/2014/main" id="{8BA5C25D-8B04-E449-8398-ED746F8F13F8}"/>
                </a:ext>
              </a:extLst>
            </p:cNvPr>
            <p:cNvSpPr>
              <a:spLocks noChangeArrowheads="1"/>
            </p:cNvSpPr>
            <p:nvPr/>
          </p:nvSpPr>
          <p:spPr bwMode="auto">
            <a:xfrm>
              <a:off x="6701157" y="381000"/>
              <a:ext cx="3200400" cy="1013737"/>
            </a:xfrm>
            <a:prstGeom prst="rect">
              <a:avLst/>
            </a:prstGeom>
            <a:solidFill>
              <a:srgbClr val="009877"/>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8" name="Rectangle 6">
              <a:extLst>
                <a:ext uri="{FF2B5EF4-FFF2-40B4-BE49-F238E27FC236}">
                  <a16:creationId xmlns:a16="http://schemas.microsoft.com/office/drawing/2014/main" id="{04B6911B-F297-B44C-8316-87E47393E11F}"/>
                </a:ext>
              </a:extLst>
            </p:cNvPr>
            <p:cNvSpPr>
              <a:spLocks noChangeArrowheads="1"/>
            </p:cNvSpPr>
            <p:nvPr/>
          </p:nvSpPr>
          <p:spPr bwMode="auto">
            <a:xfrm>
              <a:off x="3581400" y="381000"/>
              <a:ext cx="3200400" cy="1013737"/>
            </a:xfrm>
            <a:prstGeom prst="rect">
              <a:avLst/>
            </a:prstGeom>
            <a:solidFill>
              <a:srgbClr val="74B7E4"/>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9" name="Freeform 5">
              <a:extLst>
                <a:ext uri="{FF2B5EF4-FFF2-40B4-BE49-F238E27FC236}">
                  <a16:creationId xmlns:a16="http://schemas.microsoft.com/office/drawing/2014/main" id="{0D5C4F43-367C-5343-8A38-57B3BAAE4B9D}"/>
                </a:ext>
              </a:extLst>
            </p:cNvPr>
            <p:cNvSpPr>
              <a:spLocks/>
            </p:cNvSpPr>
            <p:nvPr/>
          </p:nvSpPr>
          <p:spPr bwMode="auto">
            <a:xfrm flipV="1">
              <a:off x="9779656" y="1700886"/>
              <a:ext cx="1421744" cy="1322185"/>
            </a:xfrm>
            <a:custGeom>
              <a:avLst/>
              <a:gdLst/>
              <a:ahLst/>
              <a:cxnLst>
                <a:cxn ang="0">
                  <a:pos x="15" y="6537"/>
                </a:cxn>
                <a:cxn ang="0">
                  <a:pos x="210" y="6543"/>
                </a:cxn>
                <a:cxn ang="0">
                  <a:pos x="464" y="6570"/>
                </a:cxn>
                <a:cxn ang="0">
                  <a:pos x="712" y="6615"/>
                </a:cxn>
                <a:cxn ang="0">
                  <a:pos x="952" y="6679"/>
                </a:cxn>
                <a:cxn ang="0">
                  <a:pos x="1180" y="6762"/>
                </a:cxn>
                <a:cxn ang="0">
                  <a:pos x="1400" y="6860"/>
                </a:cxn>
                <a:cxn ang="0">
                  <a:pos x="1605" y="6973"/>
                </a:cxn>
                <a:cxn ang="0">
                  <a:pos x="1797" y="7100"/>
                </a:cxn>
                <a:cxn ang="0">
                  <a:pos x="1972" y="7240"/>
                </a:cxn>
                <a:cxn ang="0">
                  <a:pos x="2131" y="7392"/>
                </a:cxn>
                <a:cxn ang="0">
                  <a:pos x="2270" y="7553"/>
                </a:cxn>
                <a:cxn ang="0">
                  <a:pos x="2388" y="7725"/>
                </a:cxn>
                <a:cxn ang="0">
                  <a:pos x="2485" y="7903"/>
                </a:cxn>
                <a:cxn ang="0">
                  <a:pos x="2558" y="8089"/>
                </a:cxn>
                <a:cxn ang="0">
                  <a:pos x="2607" y="8280"/>
                </a:cxn>
                <a:cxn ang="0">
                  <a:pos x="2629" y="8477"/>
                </a:cxn>
                <a:cxn ang="0">
                  <a:pos x="9167" y="8416"/>
                </a:cxn>
                <a:cxn ang="0">
                  <a:pos x="9149" y="7979"/>
                </a:cxn>
                <a:cxn ang="0">
                  <a:pos x="9106" y="7548"/>
                </a:cxn>
                <a:cxn ang="0">
                  <a:pos x="9042" y="7124"/>
                </a:cxn>
                <a:cxn ang="0">
                  <a:pos x="8957" y="6706"/>
                </a:cxn>
                <a:cxn ang="0">
                  <a:pos x="8848" y="6296"/>
                </a:cxn>
                <a:cxn ang="0">
                  <a:pos x="8720" y="5894"/>
                </a:cxn>
                <a:cxn ang="0">
                  <a:pos x="8570" y="5500"/>
                </a:cxn>
                <a:cxn ang="0">
                  <a:pos x="8401" y="5115"/>
                </a:cxn>
                <a:cxn ang="0">
                  <a:pos x="8212" y="4740"/>
                </a:cxn>
                <a:cxn ang="0">
                  <a:pos x="8005" y="4374"/>
                </a:cxn>
                <a:cxn ang="0">
                  <a:pos x="7780" y="4020"/>
                </a:cxn>
                <a:cxn ang="0">
                  <a:pos x="7538" y="3677"/>
                </a:cxn>
                <a:cxn ang="0">
                  <a:pos x="7278" y="3347"/>
                </a:cxn>
                <a:cxn ang="0">
                  <a:pos x="7001" y="3026"/>
                </a:cxn>
                <a:cxn ang="0">
                  <a:pos x="6710" y="2721"/>
                </a:cxn>
                <a:cxn ang="0">
                  <a:pos x="6403" y="2427"/>
                </a:cxn>
                <a:cxn ang="0">
                  <a:pos x="6082" y="2150"/>
                </a:cxn>
                <a:cxn ang="0">
                  <a:pos x="5746" y="1884"/>
                </a:cxn>
                <a:cxn ang="0">
                  <a:pos x="5397" y="1635"/>
                </a:cxn>
                <a:cxn ang="0">
                  <a:pos x="5035" y="1401"/>
                </a:cxn>
                <a:cxn ang="0">
                  <a:pos x="4661" y="1183"/>
                </a:cxn>
                <a:cxn ang="0">
                  <a:pos x="4274" y="982"/>
                </a:cxn>
                <a:cxn ang="0">
                  <a:pos x="3878" y="798"/>
                </a:cxn>
                <a:cxn ang="0">
                  <a:pos x="3470" y="631"/>
                </a:cxn>
                <a:cxn ang="0">
                  <a:pos x="3052" y="482"/>
                </a:cxn>
                <a:cxn ang="0">
                  <a:pos x="2626" y="353"/>
                </a:cxn>
                <a:cxn ang="0">
                  <a:pos x="2189" y="244"/>
                </a:cxn>
                <a:cxn ang="0">
                  <a:pos x="1745" y="153"/>
                </a:cxn>
                <a:cxn ang="0">
                  <a:pos x="1294" y="82"/>
                </a:cxn>
                <a:cxn ang="0">
                  <a:pos x="834" y="34"/>
                </a:cxn>
                <a:cxn ang="0">
                  <a:pos x="369" y="6"/>
                </a:cxn>
                <a:cxn ang="0">
                  <a:pos x="15" y="0"/>
                </a:cxn>
              </a:cxnLst>
              <a:rect l="0" t="0" r="r" b="b"/>
              <a:pathLst>
                <a:path w="9167" h="8526">
                  <a:moveTo>
                    <a:pt x="15" y="0"/>
                  </a:moveTo>
                  <a:lnTo>
                    <a:pt x="0" y="0"/>
                  </a:lnTo>
                  <a:lnTo>
                    <a:pt x="0" y="6537"/>
                  </a:lnTo>
                  <a:lnTo>
                    <a:pt x="15" y="6537"/>
                  </a:lnTo>
                  <a:lnTo>
                    <a:pt x="15" y="6537"/>
                  </a:lnTo>
                  <a:lnTo>
                    <a:pt x="81" y="6538"/>
                  </a:lnTo>
                  <a:lnTo>
                    <a:pt x="146" y="6540"/>
                  </a:lnTo>
                  <a:lnTo>
                    <a:pt x="210" y="6543"/>
                  </a:lnTo>
                  <a:lnTo>
                    <a:pt x="274" y="6548"/>
                  </a:lnTo>
                  <a:lnTo>
                    <a:pt x="338" y="6554"/>
                  </a:lnTo>
                  <a:lnTo>
                    <a:pt x="401" y="6561"/>
                  </a:lnTo>
                  <a:lnTo>
                    <a:pt x="464" y="6570"/>
                  </a:lnTo>
                  <a:lnTo>
                    <a:pt x="526" y="6579"/>
                  </a:lnTo>
                  <a:lnTo>
                    <a:pt x="589" y="6590"/>
                  </a:lnTo>
                  <a:lnTo>
                    <a:pt x="651" y="6602"/>
                  </a:lnTo>
                  <a:lnTo>
                    <a:pt x="712" y="6615"/>
                  </a:lnTo>
                  <a:lnTo>
                    <a:pt x="772" y="6629"/>
                  </a:lnTo>
                  <a:lnTo>
                    <a:pt x="833" y="6645"/>
                  </a:lnTo>
                  <a:lnTo>
                    <a:pt x="892" y="6662"/>
                  </a:lnTo>
                  <a:lnTo>
                    <a:pt x="952" y="6679"/>
                  </a:lnTo>
                  <a:lnTo>
                    <a:pt x="1010" y="6699"/>
                  </a:lnTo>
                  <a:lnTo>
                    <a:pt x="1067" y="6718"/>
                  </a:lnTo>
                  <a:lnTo>
                    <a:pt x="1124" y="6740"/>
                  </a:lnTo>
                  <a:lnTo>
                    <a:pt x="1180" y="6762"/>
                  </a:lnTo>
                  <a:lnTo>
                    <a:pt x="1236" y="6785"/>
                  </a:lnTo>
                  <a:lnTo>
                    <a:pt x="1291" y="6809"/>
                  </a:lnTo>
                  <a:lnTo>
                    <a:pt x="1346" y="6834"/>
                  </a:lnTo>
                  <a:lnTo>
                    <a:pt x="1400" y="6860"/>
                  </a:lnTo>
                  <a:lnTo>
                    <a:pt x="1453" y="6886"/>
                  </a:lnTo>
                  <a:lnTo>
                    <a:pt x="1504" y="6915"/>
                  </a:lnTo>
                  <a:lnTo>
                    <a:pt x="1555" y="6944"/>
                  </a:lnTo>
                  <a:lnTo>
                    <a:pt x="1605" y="6973"/>
                  </a:lnTo>
                  <a:lnTo>
                    <a:pt x="1655" y="7003"/>
                  </a:lnTo>
                  <a:lnTo>
                    <a:pt x="1703" y="7035"/>
                  </a:lnTo>
                  <a:lnTo>
                    <a:pt x="1750" y="7067"/>
                  </a:lnTo>
                  <a:lnTo>
                    <a:pt x="1797" y="7100"/>
                  </a:lnTo>
                  <a:lnTo>
                    <a:pt x="1842" y="7133"/>
                  </a:lnTo>
                  <a:lnTo>
                    <a:pt x="1886" y="7169"/>
                  </a:lnTo>
                  <a:lnTo>
                    <a:pt x="1929" y="7204"/>
                  </a:lnTo>
                  <a:lnTo>
                    <a:pt x="1972" y="7240"/>
                  </a:lnTo>
                  <a:lnTo>
                    <a:pt x="2013" y="7276"/>
                  </a:lnTo>
                  <a:lnTo>
                    <a:pt x="2054" y="7314"/>
                  </a:lnTo>
                  <a:lnTo>
                    <a:pt x="2093" y="7353"/>
                  </a:lnTo>
                  <a:lnTo>
                    <a:pt x="2131" y="7392"/>
                  </a:lnTo>
                  <a:lnTo>
                    <a:pt x="2167" y="7431"/>
                  </a:lnTo>
                  <a:lnTo>
                    <a:pt x="2203" y="7471"/>
                  </a:lnTo>
                  <a:lnTo>
                    <a:pt x="2237" y="7512"/>
                  </a:lnTo>
                  <a:lnTo>
                    <a:pt x="2270" y="7553"/>
                  </a:lnTo>
                  <a:lnTo>
                    <a:pt x="2301" y="7595"/>
                  </a:lnTo>
                  <a:lnTo>
                    <a:pt x="2332" y="7638"/>
                  </a:lnTo>
                  <a:lnTo>
                    <a:pt x="2360" y="7680"/>
                  </a:lnTo>
                  <a:lnTo>
                    <a:pt x="2388" y="7725"/>
                  </a:lnTo>
                  <a:lnTo>
                    <a:pt x="2415" y="7768"/>
                  </a:lnTo>
                  <a:lnTo>
                    <a:pt x="2439" y="7813"/>
                  </a:lnTo>
                  <a:lnTo>
                    <a:pt x="2463" y="7857"/>
                  </a:lnTo>
                  <a:lnTo>
                    <a:pt x="2485" y="7903"/>
                  </a:lnTo>
                  <a:lnTo>
                    <a:pt x="2506" y="7949"/>
                  </a:lnTo>
                  <a:lnTo>
                    <a:pt x="2525" y="7995"/>
                  </a:lnTo>
                  <a:lnTo>
                    <a:pt x="2542" y="8042"/>
                  </a:lnTo>
                  <a:lnTo>
                    <a:pt x="2558" y="8089"/>
                  </a:lnTo>
                  <a:lnTo>
                    <a:pt x="2573" y="8136"/>
                  </a:lnTo>
                  <a:lnTo>
                    <a:pt x="2586" y="8184"/>
                  </a:lnTo>
                  <a:lnTo>
                    <a:pt x="2597" y="8232"/>
                  </a:lnTo>
                  <a:lnTo>
                    <a:pt x="2607" y="8280"/>
                  </a:lnTo>
                  <a:lnTo>
                    <a:pt x="2615" y="8329"/>
                  </a:lnTo>
                  <a:lnTo>
                    <a:pt x="2621" y="8379"/>
                  </a:lnTo>
                  <a:lnTo>
                    <a:pt x="2626" y="8428"/>
                  </a:lnTo>
                  <a:lnTo>
                    <a:pt x="2629" y="8477"/>
                  </a:lnTo>
                  <a:lnTo>
                    <a:pt x="2630" y="8526"/>
                  </a:lnTo>
                  <a:lnTo>
                    <a:pt x="9167" y="8526"/>
                  </a:lnTo>
                  <a:lnTo>
                    <a:pt x="9167" y="8526"/>
                  </a:lnTo>
                  <a:lnTo>
                    <a:pt x="9167" y="8416"/>
                  </a:lnTo>
                  <a:lnTo>
                    <a:pt x="9165" y="8306"/>
                  </a:lnTo>
                  <a:lnTo>
                    <a:pt x="9160" y="8197"/>
                  </a:lnTo>
                  <a:lnTo>
                    <a:pt x="9156" y="8088"/>
                  </a:lnTo>
                  <a:lnTo>
                    <a:pt x="9149" y="7979"/>
                  </a:lnTo>
                  <a:lnTo>
                    <a:pt x="9141" y="7871"/>
                  </a:lnTo>
                  <a:lnTo>
                    <a:pt x="9130" y="7763"/>
                  </a:lnTo>
                  <a:lnTo>
                    <a:pt x="9119" y="7656"/>
                  </a:lnTo>
                  <a:lnTo>
                    <a:pt x="9106" y="7548"/>
                  </a:lnTo>
                  <a:lnTo>
                    <a:pt x="9093" y="7442"/>
                  </a:lnTo>
                  <a:lnTo>
                    <a:pt x="9078" y="7336"/>
                  </a:lnTo>
                  <a:lnTo>
                    <a:pt x="9061" y="7229"/>
                  </a:lnTo>
                  <a:lnTo>
                    <a:pt x="9042" y="7124"/>
                  </a:lnTo>
                  <a:lnTo>
                    <a:pt x="9023" y="7019"/>
                  </a:lnTo>
                  <a:lnTo>
                    <a:pt x="9002" y="6914"/>
                  </a:lnTo>
                  <a:lnTo>
                    <a:pt x="8979" y="6810"/>
                  </a:lnTo>
                  <a:lnTo>
                    <a:pt x="8957" y="6706"/>
                  </a:lnTo>
                  <a:lnTo>
                    <a:pt x="8931" y="6603"/>
                  </a:lnTo>
                  <a:lnTo>
                    <a:pt x="8905" y="6500"/>
                  </a:lnTo>
                  <a:lnTo>
                    <a:pt x="8878" y="6398"/>
                  </a:lnTo>
                  <a:lnTo>
                    <a:pt x="8848" y="6296"/>
                  </a:lnTo>
                  <a:lnTo>
                    <a:pt x="8818" y="6195"/>
                  </a:lnTo>
                  <a:lnTo>
                    <a:pt x="8786" y="6094"/>
                  </a:lnTo>
                  <a:lnTo>
                    <a:pt x="8753" y="5993"/>
                  </a:lnTo>
                  <a:lnTo>
                    <a:pt x="8720" y="5894"/>
                  </a:lnTo>
                  <a:lnTo>
                    <a:pt x="8684" y="5795"/>
                  </a:lnTo>
                  <a:lnTo>
                    <a:pt x="8647" y="5695"/>
                  </a:lnTo>
                  <a:lnTo>
                    <a:pt x="8609" y="5598"/>
                  </a:lnTo>
                  <a:lnTo>
                    <a:pt x="8570" y="5500"/>
                  </a:lnTo>
                  <a:lnTo>
                    <a:pt x="8530" y="5402"/>
                  </a:lnTo>
                  <a:lnTo>
                    <a:pt x="8488" y="5306"/>
                  </a:lnTo>
                  <a:lnTo>
                    <a:pt x="8446" y="5210"/>
                  </a:lnTo>
                  <a:lnTo>
                    <a:pt x="8401" y="5115"/>
                  </a:lnTo>
                  <a:lnTo>
                    <a:pt x="8355" y="5020"/>
                  </a:lnTo>
                  <a:lnTo>
                    <a:pt x="8309" y="4927"/>
                  </a:lnTo>
                  <a:lnTo>
                    <a:pt x="8261" y="4833"/>
                  </a:lnTo>
                  <a:lnTo>
                    <a:pt x="8212" y="4740"/>
                  </a:lnTo>
                  <a:lnTo>
                    <a:pt x="8162" y="4648"/>
                  </a:lnTo>
                  <a:lnTo>
                    <a:pt x="8112" y="4556"/>
                  </a:lnTo>
                  <a:lnTo>
                    <a:pt x="8059" y="4465"/>
                  </a:lnTo>
                  <a:lnTo>
                    <a:pt x="8005" y="4374"/>
                  </a:lnTo>
                  <a:lnTo>
                    <a:pt x="7950" y="4285"/>
                  </a:lnTo>
                  <a:lnTo>
                    <a:pt x="7896" y="4196"/>
                  </a:lnTo>
                  <a:lnTo>
                    <a:pt x="7838" y="4108"/>
                  </a:lnTo>
                  <a:lnTo>
                    <a:pt x="7780" y="4020"/>
                  </a:lnTo>
                  <a:lnTo>
                    <a:pt x="7721" y="3934"/>
                  </a:lnTo>
                  <a:lnTo>
                    <a:pt x="7661" y="3847"/>
                  </a:lnTo>
                  <a:lnTo>
                    <a:pt x="7599" y="3762"/>
                  </a:lnTo>
                  <a:lnTo>
                    <a:pt x="7538" y="3677"/>
                  </a:lnTo>
                  <a:lnTo>
                    <a:pt x="7474" y="3594"/>
                  </a:lnTo>
                  <a:lnTo>
                    <a:pt x="7410" y="3510"/>
                  </a:lnTo>
                  <a:lnTo>
                    <a:pt x="7344" y="3428"/>
                  </a:lnTo>
                  <a:lnTo>
                    <a:pt x="7278" y="3347"/>
                  </a:lnTo>
                  <a:lnTo>
                    <a:pt x="7211" y="3265"/>
                  </a:lnTo>
                  <a:lnTo>
                    <a:pt x="7142" y="3185"/>
                  </a:lnTo>
                  <a:lnTo>
                    <a:pt x="7072" y="3105"/>
                  </a:lnTo>
                  <a:lnTo>
                    <a:pt x="7001" y="3026"/>
                  </a:lnTo>
                  <a:lnTo>
                    <a:pt x="6931" y="2949"/>
                  </a:lnTo>
                  <a:lnTo>
                    <a:pt x="6859" y="2872"/>
                  </a:lnTo>
                  <a:lnTo>
                    <a:pt x="6784" y="2797"/>
                  </a:lnTo>
                  <a:lnTo>
                    <a:pt x="6710" y="2721"/>
                  </a:lnTo>
                  <a:lnTo>
                    <a:pt x="6634" y="2646"/>
                  </a:lnTo>
                  <a:lnTo>
                    <a:pt x="6559" y="2573"/>
                  </a:lnTo>
                  <a:lnTo>
                    <a:pt x="6481" y="2499"/>
                  </a:lnTo>
                  <a:lnTo>
                    <a:pt x="6403" y="2427"/>
                  </a:lnTo>
                  <a:lnTo>
                    <a:pt x="6325" y="2356"/>
                  </a:lnTo>
                  <a:lnTo>
                    <a:pt x="6245" y="2287"/>
                  </a:lnTo>
                  <a:lnTo>
                    <a:pt x="6163" y="2217"/>
                  </a:lnTo>
                  <a:lnTo>
                    <a:pt x="6082" y="2150"/>
                  </a:lnTo>
                  <a:lnTo>
                    <a:pt x="5999" y="2081"/>
                  </a:lnTo>
                  <a:lnTo>
                    <a:pt x="5915" y="2015"/>
                  </a:lnTo>
                  <a:lnTo>
                    <a:pt x="5832" y="1949"/>
                  </a:lnTo>
                  <a:lnTo>
                    <a:pt x="5746" y="1884"/>
                  </a:lnTo>
                  <a:lnTo>
                    <a:pt x="5660" y="1820"/>
                  </a:lnTo>
                  <a:lnTo>
                    <a:pt x="5573" y="1757"/>
                  </a:lnTo>
                  <a:lnTo>
                    <a:pt x="5485" y="1696"/>
                  </a:lnTo>
                  <a:lnTo>
                    <a:pt x="5397" y="1635"/>
                  </a:lnTo>
                  <a:lnTo>
                    <a:pt x="5308" y="1574"/>
                  </a:lnTo>
                  <a:lnTo>
                    <a:pt x="5218" y="1516"/>
                  </a:lnTo>
                  <a:lnTo>
                    <a:pt x="5126" y="1458"/>
                  </a:lnTo>
                  <a:lnTo>
                    <a:pt x="5035" y="1401"/>
                  </a:lnTo>
                  <a:lnTo>
                    <a:pt x="4942" y="1345"/>
                  </a:lnTo>
                  <a:lnTo>
                    <a:pt x="4850" y="1290"/>
                  </a:lnTo>
                  <a:lnTo>
                    <a:pt x="4756" y="1236"/>
                  </a:lnTo>
                  <a:lnTo>
                    <a:pt x="4661" y="1183"/>
                  </a:lnTo>
                  <a:lnTo>
                    <a:pt x="4565" y="1131"/>
                  </a:lnTo>
                  <a:lnTo>
                    <a:pt x="4469" y="1080"/>
                  </a:lnTo>
                  <a:lnTo>
                    <a:pt x="4373" y="1030"/>
                  </a:lnTo>
                  <a:lnTo>
                    <a:pt x="4274" y="982"/>
                  </a:lnTo>
                  <a:lnTo>
                    <a:pt x="4176" y="934"/>
                  </a:lnTo>
                  <a:lnTo>
                    <a:pt x="4078" y="887"/>
                  </a:lnTo>
                  <a:lnTo>
                    <a:pt x="3978" y="842"/>
                  </a:lnTo>
                  <a:lnTo>
                    <a:pt x="3878" y="798"/>
                  </a:lnTo>
                  <a:lnTo>
                    <a:pt x="3777" y="755"/>
                  </a:lnTo>
                  <a:lnTo>
                    <a:pt x="3675" y="712"/>
                  </a:lnTo>
                  <a:lnTo>
                    <a:pt x="3572" y="671"/>
                  </a:lnTo>
                  <a:lnTo>
                    <a:pt x="3470" y="631"/>
                  </a:lnTo>
                  <a:lnTo>
                    <a:pt x="3367" y="592"/>
                  </a:lnTo>
                  <a:lnTo>
                    <a:pt x="3263" y="555"/>
                  </a:lnTo>
                  <a:lnTo>
                    <a:pt x="3157" y="518"/>
                  </a:lnTo>
                  <a:lnTo>
                    <a:pt x="3052" y="482"/>
                  </a:lnTo>
                  <a:lnTo>
                    <a:pt x="2946" y="448"/>
                  </a:lnTo>
                  <a:lnTo>
                    <a:pt x="2839" y="416"/>
                  </a:lnTo>
                  <a:lnTo>
                    <a:pt x="2733" y="384"/>
                  </a:lnTo>
                  <a:lnTo>
                    <a:pt x="2626" y="353"/>
                  </a:lnTo>
                  <a:lnTo>
                    <a:pt x="2517" y="324"/>
                  </a:lnTo>
                  <a:lnTo>
                    <a:pt x="2408" y="296"/>
                  </a:lnTo>
                  <a:lnTo>
                    <a:pt x="2299" y="269"/>
                  </a:lnTo>
                  <a:lnTo>
                    <a:pt x="2189" y="244"/>
                  </a:lnTo>
                  <a:lnTo>
                    <a:pt x="2079" y="218"/>
                  </a:lnTo>
                  <a:lnTo>
                    <a:pt x="1968" y="196"/>
                  </a:lnTo>
                  <a:lnTo>
                    <a:pt x="1857" y="174"/>
                  </a:lnTo>
                  <a:lnTo>
                    <a:pt x="1745" y="153"/>
                  </a:lnTo>
                  <a:lnTo>
                    <a:pt x="1633" y="134"/>
                  </a:lnTo>
                  <a:lnTo>
                    <a:pt x="1520" y="115"/>
                  </a:lnTo>
                  <a:lnTo>
                    <a:pt x="1407" y="98"/>
                  </a:lnTo>
                  <a:lnTo>
                    <a:pt x="1294" y="82"/>
                  </a:lnTo>
                  <a:lnTo>
                    <a:pt x="1179" y="69"/>
                  </a:lnTo>
                  <a:lnTo>
                    <a:pt x="1065" y="56"/>
                  </a:lnTo>
                  <a:lnTo>
                    <a:pt x="949" y="45"/>
                  </a:lnTo>
                  <a:lnTo>
                    <a:pt x="834" y="34"/>
                  </a:lnTo>
                  <a:lnTo>
                    <a:pt x="719" y="25"/>
                  </a:lnTo>
                  <a:lnTo>
                    <a:pt x="602" y="17"/>
                  </a:lnTo>
                  <a:lnTo>
                    <a:pt x="485" y="11"/>
                  </a:lnTo>
                  <a:lnTo>
                    <a:pt x="369" y="6"/>
                  </a:lnTo>
                  <a:lnTo>
                    <a:pt x="251" y="2"/>
                  </a:lnTo>
                  <a:lnTo>
                    <a:pt x="133" y="1"/>
                  </a:lnTo>
                  <a:lnTo>
                    <a:pt x="15" y="0"/>
                  </a:lnTo>
                  <a:lnTo>
                    <a:pt x="15" y="0"/>
                  </a:lnTo>
                  <a:close/>
                </a:path>
              </a:pathLst>
            </a:custGeom>
            <a:solidFill>
              <a:srgbClr val="1C4285"/>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10" name="Rectangle 6">
              <a:extLst>
                <a:ext uri="{FF2B5EF4-FFF2-40B4-BE49-F238E27FC236}">
                  <a16:creationId xmlns:a16="http://schemas.microsoft.com/office/drawing/2014/main" id="{31A44D34-7D43-3041-BE40-47BC44365048}"/>
                </a:ext>
              </a:extLst>
            </p:cNvPr>
            <p:cNvSpPr>
              <a:spLocks noChangeArrowheads="1"/>
            </p:cNvSpPr>
            <p:nvPr/>
          </p:nvSpPr>
          <p:spPr bwMode="auto">
            <a:xfrm>
              <a:off x="7543800" y="2009108"/>
              <a:ext cx="2286000" cy="1013737"/>
            </a:xfrm>
            <a:prstGeom prst="rect">
              <a:avLst/>
            </a:prstGeom>
            <a:solidFill>
              <a:srgbClr val="74B7E4"/>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11" name="Rectangle 6">
              <a:extLst>
                <a:ext uri="{FF2B5EF4-FFF2-40B4-BE49-F238E27FC236}">
                  <a16:creationId xmlns:a16="http://schemas.microsoft.com/office/drawing/2014/main" id="{48C36294-54E6-784C-BF93-7B9ABCAECD6F}"/>
                </a:ext>
              </a:extLst>
            </p:cNvPr>
            <p:cNvSpPr>
              <a:spLocks noChangeArrowheads="1"/>
            </p:cNvSpPr>
            <p:nvPr/>
          </p:nvSpPr>
          <p:spPr bwMode="auto">
            <a:xfrm>
              <a:off x="4572000" y="2009108"/>
              <a:ext cx="2971800" cy="1013737"/>
            </a:xfrm>
            <a:prstGeom prst="rect">
              <a:avLst/>
            </a:prstGeom>
            <a:solidFill>
              <a:srgbClr val="009877"/>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12" name="Rectangle 6">
              <a:extLst>
                <a:ext uri="{FF2B5EF4-FFF2-40B4-BE49-F238E27FC236}">
                  <a16:creationId xmlns:a16="http://schemas.microsoft.com/office/drawing/2014/main" id="{B120C752-BA15-9643-A94E-FB98A0B1084F}"/>
                </a:ext>
              </a:extLst>
            </p:cNvPr>
            <p:cNvSpPr>
              <a:spLocks noChangeArrowheads="1"/>
            </p:cNvSpPr>
            <p:nvPr/>
          </p:nvSpPr>
          <p:spPr bwMode="auto">
            <a:xfrm>
              <a:off x="2286000" y="2009108"/>
              <a:ext cx="2286000" cy="1013737"/>
            </a:xfrm>
            <a:prstGeom prst="rect">
              <a:avLst/>
            </a:prstGeom>
            <a:solidFill>
              <a:srgbClr val="77B467"/>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13" name="Freeform 5">
              <a:extLst>
                <a:ext uri="{FF2B5EF4-FFF2-40B4-BE49-F238E27FC236}">
                  <a16:creationId xmlns:a16="http://schemas.microsoft.com/office/drawing/2014/main" id="{7A850F63-58A8-914F-B36B-53BD94BEEFE7}"/>
                </a:ext>
              </a:extLst>
            </p:cNvPr>
            <p:cNvSpPr>
              <a:spLocks/>
            </p:cNvSpPr>
            <p:nvPr/>
          </p:nvSpPr>
          <p:spPr bwMode="auto">
            <a:xfrm rot="10800000">
              <a:off x="914401" y="3328995"/>
              <a:ext cx="1421744" cy="1322185"/>
            </a:xfrm>
            <a:custGeom>
              <a:avLst/>
              <a:gdLst/>
              <a:ahLst/>
              <a:cxnLst>
                <a:cxn ang="0">
                  <a:pos x="15" y="6537"/>
                </a:cxn>
                <a:cxn ang="0">
                  <a:pos x="210" y="6543"/>
                </a:cxn>
                <a:cxn ang="0">
                  <a:pos x="464" y="6570"/>
                </a:cxn>
                <a:cxn ang="0">
                  <a:pos x="712" y="6615"/>
                </a:cxn>
                <a:cxn ang="0">
                  <a:pos x="952" y="6679"/>
                </a:cxn>
                <a:cxn ang="0">
                  <a:pos x="1180" y="6762"/>
                </a:cxn>
                <a:cxn ang="0">
                  <a:pos x="1400" y="6860"/>
                </a:cxn>
                <a:cxn ang="0">
                  <a:pos x="1605" y="6973"/>
                </a:cxn>
                <a:cxn ang="0">
                  <a:pos x="1797" y="7100"/>
                </a:cxn>
                <a:cxn ang="0">
                  <a:pos x="1972" y="7240"/>
                </a:cxn>
                <a:cxn ang="0">
                  <a:pos x="2131" y="7392"/>
                </a:cxn>
                <a:cxn ang="0">
                  <a:pos x="2270" y="7553"/>
                </a:cxn>
                <a:cxn ang="0">
                  <a:pos x="2388" y="7725"/>
                </a:cxn>
                <a:cxn ang="0">
                  <a:pos x="2485" y="7903"/>
                </a:cxn>
                <a:cxn ang="0">
                  <a:pos x="2558" y="8089"/>
                </a:cxn>
                <a:cxn ang="0">
                  <a:pos x="2607" y="8280"/>
                </a:cxn>
                <a:cxn ang="0">
                  <a:pos x="2629" y="8477"/>
                </a:cxn>
                <a:cxn ang="0">
                  <a:pos x="9167" y="8416"/>
                </a:cxn>
                <a:cxn ang="0">
                  <a:pos x="9149" y="7979"/>
                </a:cxn>
                <a:cxn ang="0">
                  <a:pos x="9106" y="7548"/>
                </a:cxn>
                <a:cxn ang="0">
                  <a:pos x="9042" y="7124"/>
                </a:cxn>
                <a:cxn ang="0">
                  <a:pos x="8957" y="6706"/>
                </a:cxn>
                <a:cxn ang="0">
                  <a:pos x="8848" y="6296"/>
                </a:cxn>
                <a:cxn ang="0">
                  <a:pos x="8720" y="5894"/>
                </a:cxn>
                <a:cxn ang="0">
                  <a:pos x="8570" y="5500"/>
                </a:cxn>
                <a:cxn ang="0">
                  <a:pos x="8401" y="5115"/>
                </a:cxn>
                <a:cxn ang="0">
                  <a:pos x="8212" y="4740"/>
                </a:cxn>
                <a:cxn ang="0">
                  <a:pos x="8005" y="4374"/>
                </a:cxn>
                <a:cxn ang="0">
                  <a:pos x="7780" y="4020"/>
                </a:cxn>
                <a:cxn ang="0">
                  <a:pos x="7538" y="3677"/>
                </a:cxn>
                <a:cxn ang="0">
                  <a:pos x="7278" y="3347"/>
                </a:cxn>
                <a:cxn ang="0">
                  <a:pos x="7001" y="3026"/>
                </a:cxn>
                <a:cxn ang="0">
                  <a:pos x="6710" y="2721"/>
                </a:cxn>
                <a:cxn ang="0">
                  <a:pos x="6403" y="2427"/>
                </a:cxn>
                <a:cxn ang="0">
                  <a:pos x="6082" y="2150"/>
                </a:cxn>
                <a:cxn ang="0">
                  <a:pos x="5746" y="1884"/>
                </a:cxn>
                <a:cxn ang="0">
                  <a:pos x="5397" y="1635"/>
                </a:cxn>
                <a:cxn ang="0">
                  <a:pos x="5035" y="1401"/>
                </a:cxn>
                <a:cxn ang="0">
                  <a:pos x="4661" y="1183"/>
                </a:cxn>
                <a:cxn ang="0">
                  <a:pos x="4274" y="982"/>
                </a:cxn>
                <a:cxn ang="0">
                  <a:pos x="3878" y="798"/>
                </a:cxn>
                <a:cxn ang="0">
                  <a:pos x="3470" y="631"/>
                </a:cxn>
                <a:cxn ang="0">
                  <a:pos x="3052" y="482"/>
                </a:cxn>
                <a:cxn ang="0">
                  <a:pos x="2626" y="353"/>
                </a:cxn>
                <a:cxn ang="0">
                  <a:pos x="2189" y="244"/>
                </a:cxn>
                <a:cxn ang="0">
                  <a:pos x="1745" y="153"/>
                </a:cxn>
                <a:cxn ang="0">
                  <a:pos x="1294" y="82"/>
                </a:cxn>
                <a:cxn ang="0">
                  <a:pos x="834" y="34"/>
                </a:cxn>
                <a:cxn ang="0">
                  <a:pos x="369" y="6"/>
                </a:cxn>
                <a:cxn ang="0">
                  <a:pos x="15" y="0"/>
                </a:cxn>
              </a:cxnLst>
              <a:rect l="0" t="0" r="r" b="b"/>
              <a:pathLst>
                <a:path w="9167" h="8526">
                  <a:moveTo>
                    <a:pt x="15" y="0"/>
                  </a:moveTo>
                  <a:lnTo>
                    <a:pt x="0" y="0"/>
                  </a:lnTo>
                  <a:lnTo>
                    <a:pt x="0" y="6537"/>
                  </a:lnTo>
                  <a:lnTo>
                    <a:pt x="15" y="6537"/>
                  </a:lnTo>
                  <a:lnTo>
                    <a:pt x="15" y="6537"/>
                  </a:lnTo>
                  <a:lnTo>
                    <a:pt x="81" y="6538"/>
                  </a:lnTo>
                  <a:lnTo>
                    <a:pt x="146" y="6540"/>
                  </a:lnTo>
                  <a:lnTo>
                    <a:pt x="210" y="6543"/>
                  </a:lnTo>
                  <a:lnTo>
                    <a:pt x="274" y="6548"/>
                  </a:lnTo>
                  <a:lnTo>
                    <a:pt x="338" y="6554"/>
                  </a:lnTo>
                  <a:lnTo>
                    <a:pt x="401" y="6561"/>
                  </a:lnTo>
                  <a:lnTo>
                    <a:pt x="464" y="6570"/>
                  </a:lnTo>
                  <a:lnTo>
                    <a:pt x="526" y="6579"/>
                  </a:lnTo>
                  <a:lnTo>
                    <a:pt x="589" y="6590"/>
                  </a:lnTo>
                  <a:lnTo>
                    <a:pt x="651" y="6602"/>
                  </a:lnTo>
                  <a:lnTo>
                    <a:pt x="712" y="6615"/>
                  </a:lnTo>
                  <a:lnTo>
                    <a:pt x="772" y="6629"/>
                  </a:lnTo>
                  <a:lnTo>
                    <a:pt x="833" y="6645"/>
                  </a:lnTo>
                  <a:lnTo>
                    <a:pt x="892" y="6662"/>
                  </a:lnTo>
                  <a:lnTo>
                    <a:pt x="952" y="6679"/>
                  </a:lnTo>
                  <a:lnTo>
                    <a:pt x="1010" y="6699"/>
                  </a:lnTo>
                  <a:lnTo>
                    <a:pt x="1067" y="6718"/>
                  </a:lnTo>
                  <a:lnTo>
                    <a:pt x="1124" y="6740"/>
                  </a:lnTo>
                  <a:lnTo>
                    <a:pt x="1180" y="6762"/>
                  </a:lnTo>
                  <a:lnTo>
                    <a:pt x="1236" y="6785"/>
                  </a:lnTo>
                  <a:lnTo>
                    <a:pt x="1291" y="6809"/>
                  </a:lnTo>
                  <a:lnTo>
                    <a:pt x="1346" y="6834"/>
                  </a:lnTo>
                  <a:lnTo>
                    <a:pt x="1400" y="6860"/>
                  </a:lnTo>
                  <a:lnTo>
                    <a:pt x="1453" y="6886"/>
                  </a:lnTo>
                  <a:lnTo>
                    <a:pt x="1504" y="6915"/>
                  </a:lnTo>
                  <a:lnTo>
                    <a:pt x="1555" y="6944"/>
                  </a:lnTo>
                  <a:lnTo>
                    <a:pt x="1605" y="6973"/>
                  </a:lnTo>
                  <a:lnTo>
                    <a:pt x="1655" y="7003"/>
                  </a:lnTo>
                  <a:lnTo>
                    <a:pt x="1703" y="7035"/>
                  </a:lnTo>
                  <a:lnTo>
                    <a:pt x="1750" y="7067"/>
                  </a:lnTo>
                  <a:lnTo>
                    <a:pt x="1797" y="7100"/>
                  </a:lnTo>
                  <a:lnTo>
                    <a:pt x="1842" y="7133"/>
                  </a:lnTo>
                  <a:lnTo>
                    <a:pt x="1886" y="7169"/>
                  </a:lnTo>
                  <a:lnTo>
                    <a:pt x="1929" y="7204"/>
                  </a:lnTo>
                  <a:lnTo>
                    <a:pt x="1972" y="7240"/>
                  </a:lnTo>
                  <a:lnTo>
                    <a:pt x="2013" y="7276"/>
                  </a:lnTo>
                  <a:lnTo>
                    <a:pt x="2054" y="7314"/>
                  </a:lnTo>
                  <a:lnTo>
                    <a:pt x="2093" y="7353"/>
                  </a:lnTo>
                  <a:lnTo>
                    <a:pt x="2131" y="7392"/>
                  </a:lnTo>
                  <a:lnTo>
                    <a:pt x="2167" y="7431"/>
                  </a:lnTo>
                  <a:lnTo>
                    <a:pt x="2203" y="7471"/>
                  </a:lnTo>
                  <a:lnTo>
                    <a:pt x="2237" y="7512"/>
                  </a:lnTo>
                  <a:lnTo>
                    <a:pt x="2270" y="7553"/>
                  </a:lnTo>
                  <a:lnTo>
                    <a:pt x="2301" y="7595"/>
                  </a:lnTo>
                  <a:lnTo>
                    <a:pt x="2332" y="7638"/>
                  </a:lnTo>
                  <a:lnTo>
                    <a:pt x="2360" y="7680"/>
                  </a:lnTo>
                  <a:lnTo>
                    <a:pt x="2388" y="7725"/>
                  </a:lnTo>
                  <a:lnTo>
                    <a:pt x="2415" y="7768"/>
                  </a:lnTo>
                  <a:lnTo>
                    <a:pt x="2439" y="7813"/>
                  </a:lnTo>
                  <a:lnTo>
                    <a:pt x="2463" y="7857"/>
                  </a:lnTo>
                  <a:lnTo>
                    <a:pt x="2485" y="7903"/>
                  </a:lnTo>
                  <a:lnTo>
                    <a:pt x="2506" y="7949"/>
                  </a:lnTo>
                  <a:lnTo>
                    <a:pt x="2525" y="7995"/>
                  </a:lnTo>
                  <a:lnTo>
                    <a:pt x="2542" y="8042"/>
                  </a:lnTo>
                  <a:lnTo>
                    <a:pt x="2558" y="8089"/>
                  </a:lnTo>
                  <a:lnTo>
                    <a:pt x="2573" y="8136"/>
                  </a:lnTo>
                  <a:lnTo>
                    <a:pt x="2586" y="8184"/>
                  </a:lnTo>
                  <a:lnTo>
                    <a:pt x="2597" y="8232"/>
                  </a:lnTo>
                  <a:lnTo>
                    <a:pt x="2607" y="8280"/>
                  </a:lnTo>
                  <a:lnTo>
                    <a:pt x="2615" y="8329"/>
                  </a:lnTo>
                  <a:lnTo>
                    <a:pt x="2621" y="8379"/>
                  </a:lnTo>
                  <a:lnTo>
                    <a:pt x="2626" y="8428"/>
                  </a:lnTo>
                  <a:lnTo>
                    <a:pt x="2629" y="8477"/>
                  </a:lnTo>
                  <a:lnTo>
                    <a:pt x="2630" y="8526"/>
                  </a:lnTo>
                  <a:lnTo>
                    <a:pt x="9167" y="8526"/>
                  </a:lnTo>
                  <a:lnTo>
                    <a:pt x="9167" y="8526"/>
                  </a:lnTo>
                  <a:lnTo>
                    <a:pt x="9167" y="8416"/>
                  </a:lnTo>
                  <a:lnTo>
                    <a:pt x="9165" y="8306"/>
                  </a:lnTo>
                  <a:lnTo>
                    <a:pt x="9160" y="8197"/>
                  </a:lnTo>
                  <a:lnTo>
                    <a:pt x="9156" y="8088"/>
                  </a:lnTo>
                  <a:lnTo>
                    <a:pt x="9149" y="7979"/>
                  </a:lnTo>
                  <a:lnTo>
                    <a:pt x="9141" y="7871"/>
                  </a:lnTo>
                  <a:lnTo>
                    <a:pt x="9130" y="7763"/>
                  </a:lnTo>
                  <a:lnTo>
                    <a:pt x="9119" y="7656"/>
                  </a:lnTo>
                  <a:lnTo>
                    <a:pt x="9106" y="7548"/>
                  </a:lnTo>
                  <a:lnTo>
                    <a:pt x="9093" y="7442"/>
                  </a:lnTo>
                  <a:lnTo>
                    <a:pt x="9078" y="7336"/>
                  </a:lnTo>
                  <a:lnTo>
                    <a:pt x="9061" y="7229"/>
                  </a:lnTo>
                  <a:lnTo>
                    <a:pt x="9042" y="7124"/>
                  </a:lnTo>
                  <a:lnTo>
                    <a:pt x="9023" y="7019"/>
                  </a:lnTo>
                  <a:lnTo>
                    <a:pt x="9002" y="6914"/>
                  </a:lnTo>
                  <a:lnTo>
                    <a:pt x="8979" y="6810"/>
                  </a:lnTo>
                  <a:lnTo>
                    <a:pt x="8957" y="6706"/>
                  </a:lnTo>
                  <a:lnTo>
                    <a:pt x="8931" y="6603"/>
                  </a:lnTo>
                  <a:lnTo>
                    <a:pt x="8905" y="6500"/>
                  </a:lnTo>
                  <a:lnTo>
                    <a:pt x="8878" y="6398"/>
                  </a:lnTo>
                  <a:lnTo>
                    <a:pt x="8848" y="6296"/>
                  </a:lnTo>
                  <a:lnTo>
                    <a:pt x="8818" y="6195"/>
                  </a:lnTo>
                  <a:lnTo>
                    <a:pt x="8786" y="6094"/>
                  </a:lnTo>
                  <a:lnTo>
                    <a:pt x="8753" y="5993"/>
                  </a:lnTo>
                  <a:lnTo>
                    <a:pt x="8720" y="5894"/>
                  </a:lnTo>
                  <a:lnTo>
                    <a:pt x="8684" y="5795"/>
                  </a:lnTo>
                  <a:lnTo>
                    <a:pt x="8647" y="5695"/>
                  </a:lnTo>
                  <a:lnTo>
                    <a:pt x="8609" y="5598"/>
                  </a:lnTo>
                  <a:lnTo>
                    <a:pt x="8570" y="5500"/>
                  </a:lnTo>
                  <a:lnTo>
                    <a:pt x="8530" y="5402"/>
                  </a:lnTo>
                  <a:lnTo>
                    <a:pt x="8488" y="5306"/>
                  </a:lnTo>
                  <a:lnTo>
                    <a:pt x="8446" y="5210"/>
                  </a:lnTo>
                  <a:lnTo>
                    <a:pt x="8401" y="5115"/>
                  </a:lnTo>
                  <a:lnTo>
                    <a:pt x="8355" y="5020"/>
                  </a:lnTo>
                  <a:lnTo>
                    <a:pt x="8309" y="4927"/>
                  </a:lnTo>
                  <a:lnTo>
                    <a:pt x="8261" y="4833"/>
                  </a:lnTo>
                  <a:lnTo>
                    <a:pt x="8212" y="4740"/>
                  </a:lnTo>
                  <a:lnTo>
                    <a:pt x="8162" y="4648"/>
                  </a:lnTo>
                  <a:lnTo>
                    <a:pt x="8112" y="4556"/>
                  </a:lnTo>
                  <a:lnTo>
                    <a:pt x="8059" y="4465"/>
                  </a:lnTo>
                  <a:lnTo>
                    <a:pt x="8005" y="4374"/>
                  </a:lnTo>
                  <a:lnTo>
                    <a:pt x="7950" y="4285"/>
                  </a:lnTo>
                  <a:lnTo>
                    <a:pt x="7896" y="4196"/>
                  </a:lnTo>
                  <a:lnTo>
                    <a:pt x="7838" y="4108"/>
                  </a:lnTo>
                  <a:lnTo>
                    <a:pt x="7780" y="4020"/>
                  </a:lnTo>
                  <a:lnTo>
                    <a:pt x="7721" y="3934"/>
                  </a:lnTo>
                  <a:lnTo>
                    <a:pt x="7661" y="3847"/>
                  </a:lnTo>
                  <a:lnTo>
                    <a:pt x="7599" y="3762"/>
                  </a:lnTo>
                  <a:lnTo>
                    <a:pt x="7538" y="3677"/>
                  </a:lnTo>
                  <a:lnTo>
                    <a:pt x="7474" y="3594"/>
                  </a:lnTo>
                  <a:lnTo>
                    <a:pt x="7410" y="3510"/>
                  </a:lnTo>
                  <a:lnTo>
                    <a:pt x="7344" y="3428"/>
                  </a:lnTo>
                  <a:lnTo>
                    <a:pt x="7278" y="3347"/>
                  </a:lnTo>
                  <a:lnTo>
                    <a:pt x="7211" y="3265"/>
                  </a:lnTo>
                  <a:lnTo>
                    <a:pt x="7142" y="3185"/>
                  </a:lnTo>
                  <a:lnTo>
                    <a:pt x="7072" y="3105"/>
                  </a:lnTo>
                  <a:lnTo>
                    <a:pt x="7001" y="3026"/>
                  </a:lnTo>
                  <a:lnTo>
                    <a:pt x="6931" y="2949"/>
                  </a:lnTo>
                  <a:lnTo>
                    <a:pt x="6859" y="2872"/>
                  </a:lnTo>
                  <a:lnTo>
                    <a:pt x="6784" y="2797"/>
                  </a:lnTo>
                  <a:lnTo>
                    <a:pt x="6710" y="2721"/>
                  </a:lnTo>
                  <a:lnTo>
                    <a:pt x="6634" y="2646"/>
                  </a:lnTo>
                  <a:lnTo>
                    <a:pt x="6559" y="2573"/>
                  </a:lnTo>
                  <a:lnTo>
                    <a:pt x="6481" y="2499"/>
                  </a:lnTo>
                  <a:lnTo>
                    <a:pt x="6403" y="2427"/>
                  </a:lnTo>
                  <a:lnTo>
                    <a:pt x="6325" y="2356"/>
                  </a:lnTo>
                  <a:lnTo>
                    <a:pt x="6245" y="2287"/>
                  </a:lnTo>
                  <a:lnTo>
                    <a:pt x="6163" y="2217"/>
                  </a:lnTo>
                  <a:lnTo>
                    <a:pt x="6082" y="2150"/>
                  </a:lnTo>
                  <a:lnTo>
                    <a:pt x="5999" y="2081"/>
                  </a:lnTo>
                  <a:lnTo>
                    <a:pt x="5915" y="2015"/>
                  </a:lnTo>
                  <a:lnTo>
                    <a:pt x="5832" y="1949"/>
                  </a:lnTo>
                  <a:lnTo>
                    <a:pt x="5746" y="1884"/>
                  </a:lnTo>
                  <a:lnTo>
                    <a:pt x="5660" y="1820"/>
                  </a:lnTo>
                  <a:lnTo>
                    <a:pt x="5573" y="1757"/>
                  </a:lnTo>
                  <a:lnTo>
                    <a:pt x="5485" y="1696"/>
                  </a:lnTo>
                  <a:lnTo>
                    <a:pt x="5397" y="1635"/>
                  </a:lnTo>
                  <a:lnTo>
                    <a:pt x="5308" y="1574"/>
                  </a:lnTo>
                  <a:lnTo>
                    <a:pt x="5218" y="1516"/>
                  </a:lnTo>
                  <a:lnTo>
                    <a:pt x="5126" y="1458"/>
                  </a:lnTo>
                  <a:lnTo>
                    <a:pt x="5035" y="1401"/>
                  </a:lnTo>
                  <a:lnTo>
                    <a:pt x="4942" y="1345"/>
                  </a:lnTo>
                  <a:lnTo>
                    <a:pt x="4850" y="1290"/>
                  </a:lnTo>
                  <a:lnTo>
                    <a:pt x="4756" y="1236"/>
                  </a:lnTo>
                  <a:lnTo>
                    <a:pt x="4661" y="1183"/>
                  </a:lnTo>
                  <a:lnTo>
                    <a:pt x="4565" y="1131"/>
                  </a:lnTo>
                  <a:lnTo>
                    <a:pt x="4469" y="1080"/>
                  </a:lnTo>
                  <a:lnTo>
                    <a:pt x="4373" y="1030"/>
                  </a:lnTo>
                  <a:lnTo>
                    <a:pt x="4274" y="982"/>
                  </a:lnTo>
                  <a:lnTo>
                    <a:pt x="4176" y="934"/>
                  </a:lnTo>
                  <a:lnTo>
                    <a:pt x="4078" y="887"/>
                  </a:lnTo>
                  <a:lnTo>
                    <a:pt x="3978" y="842"/>
                  </a:lnTo>
                  <a:lnTo>
                    <a:pt x="3878" y="798"/>
                  </a:lnTo>
                  <a:lnTo>
                    <a:pt x="3777" y="755"/>
                  </a:lnTo>
                  <a:lnTo>
                    <a:pt x="3675" y="712"/>
                  </a:lnTo>
                  <a:lnTo>
                    <a:pt x="3572" y="671"/>
                  </a:lnTo>
                  <a:lnTo>
                    <a:pt x="3470" y="631"/>
                  </a:lnTo>
                  <a:lnTo>
                    <a:pt x="3367" y="592"/>
                  </a:lnTo>
                  <a:lnTo>
                    <a:pt x="3263" y="555"/>
                  </a:lnTo>
                  <a:lnTo>
                    <a:pt x="3157" y="518"/>
                  </a:lnTo>
                  <a:lnTo>
                    <a:pt x="3052" y="482"/>
                  </a:lnTo>
                  <a:lnTo>
                    <a:pt x="2946" y="448"/>
                  </a:lnTo>
                  <a:lnTo>
                    <a:pt x="2839" y="416"/>
                  </a:lnTo>
                  <a:lnTo>
                    <a:pt x="2733" y="384"/>
                  </a:lnTo>
                  <a:lnTo>
                    <a:pt x="2626" y="353"/>
                  </a:lnTo>
                  <a:lnTo>
                    <a:pt x="2517" y="324"/>
                  </a:lnTo>
                  <a:lnTo>
                    <a:pt x="2408" y="296"/>
                  </a:lnTo>
                  <a:lnTo>
                    <a:pt x="2299" y="269"/>
                  </a:lnTo>
                  <a:lnTo>
                    <a:pt x="2189" y="244"/>
                  </a:lnTo>
                  <a:lnTo>
                    <a:pt x="2079" y="218"/>
                  </a:lnTo>
                  <a:lnTo>
                    <a:pt x="1968" y="196"/>
                  </a:lnTo>
                  <a:lnTo>
                    <a:pt x="1857" y="174"/>
                  </a:lnTo>
                  <a:lnTo>
                    <a:pt x="1745" y="153"/>
                  </a:lnTo>
                  <a:lnTo>
                    <a:pt x="1633" y="134"/>
                  </a:lnTo>
                  <a:lnTo>
                    <a:pt x="1520" y="115"/>
                  </a:lnTo>
                  <a:lnTo>
                    <a:pt x="1407" y="98"/>
                  </a:lnTo>
                  <a:lnTo>
                    <a:pt x="1294" y="82"/>
                  </a:lnTo>
                  <a:lnTo>
                    <a:pt x="1179" y="69"/>
                  </a:lnTo>
                  <a:lnTo>
                    <a:pt x="1065" y="56"/>
                  </a:lnTo>
                  <a:lnTo>
                    <a:pt x="949" y="45"/>
                  </a:lnTo>
                  <a:lnTo>
                    <a:pt x="834" y="34"/>
                  </a:lnTo>
                  <a:lnTo>
                    <a:pt x="719" y="25"/>
                  </a:lnTo>
                  <a:lnTo>
                    <a:pt x="602" y="17"/>
                  </a:lnTo>
                  <a:lnTo>
                    <a:pt x="485" y="11"/>
                  </a:lnTo>
                  <a:lnTo>
                    <a:pt x="369" y="6"/>
                  </a:lnTo>
                  <a:lnTo>
                    <a:pt x="251" y="2"/>
                  </a:lnTo>
                  <a:lnTo>
                    <a:pt x="133" y="1"/>
                  </a:lnTo>
                  <a:lnTo>
                    <a:pt x="15" y="0"/>
                  </a:lnTo>
                  <a:lnTo>
                    <a:pt x="15" y="0"/>
                  </a:lnTo>
                  <a:close/>
                </a:path>
              </a:pathLst>
            </a:custGeom>
            <a:solidFill>
              <a:srgbClr val="74B7E4"/>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14" name="Freeform 5">
              <a:extLst>
                <a:ext uri="{FF2B5EF4-FFF2-40B4-BE49-F238E27FC236}">
                  <a16:creationId xmlns:a16="http://schemas.microsoft.com/office/drawing/2014/main" id="{661785BE-3E4A-B842-9021-2744E3BE0706}"/>
                </a:ext>
              </a:extLst>
            </p:cNvPr>
            <p:cNvSpPr>
              <a:spLocks/>
            </p:cNvSpPr>
            <p:nvPr/>
          </p:nvSpPr>
          <p:spPr bwMode="auto">
            <a:xfrm rot="10800000" flipV="1">
              <a:off x="914401" y="2009108"/>
              <a:ext cx="1421744" cy="1322185"/>
            </a:xfrm>
            <a:custGeom>
              <a:avLst/>
              <a:gdLst/>
              <a:ahLst/>
              <a:cxnLst>
                <a:cxn ang="0">
                  <a:pos x="15" y="6537"/>
                </a:cxn>
                <a:cxn ang="0">
                  <a:pos x="210" y="6543"/>
                </a:cxn>
                <a:cxn ang="0">
                  <a:pos x="464" y="6570"/>
                </a:cxn>
                <a:cxn ang="0">
                  <a:pos x="712" y="6615"/>
                </a:cxn>
                <a:cxn ang="0">
                  <a:pos x="952" y="6679"/>
                </a:cxn>
                <a:cxn ang="0">
                  <a:pos x="1180" y="6762"/>
                </a:cxn>
                <a:cxn ang="0">
                  <a:pos x="1400" y="6860"/>
                </a:cxn>
                <a:cxn ang="0">
                  <a:pos x="1605" y="6973"/>
                </a:cxn>
                <a:cxn ang="0">
                  <a:pos x="1797" y="7100"/>
                </a:cxn>
                <a:cxn ang="0">
                  <a:pos x="1972" y="7240"/>
                </a:cxn>
                <a:cxn ang="0">
                  <a:pos x="2131" y="7392"/>
                </a:cxn>
                <a:cxn ang="0">
                  <a:pos x="2270" y="7553"/>
                </a:cxn>
                <a:cxn ang="0">
                  <a:pos x="2388" y="7725"/>
                </a:cxn>
                <a:cxn ang="0">
                  <a:pos x="2485" y="7903"/>
                </a:cxn>
                <a:cxn ang="0">
                  <a:pos x="2558" y="8089"/>
                </a:cxn>
                <a:cxn ang="0">
                  <a:pos x="2607" y="8280"/>
                </a:cxn>
                <a:cxn ang="0">
                  <a:pos x="2629" y="8477"/>
                </a:cxn>
                <a:cxn ang="0">
                  <a:pos x="9167" y="8416"/>
                </a:cxn>
                <a:cxn ang="0">
                  <a:pos x="9149" y="7979"/>
                </a:cxn>
                <a:cxn ang="0">
                  <a:pos x="9106" y="7548"/>
                </a:cxn>
                <a:cxn ang="0">
                  <a:pos x="9042" y="7124"/>
                </a:cxn>
                <a:cxn ang="0">
                  <a:pos x="8957" y="6706"/>
                </a:cxn>
                <a:cxn ang="0">
                  <a:pos x="8848" y="6296"/>
                </a:cxn>
                <a:cxn ang="0">
                  <a:pos x="8720" y="5894"/>
                </a:cxn>
                <a:cxn ang="0">
                  <a:pos x="8570" y="5500"/>
                </a:cxn>
                <a:cxn ang="0">
                  <a:pos x="8401" y="5115"/>
                </a:cxn>
                <a:cxn ang="0">
                  <a:pos x="8212" y="4740"/>
                </a:cxn>
                <a:cxn ang="0">
                  <a:pos x="8005" y="4374"/>
                </a:cxn>
                <a:cxn ang="0">
                  <a:pos x="7780" y="4020"/>
                </a:cxn>
                <a:cxn ang="0">
                  <a:pos x="7538" y="3677"/>
                </a:cxn>
                <a:cxn ang="0">
                  <a:pos x="7278" y="3347"/>
                </a:cxn>
                <a:cxn ang="0">
                  <a:pos x="7001" y="3026"/>
                </a:cxn>
                <a:cxn ang="0">
                  <a:pos x="6710" y="2721"/>
                </a:cxn>
                <a:cxn ang="0">
                  <a:pos x="6403" y="2427"/>
                </a:cxn>
                <a:cxn ang="0">
                  <a:pos x="6082" y="2150"/>
                </a:cxn>
                <a:cxn ang="0">
                  <a:pos x="5746" y="1884"/>
                </a:cxn>
                <a:cxn ang="0">
                  <a:pos x="5397" y="1635"/>
                </a:cxn>
                <a:cxn ang="0">
                  <a:pos x="5035" y="1401"/>
                </a:cxn>
                <a:cxn ang="0">
                  <a:pos x="4661" y="1183"/>
                </a:cxn>
                <a:cxn ang="0">
                  <a:pos x="4274" y="982"/>
                </a:cxn>
                <a:cxn ang="0">
                  <a:pos x="3878" y="798"/>
                </a:cxn>
                <a:cxn ang="0">
                  <a:pos x="3470" y="631"/>
                </a:cxn>
                <a:cxn ang="0">
                  <a:pos x="3052" y="482"/>
                </a:cxn>
                <a:cxn ang="0">
                  <a:pos x="2626" y="353"/>
                </a:cxn>
                <a:cxn ang="0">
                  <a:pos x="2189" y="244"/>
                </a:cxn>
                <a:cxn ang="0">
                  <a:pos x="1745" y="153"/>
                </a:cxn>
                <a:cxn ang="0">
                  <a:pos x="1294" y="82"/>
                </a:cxn>
                <a:cxn ang="0">
                  <a:pos x="834" y="34"/>
                </a:cxn>
                <a:cxn ang="0">
                  <a:pos x="369" y="6"/>
                </a:cxn>
                <a:cxn ang="0">
                  <a:pos x="15" y="0"/>
                </a:cxn>
              </a:cxnLst>
              <a:rect l="0" t="0" r="r" b="b"/>
              <a:pathLst>
                <a:path w="9167" h="8526">
                  <a:moveTo>
                    <a:pt x="15" y="0"/>
                  </a:moveTo>
                  <a:lnTo>
                    <a:pt x="0" y="0"/>
                  </a:lnTo>
                  <a:lnTo>
                    <a:pt x="0" y="6537"/>
                  </a:lnTo>
                  <a:lnTo>
                    <a:pt x="15" y="6537"/>
                  </a:lnTo>
                  <a:lnTo>
                    <a:pt x="15" y="6537"/>
                  </a:lnTo>
                  <a:lnTo>
                    <a:pt x="81" y="6538"/>
                  </a:lnTo>
                  <a:lnTo>
                    <a:pt x="146" y="6540"/>
                  </a:lnTo>
                  <a:lnTo>
                    <a:pt x="210" y="6543"/>
                  </a:lnTo>
                  <a:lnTo>
                    <a:pt x="274" y="6548"/>
                  </a:lnTo>
                  <a:lnTo>
                    <a:pt x="338" y="6554"/>
                  </a:lnTo>
                  <a:lnTo>
                    <a:pt x="401" y="6561"/>
                  </a:lnTo>
                  <a:lnTo>
                    <a:pt x="464" y="6570"/>
                  </a:lnTo>
                  <a:lnTo>
                    <a:pt x="526" y="6579"/>
                  </a:lnTo>
                  <a:lnTo>
                    <a:pt x="589" y="6590"/>
                  </a:lnTo>
                  <a:lnTo>
                    <a:pt x="651" y="6602"/>
                  </a:lnTo>
                  <a:lnTo>
                    <a:pt x="712" y="6615"/>
                  </a:lnTo>
                  <a:lnTo>
                    <a:pt x="772" y="6629"/>
                  </a:lnTo>
                  <a:lnTo>
                    <a:pt x="833" y="6645"/>
                  </a:lnTo>
                  <a:lnTo>
                    <a:pt x="892" y="6662"/>
                  </a:lnTo>
                  <a:lnTo>
                    <a:pt x="952" y="6679"/>
                  </a:lnTo>
                  <a:lnTo>
                    <a:pt x="1010" y="6699"/>
                  </a:lnTo>
                  <a:lnTo>
                    <a:pt x="1067" y="6718"/>
                  </a:lnTo>
                  <a:lnTo>
                    <a:pt x="1124" y="6740"/>
                  </a:lnTo>
                  <a:lnTo>
                    <a:pt x="1180" y="6762"/>
                  </a:lnTo>
                  <a:lnTo>
                    <a:pt x="1236" y="6785"/>
                  </a:lnTo>
                  <a:lnTo>
                    <a:pt x="1291" y="6809"/>
                  </a:lnTo>
                  <a:lnTo>
                    <a:pt x="1346" y="6834"/>
                  </a:lnTo>
                  <a:lnTo>
                    <a:pt x="1400" y="6860"/>
                  </a:lnTo>
                  <a:lnTo>
                    <a:pt x="1453" y="6886"/>
                  </a:lnTo>
                  <a:lnTo>
                    <a:pt x="1504" y="6915"/>
                  </a:lnTo>
                  <a:lnTo>
                    <a:pt x="1555" y="6944"/>
                  </a:lnTo>
                  <a:lnTo>
                    <a:pt x="1605" y="6973"/>
                  </a:lnTo>
                  <a:lnTo>
                    <a:pt x="1655" y="7003"/>
                  </a:lnTo>
                  <a:lnTo>
                    <a:pt x="1703" y="7035"/>
                  </a:lnTo>
                  <a:lnTo>
                    <a:pt x="1750" y="7067"/>
                  </a:lnTo>
                  <a:lnTo>
                    <a:pt x="1797" y="7100"/>
                  </a:lnTo>
                  <a:lnTo>
                    <a:pt x="1842" y="7133"/>
                  </a:lnTo>
                  <a:lnTo>
                    <a:pt x="1886" y="7169"/>
                  </a:lnTo>
                  <a:lnTo>
                    <a:pt x="1929" y="7204"/>
                  </a:lnTo>
                  <a:lnTo>
                    <a:pt x="1972" y="7240"/>
                  </a:lnTo>
                  <a:lnTo>
                    <a:pt x="2013" y="7276"/>
                  </a:lnTo>
                  <a:lnTo>
                    <a:pt x="2054" y="7314"/>
                  </a:lnTo>
                  <a:lnTo>
                    <a:pt x="2093" y="7353"/>
                  </a:lnTo>
                  <a:lnTo>
                    <a:pt x="2131" y="7392"/>
                  </a:lnTo>
                  <a:lnTo>
                    <a:pt x="2167" y="7431"/>
                  </a:lnTo>
                  <a:lnTo>
                    <a:pt x="2203" y="7471"/>
                  </a:lnTo>
                  <a:lnTo>
                    <a:pt x="2237" y="7512"/>
                  </a:lnTo>
                  <a:lnTo>
                    <a:pt x="2270" y="7553"/>
                  </a:lnTo>
                  <a:lnTo>
                    <a:pt x="2301" y="7595"/>
                  </a:lnTo>
                  <a:lnTo>
                    <a:pt x="2332" y="7638"/>
                  </a:lnTo>
                  <a:lnTo>
                    <a:pt x="2360" y="7680"/>
                  </a:lnTo>
                  <a:lnTo>
                    <a:pt x="2388" y="7725"/>
                  </a:lnTo>
                  <a:lnTo>
                    <a:pt x="2415" y="7768"/>
                  </a:lnTo>
                  <a:lnTo>
                    <a:pt x="2439" y="7813"/>
                  </a:lnTo>
                  <a:lnTo>
                    <a:pt x="2463" y="7857"/>
                  </a:lnTo>
                  <a:lnTo>
                    <a:pt x="2485" y="7903"/>
                  </a:lnTo>
                  <a:lnTo>
                    <a:pt x="2506" y="7949"/>
                  </a:lnTo>
                  <a:lnTo>
                    <a:pt x="2525" y="7995"/>
                  </a:lnTo>
                  <a:lnTo>
                    <a:pt x="2542" y="8042"/>
                  </a:lnTo>
                  <a:lnTo>
                    <a:pt x="2558" y="8089"/>
                  </a:lnTo>
                  <a:lnTo>
                    <a:pt x="2573" y="8136"/>
                  </a:lnTo>
                  <a:lnTo>
                    <a:pt x="2586" y="8184"/>
                  </a:lnTo>
                  <a:lnTo>
                    <a:pt x="2597" y="8232"/>
                  </a:lnTo>
                  <a:lnTo>
                    <a:pt x="2607" y="8280"/>
                  </a:lnTo>
                  <a:lnTo>
                    <a:pt x="2615" y="8329"/>
                  </a:lnTo>
                  <a:lnTo>
                    <a:pt x="2621" y="8379"/>
                  </a:lnTo>
                  <a:lnTo>
                    <a:pt x="2626" y="8428"/>
                  </a:lnTo>
                  <a:lnTo>
                    <a:pt x="2629" y="8477"/>
                  </a:lnTo>
                  <a:lnTo>
                    <a:pt x="2630" y="8526"/>
                  </a:lnTo>
                  <a:lnTo>
                    <a:pt x="9167" y="8526"/>
                  </a:lnTo>
                  <a:lnTo>
                    <a:pt x="9167" y="8526"/>
                  </a:lnTo>
                  <a:lnTo>
                    <a:pt x="9167" y="8416"/>
                  </a:lnTo>
                  <a:lnTo>
                    <a:pt x="9165" y="8306"/>
                  </a:lnTo>
                  <a:lnTo>
                    <a:pt x="9160" y="8197"/>
                  </a:lnTo>
                  <a:lnTo>
                    <a:pt x="9156" y="8088"/>
                  </a:lnTo>
                  <a:lnTo>
                    <a:pt x="9149" y="7979"/>
                  </a:lnTo>
                  <a:lnTo>
                    <a:pt x="9141" y="7871"/>
                  </a:lnTo>
                  <a:lnTo>
                    <a:pt x="9130" y="7763"/>
                  </a:lnTo>
                  <a:lnTo>
                    <a:pt x="9119" y="7656"/>
                  </a:lnTo>
                  <a:lnTo>
                    <a:pt x="9106" y="7548"/>
                  </a:lnTo>
                  <a:lnTo>
                    <a:pt x="9093" y="7442"/>
                  </a:lnTo>
                  <a:lnTo>
                    <a:pt x="9078" y="7336"/>
                  </a:lnTo>
                  <a:lnTo>
                    <a:pt x="9061" y="7229"/>
                  </a:lnTo>
                  <a:lnTo>
                    <a:pt x="9042" y="7124"/>
                  </a:lnTo>
                  <a:lnTo>
                    <a:pt x="9023" y="7019"/>
                  </a:lnTo>
                  <a:lnTo>
                    <a:pt x="9002" y="6914"/>
                  </a:lnTo>
                  <a:lnTo>
                    <a:pt x="8979" y="6810"/>
                  </a:lnTo>
                  <a:lnTo>
                    <a:pt x="8957" y="6706"/>
                  </a:lnTo>
                  <a:lnTo>
                    <a:pt x="8931" y="6603"/>
                  </a:lnTo>
                  <a:lnTo>
                    <a:pt x="8905" y="6500"/>
                  </a:lnTo>
                  <a:lnTo>
                    <a:pt x="8878" y="6398"/>
                  </a:lnTo>
                  <a:lnTo>
                    <a:pt x="8848" y="6296"/>
                  </a:lnTo>
                  <a:lnTo>
                    <a:pt x="8818" y="6195"/>
                  </a:lnTo>
                  <a:lnTo>
                    <a:pt x="8786" y="6094"/>
                  </a:lnTo>
                  <a:lnTo>
                    <a:pt x="8753" y="5993"/>
                  </a:lnTo>
                  <a:lnTo>
                    <a:pt x="8720" y="5894"/>
                  </a:lnTo>
                  <a:lnTo>
                    <a:pt x="8684" y="5795"/>
                  </a:lnTo>
                  <a:lnTo>
                    <a:pt x="8647" y="5695"/>
                  </a:lnTo>
                  <a:lnTo>
                    <a:pt x="8609" y="5598"/>
                  </a:lnTo>
                  <a:lnTo>
                    <a:pt x="8570" y="5500"/>
                  </a:lnTo>
                  <a:lnTo>
                    <a:pt x="8530" y="5402"/>
                  </a:lnTo>
                  <a:lnTo>
                    <a:pt x="8488" y="5306"/>
                  </a:lnTo>
                  <a:lnTo>
                    <a:pt x="8446" y="5210"/>
                  </a:lnTo>
                  <a:lnTo>
                    <a:pt x="8401" y="5115"/>
                  </a:lnTo>
                  <a:lnTo>
                    <a:pt x="8355" y="5020"/>
                  </a:lnTo>
                  <a:lnTo>
                    <a:pt x="8309" y="4927"/>
                  </a:lnTo>
                  <a:lnTo>
                    <a:pt x="8261" y="4833"/>
                  </a:lnTo>
                  <a:lnTo>
                    <a:pt x="8212" y="4740"/>
                  </a:lnTo>
                  <a:lnTo>
                    <a:pt x="8162" y="4648"/>
                  </a:lnTo>
                  <a:lnTo>
                    <a:pt x="8112" y="4556"/>
                  </a:lnTo>
                  <a:lnTo>
                    <a:pt x="8059" y="4465"/>
                  </a:lnTo>
                  <a:lnTo>
                    <a:pt x="8005" y="4374"/>
                  </a:lnTo>
                  <a:lnTo>
                    <a:pt x="7950" y="4285"/>
                  </a:lnTo>
                  <a:lnTo>
                    <a:pt x="7896" y="4196"/>
                  </a:lnTo>
                  <a:lnTo>
                    <a:pt x="7838" y="4108"/>
                  </a:lnTo>
                  <a:lnTo>
                    <a:pt x="7780" y="4020"/>
                  </a:lnTo>
                  <a:lnTo>
                    <a:pt x="7721" y="3934"/>
                  </a:lnTo>
                  <a:lnTo>
                    <a:pt x="7661" y="3847"/>
                  </a:lnTo>
                  <a:lnTo>
                    <a:pt x="7599" y="3762"/>
                  </a:lnTo>
                  <a:lnTo>
                    <a:pt x="7538" y="3677"/>
                  </a:lnTo>
                  <a:lnTo>
                    <a:pt x="7474" y="3594"/>
                  </a:lnTo>
                  <a:lnTo>
                    <a:pt x="7410" y="3510"/>
                  </a:lnTo>
                  <a:lnTo>
                    <a:pt x="7344" y="3428"/>
                  </a:lnTo>
                  <a:lnTo>
                    <a:pt x="7278" y="3347"/>
                  </a:lnTo>
                  <a:lnTo>
                    <a:pt x="7211" y="3265"/>
                  </a:lnTo>
                  <a:lnTo>
                    <a:pt x="7142" y="3185"/>
                  </a:lnTo>
                  <a:lnTo>
                    <a:pt x="7072" y="3105"/>
                  </a:lnTo>
                  <a:lnTo>
                    <a:pt x="7001" y="3026"/>
                  </a:lnTo>
                  <a:lnTo>
                    <a:pt x="6931" y="2949"/>
                  </a:lnTo>
                  <a:lnTo>
                    <a:pt x="6859" y="2872"/>
                  </a:lnTo>
                  <a:lnTo>
                    <a:pt x="6784" y="2797"/>
                  </a:lnTo>
                  <a:lnTo>
                    <a:pt x="6710" y="2721"/>
                  </a:lnTo>
                  <a:lnTo>
                    <a:pt x="6634" y="2646"/>
                  </a:lnTo>
                  <a:lnTo>
                    <a:pt x="6559" y="2573"/>
                  </a:lnTo>
                  <a:lnTo>
                    <a:pt x="6481" y="2499"/>
                  </a:lnTo>
                  <a:lnTo>
                    <a:pt x="6403" y="2427"/>
                  </a:lnTo>
                  <a:lnTo>
                    <a:pt x="6325" y="2356"/>
                  </a:lnTo>
                  <a:lnTo>
                    <a:pt x="6245" y="2287"/>
                  </a:lnTo>
                  <a:lnTo>
                    <a:pt x="6163" y="2217"/>
                  </a:lnTo>
                  <a:lnTo>
                    <a:pt x="6082" y="2150"/>
                  </a:lnTo>
                  <a:lnTo>
                    <a:pt x="5999" y="2081"/>
                  </a:lnTo>
                  <a:lnTo>
                    <a:pt x="5915" y="2015"/>
                  </a:lnTo>
                  <a:lnTo>
                    <a:pt x="5832" y="1949"/>
                  </a:lnTo>
                  <a:lnTo>
                    <a:pt x="5746" y="1884"/>
                  </a:lnTo>
                  <a:lnTo>
                    <a:pt x="5660" y="1820"/>
                  </a:lnTo>
                  <a:lnTo>
                    <a:pt x="5573" y="1757"/>
                  </a:lnTo>
                  <a:lnTo>
                    <a:pt x="5485" y="1696"/>
                  </a:lnTo>
                  <a:lnTo>
                    <a:pt x="5397" y="1635"/>
                  </a:lnTo>
                  <a:lnTo>
                    <a:pt x="5308" y="1574"/>
                  </a:lnTo>
                  <a:lnTo>
                    <a:pt x="5218" y="1516"/>
                  </a:lnTo>
                  <a:lnTo>
                    <a:pt x="5126" y="1458"/>
                  </a:lnTo>
                  <a:lnTo>
                    <a:pt x="5035" y="1401"/>
                  </a:lnTo>
                  <a:lnTo>
                    <a:pt x="4942" y="1345"/>
                  </a:lnTo>
                  <a:lnTo>
                    <a:pt x="4850" y="1290"/>
                  </a:lnTo>
                  <a:lnTo>
                    <a:pt x="4756" y="1236"/>
                  </a:lnTo>
                  <a:lnTo>
                    <a:pt x="4661" y="1183"/>
                  </a:lnTo>
                  <a:lnTo>
                    <a:pt x="4565" y="1131"/>
                  </a:lnTo>
                  <a:lnTo>
                    <a:pt x="4469" y="1080"/>
                  </a:lnTo>
                  <a:lnTo>
                    <a:pt x="4373" y="1030"/>
                  </a:lnTo>
                  <a:lnTo>
                    <a:pt x="4274" y="982"/>
                  </a:lnTo>
                  <a:lnTo>
                    <a:pt x="4176" y="934"/>
                  </a:lnTo>
                  <a:lnTo>
                    <a:pt x="4078" y="887"/>
                  </a:lnTo>
                  <a:lnTo>
                    <a:pt x="3978" y="842"/>
                  </a:lnTo>
                  <a:lnTo>
                    <a:pt x="3878" y="798"/>
                  </a:lnTo>
                  <a:lnTo>
                    <a:pt x="3777" y="755"/>
                  </a:lnTo>
                  <a:lnTo>
                    <a:pt x="3675" y="712"/>
                  </a:lnTo>
                  <a:lnTo>
                    <a:pt x="3572" y="671"/>
                  </a:lnTo>
                  <a:lnTo>
                    <a:pt x="3470" y="631"/>
                  </a:lnTo>
                  <a:lnTo>
                    <a:pt x="3367" y="592"/>
                  </a:lnTo>
                  <a:lnTo>
                    <a:pt x="3263" y="555"/>
                  </a:lnTo>
                  <a:lnTo>
                    <a:pt x="3157" y="518"/>
                  </a:lnTo>
                  <a:lnTo>
                    <a:pt x="3052" y="482"/>
                  </a:lnTo>
                  <a:lnTo>
                    <a:pt x="2946" y="448"/>
                  </a:lnTo>
                  <a:lnTo>
                    <a:pt x="2839" y="416"/>
                  </a:lnTo>
                  <a:lnTo>
                    <a:pt x="2733" y="384"/>
                  </a:lnTo>
                  <a:lnTo>
                    <a:pt x="2626" y="353"/>
                  </a:lnTo>
                  <a:lnTo>
                    <a:pt x="2517" y="324"/>
                  </a:lnTo>
                  <a:lnTo>
                    <a:pt x="2408" y="296"/>
                  </a:lnTo>
                  <a:lnTo>
                    <a:pt x="2299" y="269"/>
                  </a:lnTo>
                  <a:lnTo>
                    <a:pt x="2189" y="244"/>
                  </a:lnTo>
                  <a:lnTo>
                    <a:pt x="2079" y="218"/>
                  </a:lnTo>
                  <a:lnTo>
                    <a:pt x="1968" y="196"/>
                  </a:lnTo>
                  <a:lnTo>
                    <a:pt x="1857" y="174"/>
                  </a:lnTo>
                  <a:lnTo>
                    <a:pt x="1745" y="153"/>
                  </a:lnTo>
                  <a:lnTo>
                    <a:pt x="1633" y="134"/>
                  </a:lnTo>
                  <a:lnTo>
                    <a:pt x="1520" y="115"/>
                  </a:lnTo>
                  <a:lnTo>
                    <a:pt x="1407" y="98"/>
                  </a:lnTo>
                  <a:lnTo>
                    <a:pt x="1294" y="82"/>
                  </a:lnTo>
                  <a:lnTo>
                    <a:pt x="1179" y="69"/>
                  </a:lnTo>
                  <a:lnTo>
                    <a:pt x="1065" y="56"/>
                  </a:lnTo>
                  <a:lnTo>
                    <a:pt x="949" y="45"/>
                  </a:lnTo>
                  <a:lnTo>
                    <a:pt x="834" y="34"/>
                  </a:lnTo>
                  <a:lnTo>
                    <a:pt x="719" y="25"/>
                  </a:lnTo>
                  <a:lnTo>
                    <a:pt x="602" y="17"/>
                  </a:lnTo>
                  <a:lnTo>
                    <a:pt x="485" y="11"/>
                  </a:lnTo>
                  <a:lnTo>
                    <a:pt x="369" y="6"/>
                  </a:lnTo>
                  <a:lnTo>
                    <a:pt x="251" y="2"/>
                  </a:lnTo>
                  <a:lnTo>
                    <a:pt x="133" y="1"/>
                  </a:lnTo>
                  <a:lnTo>
                    <a:pt x="15" y="0"/>
                  </a:lnTo>
                  <a:lnTo>
                    <a:pt x="15" y="0"/>
                  </a:lnTo>
                  <a:close/>
                </a:path>
              </a:pathLst>
            </a:custGeom>
            <a:solidFill>
              <a:srgbClr val="1C4285"/>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15" name="Rectangle 6">
              <a:extLst>
                <a:ext uri="{FF2B5EF4-FFF2-40B4-BE49-F238E27FC236}">
                  <a16:creationId xmlns:a16="http://schemas.microsoft.com/office/drawing/2014/main" id="{728206F1-0590-3045-9EE1-3BBF4A1F3AE7}"/>
                </a:ext>
              </a:extLst>
            </p:cNvPr>
            <p:cNvSpPr>
              <a:spLocks noChangeArrowheads="1"/>
            </p:cNvSpPr>
            <p:nvPr/>
          </p:nvSpPr>
          <p:spPr bwMode="auto">
            <a:xfrm>
              <a:off x="4572000" y="3637217"/>
              <a:ext cx="2971800" cy="1013737"/>
            </a:xfrm>
            <a:prstGeom prst="rect">
              <a:avLst/>
            </a:prstGeom>
            <a:solidFill>
              <a:srgbClr val="77B467"/>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16" name="Rectangle 6">
              <a:extLst>
                <a:ext uri="{FF2B5EF4-FFF2-40B4-BE49-F238E27FC236}">
                  <a16:creationId xmlns:a16="http://schemas.microsoft.com/office/drawing/2014/main" id="{B2C863B8-6C48-CE4E-86C5-9D65612EBAFE}"/>
                </a:ext>
              </a:extLst>
            </p:cNvPr>
            <p:cNvSpPr>
              <a:spLocks noChangeArrowheads="1"/>
            </p:cNvSpPr>
            <p:nvPr/>
          </p:nvSpPr>
          <p:spPr bwMode="auto">
            <a:xfrm>
              <a:off x="2286000" y="3637217"/>
              <a:ext cx="2286000" cy="1013737"/>
            </a:xfrm>
            <a:prstGeom prst="rect">
              <a:avLst/>
            </a:prstGeom>
            <a:solidFill>
              <a:srgbClr val="009877"/>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17" name="Rectangle 6">
              <a:extLst>
                <a:ext uri="{FF2B5EF4-FFF2-40B4-BE49-F238E27FC236}">
                  <a16:creationId xmlns:a16="http://schemas.microsoft.com/office/drawing/2014/main" id="{AAFC0E6B-47C3-8948-96A4-7A2BA65E65AD}"/>
                </a:ext>
              </a:extLst>
            </p:cNvPr>
            <p:cNvSpPr>
              <a:spLocks noChangeArrowheads="1"/>
            </p:cNvSpPr>
            <p:nvPr/>
          </p:nvSpPr>
          <p:spPr bwMode="auto">
            <a:xfrm>
              <a:off x="7543800" y="3637217"/>
              <a:ext cx="2286000" cy="1013737"/>
            </a:xfrm>
            <a:prstGeom prst="rect">
              <a:avLst/>
            </a:prstGeom>
            <a:solidFill>
              <a:srgbClr val="1C4285"/>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18" name="Freeform 6">
              <a:extLst>
                <a:ext uri="{FF2B5EF4-FFF2-40B4-BE49-F238E27FC236}">
                  <a16:creationId xmlns:a16="http://schemas.microsoft.com/office/drawing/2014/main" id="{DE3570BC-E748-824B-91B8-9E214DAC52E1}"/>
                </a:ext>
              </a:extLst>
            </p:cNvPr>
            <p:cNvSpPr>
              <a:spLocks/>
            </p:cNvSpPr>
            <p:nvPr/>
          </p:nvSpPr>
          <p:spPr bwMode="auto">
            <a:xfrm>
              <a:off x="1001345" y="381000"/>
              <a:ext cx="2585088" cy="1014062"/>
            </a:xfrm>
            <a:custGeom>
              <a:avLst/>
              <a:gdLst/>
              <a:ahLst/>
              <a:cxnLst>
                <a:cxn ang="0">
                  <a:pos x="1872" y="0"/>
                </a:cxn>
                <a:cxn ang="0">
                  <a:pos x="1729" y="5"/>
                </a:cxn>
                <a:cxn ang="0">
                  <a:pos x="1588" y="21"/>
                </a:cxn>
                <a:cxn ang="0">
                  <a:pos x="1451" y="49"/>
                </a:cxn>
                <a:cxn ang="0">
                  <a:pos x="1318" y="85"/>
                </a:cxn>
                <a:cxn ang="0">
                  <a:pos x="1187" y="131"/>
                </a:cxn>
                <a:cxn ang="0">
                  <a:pos x="1062" y="186"/>
                </a:cxn>
                <a:cxn ang="0">
                  <a:pos x="942" y="249"/>
                </a:cxn>
                <a:cxn ang="0">
                  <a:pos x="827" y="322"/>
                </a:cxn>
                <a:cxn ang="0">
                  <a:pos x="717" y="401"/>
                </a:cxn>
                <a:cxn ang="0">
                  <a:pos x="615" y="489"/>
                </a:cxn>
                <a:cxn ang="0">
                  <a:pos x="518" y="583"/>
                </a:cxn>
                <a:cxn ang="0">
                  <a:pos x="428" y="684"/>
                </a:cxn>
                <a:cxn ang="0">
                  <a:pos x="346" y="791"/>
                </a:cxn>
                <a:cxn ang="0">
                  <a:pos x="272" y="905"/>
                </a:cxn>
                <a:cxn ang="0">
                  <a:pos x="206" y="1023"/>
                </a:cxn>
                <a:cxn ang="0">
                  <a:pos x="147" y="1147"/>
                </a:cxn>
                <a:cxn ang="0">
                  <a:pos x="98" y="1275"/>
                </a:cxn>
                <a:cxn ang="0">
                  <a:pos x="59" y="1407"/>
                </a:cxn>
                <a:cxn ang="0">
                  <a:pos x="29" y="1544"/>
                </a:cxn>
                <a:cxn ang="0">
                  <a:pos x="9" y="1684"/>
                </a:cxn>
                <a:cxn ang="0">
                  <a:pos x="0" y="1826"/>
                </a:cxn>
                <a:cxn ang="0">
                  <a:pos x="0" y="1923"/>
                </a:cxn>
                <a:cxn ang="0">
                  <a:pos x="9" y="2065"/>
                </a:cxn>
                <a:cxn ang="0">
                  <a:pos x="29" y="2204"/>
                </a:cxn>
                <a:cxn ang="0">
                  <a:pos x="59" y="2341"/>
                </a:cxn>
                <a:cxn ang="0">
                  <a:pos x="98" y="2473"/>
                </a:cxn>
                <a:cxn ang="0">
                  <a:pos x="147" y="2602"/>
                </a:cxn>
                <a:cxn ang="0">
                  <a:pos x="206" y="2725"/>
                </a:cxn>
                <a:cxn ang="0">
                  <a:pos x="272" y="2843"/>
                </a:cxn>
                <a:cxn ang="0">
                  <a:pos x="346" y="2957"/>
                </a:cxn>
                <a:cxn ang="0">
                  <a:pos x="428" y="3064"/>
                </a:cxn>
                <a:cxn ang="0">
                  <a:pos x="518" y="3165"/>
                </a:cxn>
                <a:cxn ang="0">
                  <a:pos x="615" y="3260"/>
                </a:cxn>
                <a:cxn ang="0">
                  <a:pos x="717" y="3347"/>
                </a:cxn>
                <a:cxn ang="0">
                  <a:pos x="827" y="3427"/>
                </a:cxn>
                <a:cxn ang="0">
                  <a:pos x="942" y="3499"/>
                </a:cxn>
                <a:cxn ang="0">
                  <a:pos x="1062" y="3562"/>
                </a:cxn>
                <a:cxn ang="0">
                  <a:pos x="1187" y="3617"/>
                </a:cxn>
                <a:cxn ang="0">
                  <a:pos x="1318" y="3663"/>
                </a:cxn>
                <a:cxn ang="0">
                  <a:pos x="1451" y="3699"/>
                </a:cxn>
                <a:cxn ang="0">
                  <a:pos x="1588" y="3726"/>
                </a:cxn>
                <a:cxn ang="0">
                  <a:pos x="1729" y="3742"/>
                </a:cxn>
                <a:cxn ang="0">
                  <a:pos x="1872" y="3748"/>
                </a:cxn>
              </a:cxnLst>
              <a:rect l="0" t="0" r="r" b="b"/>
              <a:pathLst>
                <a:path w="9552" h="3748">
                  <a:moveTo>
                    <a:pt x="9552" y="0"/>
                  </a:moveTo>
                  <a:lnTo>
                    <a:pt x="1872" y="0"/>
                  </a:lnTo>
                  <a:lnTo>
                    <a:pt x="1872" y="0"/>
                  </a:lnTo>
                  <a:lnTo>
                    <a:pt x="1825" y="2"/>
                  </a:lnTo>
                  <a:lnTo>
                    <a:pt x="1776" y="3"/>
                  </a:lnTo>
                  <a:lnTo>
                    <a:pt x="1729" y="5"/>
                  </a:lnTo>
                  <a:lnTo>
                    <a:pt x="1681" y="10"/>
                  </a:lnTo>
                  <a:lnTo>
                    <a:pt x="1635" y="15"/>
                  </a:lnTo>
                  <a:lnTo>
                    <a:pt x="1588" y="21"/>
                  </a:lnTo>
                  <a:lnTo>
                    <a:pt x="1542" y="30"/>
                  </a:lnTo>
                  <a:lnTo>
                    <a:pt x="1496" y="39"/>
                  </a:lnTo>
                  <a:lnTo>
                    <a:pt x="1451" y="49"/>
                  </a:lnTo>
                  <a:lnTo>
                    <a:pt x="1406" y="60"/>
                  </a:lnTo>
                  <a:lnTo>
                    <a:pt x="1361" y="71"/>
                  </a:lnTo>
                  <a:lnTo>
                    <a:pt x="1318" y="85"/>
                  </a:lnTo>
                  <a:lnTo>
                    <a:pt x="1273" y="99"/>
                  </a:lnTo>
                  <a:lnTo>
                    <a:pt x="1231" y="115"/>
                  </a:lnTo>
                  <a:lnTo>
                    <a:pt x="1187" y="131"/>
                  </a:lnTo>
                  <a:lnTo>
                    <a:pt x="1146" y="149"/>
                  </a:lnTo>
                  <a:lnTo>
                    <a:pt x="1104" y="166"/>
                  </a:lnTo>
                  <a:lnTo>
                    <a:pt x="1062" y="186"/>
                  </a:lnTo>
                  <a:lnTo>
                    <a:pt x="1021" y="206"/>
                  </a:lnTo>
                  <a:lnTo>
                    <a:pt x="981" y="227"/>
                  </a:lnTo>
                  <a:lnTo>
                    <a:pt x="942" y="249"/>
                  </a:lnTo>
                  <a:lnTo>
                    <a:pt x="903" y="273"/>
                  </a:lnTo>
                  <a:lnTo>
                    <a:pt x="864" y="297"/>
                  </a:lnTo>
                  <a:lnTo>
                    <a:pt x="827" y="322"/>
                  </a:lnTo>
                  <a:lnTo>
                    <a:pt x="790" y="347"/>
                  </a:lnTo>
                  <a:lnTo>
                    <a:pt x="754" y="374"/>
                  </a:lnTo>
                  <a:lnTo>
                    <a:pt x="717" y="401"/>
                  </a:lnTo>
                  <a:lnTo>
                    <a:pt x="683" y="430"/>
                  </a:lnTo>
                  <a:lnTo>
                    <a:pt x="649" y="459"/>
                  </a:lnTo>
                  <a:lnTo>
                    <a:pt x="615" y="489"/>
                  </a:lnTo>
                  <a:lnTo>
                    <a:pt x="582" y="520"/>
                  </a:lnTo>
                  <a:lnTo>
                    <a:pt x="549" y="551"/>
                  </a:lnTo>
                  <a:lnTo>
                    <a:pt x="518" y="583"/>
                  </a:lnTo>
                  <a:lnTo>
                    <a:pt x="488" y="616"/>
                  </a:lnTo>
                  <a:lnTo>
                    <a:pt x="458" y="649"/>
                  </a:lnTo>
                  <a:lnTo>
                    <a:pt x="428" y="684"/>
                  </a:lnTo>
                  <a:lnTo>
                    <a:pt x="400" y="719"/>
                  </a:lnTo>
                  <a:lnTo>
                    <a:pt x="372" y="755"/>
                  </a:lnTo>
                  <a:lnTo>
                    <a:pt x="346" y="791"/>
                  </a:lnTo>
                  <a:lnTo>
                    <a:pt x="320" y="829"/>
                  </a:lnTo>
                  <a:lnTo>
                    <a:pt x="295" y="866"/>
                  </a:lnTo>
                  <a:lnTo>
                    <a:pt x="272" y="905"/>
                  </a:lnTo>
                  <a:lnTo>
                    <a:pt x="249" y="943"/>
                  </a:lnTo>
                  <a:lnTo>
                    <a:pt x="227" y="983"/>
                  </a:lnTo>
                  <a:lnTo>
                    <a:pt x="206" y="1023"/>
                  </a:lnTo>
                  <a:lnTo>
                    <a:pt x="186" y="1063"/>
                  </a:lnTo>
                  <a:lnTo>
                    <a:pt x="166" y="1104"/>
                  </a:lnTo>
                  <a:lnTo>
                    <a:pt x="147" y="1147"/>
                  </a:lnTo>
                  <a:lnTo>
                    <a:pt x="130" y="1189"/>
                  </a:lnTo>
                  <a:lnTo>
                    <a:pt x="113" y="1231"/>
                  </a:lnTo>
                  <a:lnTo>
                    <a:pt x="98" y="1275"/>
                  </a:lnTo>
                  <a:lnTo>
                    <a:pt x="85" y="1318"/>
                  </a:lnTo>
                  <a:lnTo>
                    <a:pt x="71" y="1362"/>
                  </a:lnTo>
                  <a:lnTo>
                    <a:pt x="59" y="1407"/>
                  </a:lnTo>
                  <a:lnTo>
                    <a:pt x="47" y="1452"/>
                  </a:lnTo>
                  <a:lnTo>
                    <a:pt x="37" y="1498"/>
                  </a:lnTo>
                  <a:lnTo>
                    <a:pt x="29" y="1544"/>
                  </a:lnTo>
                  <a:lnTo>
                    <a:pt x="21" y="1590"/>
                  </a:lnTo>
                  <a:lnTo>
                    <a:pt x="15" y="1636"/>
                  </a:lnTo>
                  <a:lnTo>
                    <a:pt x="9" y="1684"/>
                  </a:lnTo>
                  <a:lnTo>
                    <a:pt x="5" y="1731"/>
                  </a:lnTo>
                  <a:lnTo>
                    <a:pt x="2" y="1778"/>
                  </a:lnTo>
                  <a:lnTo>
                    <a:pt x="0" y="1826"/>
                  </a:lnTo>
                  <a:lnTo>
                    <a:pt x="0" y="1874"/>
                  </a:lnTo>
                  <a:lnTo>
                    <a:pt x="0" y="1874"/>
                  </a:lnTo>
                  <a:lnTo>
                    <a:pt x="0" y="1923"/>
                  </a:lnTo>
                  <a:lnTo>
                    <a:pt x="2" y="1970"/>
                  </a:lnTo>
                  <a:lnTo>
                    <a:pt x="5" y="2017"/>
                  </a:lnTo>
                  <a:lnTo>
                    <a:pt x="9" y="2065"/>
                  </a:lnTo>
                  <a:lnTo>
                    <a:pt x="15" y="2112"/>
                  </a:lnTo>
                  <a:lnTo>
                    <a:pt x="21" y="2158"/>
                  </a:lnTo>
                  <a:lnTo>
                    <a:pt x="29" y="2204"/>
                  </a:lnTo>
                  <a:lnTo>
                    <a:pt x="37" y="2250"/>
                  </a:lnTo>
                  <a:lnTo>
                    <a:pt x="47" y="2295"/>
                  </a:lnTo>
                  <a:lnTo>
                    <a:pt x="59" y="2341"/>
                  </a:lnTo>
                  <a:lnTo>
                    <a:pt x="71" y="2385"/>
                  </a:lnTo>
                  <a:lnTo>
                    <a:pt x="85" y="2430"/>
                  </a:lnTo>
                  <a:lnTo>
                    <a:pt x="98" y="2473"/>
                  </a:lnTo>
                  <a:lnTo>
                    <a:pt x="113" y="2517"/>
                  </a:lnTo>
                  <a:lnTo>
                    <a:pt x="130" y="2559"/>
                  </a:lnTo>
                  <a:lnTo>
                    <a:pt x="147" y="2602"/>
                  </a:lnTo>
                  <a:lnTo>
                    <a:pt x="166" y="2643"/>
                  </a:lnTo>
                  <a:lnTo>
                    <a:pt x="186" y="2684"/>
                  </a:lnTo>
                  <a:lnTo>
                    <a:pt x="206" y="2725"/>
                  </a:lnTo>
                  <a:lnTo>
                    <a:pt x="227" y="2765"/>
                  </a:lnTo>
                  <a:lnTo>
                    <a:pt x="249" y="2805"/>
                  </a:lnTo>
                  <a:lnTo>
                    <a:pt x="272" y="2843"/>
                  </a:lnTo>
                  <a:lnTo>
                    <a:pt x="295" y="2882"/>
                  </a:lnTo>
                  <a:lnTo>
                    <a:pt x="320" y="2919"/>
                  </a:lnTo>
                  <a:lnTo>
                    <a:pt x="346" y="2957"/>
                  </a:lnTo>
                  <a:lnTo>
                    <a:pt x="372" y="2993"/>
                  </a:lnTo>
                  <a:lnTo>
                    <a:pt x="400" y="3029"/>
                  </a:lnTo>
                  <a:lnTo>
                    <a:pt x="428" y="3064"/>
                  </a:lnTo>
                  <a:lnTo>
                    <a:pt x="458" y="3099"/>
                  </a:lnTo>
                  <a:lnTo>
                    <a:pt x="488" y="3133"/>
                  </a:lnTo>
                  <a:lnTo>
                    <a:pt x="518" y="3165"/>
                  </a:lnTo>
                  <a:lnTo>
                    <a:pt x="549" y="3197"/>
                  </a:lnTo>
                  <a:lnTo>
                    <a:pt x="582" y="3228"/>
                  </a:lnTo>
                  <a:lnTo>
                    <a:pt x="615" y="3260"/>
                  </a:lnTo>
                  <a:lnTo>
                    <a:pt x="649" y="3290"/>
                  </a:lnTo>
                  <a:lnTo>
                    <a:pt x="683" y="3318"/>
                  </a:lnTo>
                  <a:lnTo>
                    <a:pt x="717" y="3347"/>
                  </a:lnTo>
                  <a:lnTo>
                    <a:pt x="754" y="3374"/>
                  </a:lnTo>
                  <a:lnTo>
                    <a:pt x="790" y="3400"/>
                  </a:lnTo>
                  <a:lnTo>
                    <a:pt x="827" y="3427"/>
                  </a:lnTo>
                  <a:lnTo>
                    <a:pt x="864" y="3451"/>
                  </a:lnTo>
                  <a:lnTo>
                    <a:pt x="903" y="3475"/>
                  </a:lnTo>
                  <a:lnTo>
                    <a:pt x="942" y="3499"/>
                  </a:lnTo>
                  <a:lnTo>
                    <a:pt x="981" y="3520"/>
                  </a:lnTo>
                  <a:lnTo>
                    <a:pt x="1021" y="3542"/>
                  </a:lnTo>
                  <a:lnTo>
                    <a:pt x="1062" y="3562"/>
                  </a:lnTo>
                  <a:lnTo>
                    <a:pt x="1104" y="3581"/>
                  </a:lnTo>
                  <a:lnTo>
                    <a:pt x="1146" y="3600"/>
                  </a:lnTo>
                  <a:lnTo>
                    <a:pt x="1187" y="3617"/>
                  </a:lnTo>
                  <a:lnTo>
                    <a:pt x="1231" y="3633"/>
                  </a:lnTo>
                  <a:lnTo>
                    <a:pt x="1273" y="3648"/>
                  </a:lnTo>
                  <a:lnTo>
                    <a:pt x="1318" y="3663"/>
                  </a:lnTo>
                  <a:lnTo>
                    <a:pt x="1361" y="3676"/>
                  </a:lnTo>
                  <a:lnTo>
                    <a:pt x="1406" y="3688"/>
                  </a:lnTo>
                  <a:lnTo>
                    <a:pt x="1451" y="3699"/>
                  </a:lnTo>
                  <a:lnTo>
                    <a:pt x="1496" y="3709"/>
                  </a:lnTo>
                  <a:lnTo>
                    <a:pt x="1542" y="3718"/>
                  </a:lnTo>
                  <a:lnTo>
                    <a:pt x="1588" y="3726"/>
                  </a:lnTo>
                  <a:lnTo>
                    <a:pt x="1635" y="3733"/>
                  </a:lnTo>
                  <a:lnTo>
                    <a:pt x="1681" y="3738"/>
                  </a:lnTo>
                  <a:lnTo>
                    <a:pt x="1729" y="3742"/>
                  </a:lnTo>
                  <a:lnTo>
                    <a:pt x="1776" y="3746"/>
                  </a:lnTo>
                  <a:lnTo>
                    <a:pt x="1825" y="3747"/>
                  </a:lnTo>
                  <a:lnTo>
                    <a:pt x="1872" y="3748"/>
                  </a:lnTo>
                  <a:lnTo>
                    <a:pt x="9552" y="3748"/>
                  </a:lnTo>
                  <a:lnTo>
                    <a:pt x="9552" y="0"/>
                  </a:lnTo>
                  <a:close/>
                </a:path>
              </a:pathLst>
            </a:custGeom>
            <a:solidFill>
              <a:srgbClr val="1C4285"/>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19" name="Freeform 5">
              <a:extLst>
                <a:ext uri="{FF2B5EF4-FFF2-40B4-BE49-F238E27FC236}">
                  <a16:creationId xmlns:a16="http://schemas.microsoft.com/office/drawing/2014/main" id="{513C581F-E365-4E44-8355-5CCFF1B3AAB5}"/>
                </a:ext>
              </a:extLst>
            </p:cNvPr>
            <p:cNvSpPr>
              <a:spLocks/>
            </p:cNvSpPr>
            <p:nvPr/>
          </p:nvSpPr>
          <p:spPr bwMode="auto">
            <a:xfrm>
              <a:off x="9779656" y="3637423"/>
              <a:ext cx="1421744" cy="1322185"/>
            </a:xfrm>
            <a:custGeom>
              <a:avLst/>
              <a:gdLst/>
              <a:ahLst/>
              <a:cxnLst>
                <a:cxn ang="0">
                  <a:pos x="15" y="6537"/>
                </a:cxn>
                <a:cxn ang="0">
                  <a:pos x="210" y="6543"/>
                </a:cxn>
                <a:cxn ang="0">
                  <a:pos x="464" y="6570"/>
                </a:cxn>
                <a:cxn ang="0">
                  <a:pos x="712" y="6615"/>
                </a:cxn>
                <a:cxn ang="0">
                  <a:pos x="952" y="6679"/>
                </a:cxn>
                <a:cxn ang="0">
                  <a:pos x="1180" y="6762"/>
                </a:cxn>
                <a:cxn ang="0">
                  <a:pos x="1400" y="6860"/>
                </a:cxn>
                <a:cxn ang="0">
                  <a:pos x="1605" y="6973"/>
                </a:cxn>
                <a:cxn ang="0">
                  <a:pos x="1797" y="7100"/>
                </a:cxn>
                <a:cxn ang="0">
                  <a:pos x="1972" y="7240"/>
                </a:cxn>
                <a:cxn ang="0">
                  <a:pos x="2131" y="7392"/>
                </a:cxn>
                <a:cxn ang="0">
                  <a:pos x="2270" y="7553"/>
                </a:cxn>
                <a:cxn ang="0">
                  <a:pos x="2388" y="7725"/>
                </a:cxn>
                <a:cxn ang="0">
                  <a:pos x="2485" y="7903"/>
                </a:cxn>
                <a:cxn ang="0">
                  <a:pos x="2558" y="8089"/>
                </a:cxn>
                <a:cxn ang="0">
                  <a:pos x="2607" y="8280"/>
                </a:cxn>
                <a:cxn ang="0">
                  <a:pos x="2629" y="8477"/>
                </a:cxn>
                <a:cxn ang="0">
                  <a:pos x="9167" y="8416"/>
                </a:cxn>
                <a:cxn ang="0">
                  <a:pos x="9149" y="7979"/>
                </a:cxn>
                <a:cxn ang="0">
                  <a:pos x="9106" y="7548"/>
                </a:cxn>
                <a:cxn ang="0">
                  <a:pos x="9042" y="7124"/>
                </a:cxn>
                <a:cxn ang="0">
                  <a:pos x="8957" y="6706"/>
                </a:cxn>
                <a:cxn ang="0">
                  <a:pos x="8848" y="6296"/>
                </a:cxn>
                <a:cxn ang="0">
                  <a:pos x="8720" y="5894"/>
                </a:cxn>
                <a:cxn ang="0">
                  <a:pos x="8570" y="5500"/>
                </a:cxn>
                <a:cxn ang="0">
                  <a:pos x="8401" y="5115"/>
                </a:cxn>
                <a:cxn ang="0">
                  <a:pos x="8212" y="4740"/>
                </a:cxn>
                <a:cxn ang="0">
                  <a:pos x="8005" y="4374"/>
                </a:cxn>
                <a:cxn ang="0">
                  <a:pos x="7780" y="4020"/>
                </a:cxn>
                <a:cxn ang="0">
                  <a:pos x="7538" y="3677"/>
                </a:cxn>
                <a:cxn ang="0">
                  <a:pos x="7278" y="3347"/>
                </a:cxn>
                <a:cxn ang="0">
                  <a:pos x="7001" y="3026"/>
                </a:cxn>
                <a:cxn ang="0">
                  <a:pos x="6710" y="2721"/>
                </a:cxn>
                <a:cxn ang="0">
                  <a:pos x="6403" y="2427"/>
                </a:cxn>
                <a:cxn ang="0">
                  <a:pos x="6082" y="2150"/>
                </a:cxn>
                <a:cxn ang="0">
                  <a:pos x="5746" y="1884"/>
                </a:cxn>
                <a:cxn ang="0">
                  <a:pos x="5397" y="1635"/>
                </a:cxn>
                <a:cxn ang="0">
                  <a:pos x="5035" y="1401"/>
                </a:cxn>
                <a:cxn ang="0">
                  <a:pos x="4661" y="1183"/>
                </a:cxn>
                <a:cxn ang="0">
                  <a:pos x="4274" y="982"/>
                </a:cxn>
                <a:cxn ang="0">
                  <a:pos x="3878" y="798"/>
                </a:cxn>
                <a:cxn ang="0">
                  <a:pos x="3470" y="631"/>
                </a:cxn>
                <a:cxn ang="0">
                  <a:pos x="3052" y="482"/>
                </a:cxn>
                <a:cxn ang="0">
                  <a:pos x="2626" y="353"/>
                </a:cxn>
                <a:cxn ang="0">
                  <a:pos x="2189" y="244"/>
                </a:cxn>
                <a:cxn ang="0">
                  <a:pos x="1745" y="153"/>
                </a:cxn>
                <a:cxn ang="0">
                  <a:pos x="1294" y="82"/>
                </a:cxn>
                <a:cxn ang="0">
                  <a:pos x="834" y="34"/>
                </a:cxn>
                <a:cxn ang="0">
                  <a:pos x="369" y="6"/>
                </a:cxn>
                <a:cxn ang="0">
                  <a:pos x="15" y="0"/>
                </a:cxn>
              </a:cxnLst>
              <a:rect l="0" t="0" r="r" b="b"/>
              <a:pathLst>
                <a:path w="9167" h="8526">
                  <a:moveTo>
                    <a:pt x="15" y="0"/>
                  </a:moveTo>
                  <a:lnTo>
                    <a:pt x="0" y="0"/>
                  </a:lnTo>
                  <a:lnTo>
                    <a:pt x="0" y="6537"/>
                  </a:lnTo>
                  <a:lnTo>
                    <a:pt x="15" y="6537"/>
                  </a:lnTo>
                  <a:lnTo>
                    <a:pt x="15" y="6537"/>
                  </a:lnTo>
                  <a:lnTo>
                    <a:pt x="81" y="6538"/>
                  </a:lnTo>
                  <a:lnTo>
                    <a:pt x="146" y="6540"/>
                  </a:lnTo>
                  <a:lnTo>
                    <a:pt x="210" y="6543"/>
                  </a:lnTo>
                  <a:lnTo>
                    <a:pt x="274" y="6548"/>
                  </a:lnTo>
                  <a:lnTo>
                    <a:pt x="338" y="6554"/>
                  </a:lnTo>
                  <a:lnTo>
                    <a:pt x="401" y="6561"/>
                  </a:lnTo>
                  <a:lnTo>
                    <a:pt x="464" y="6570"/>
                  </a:lnTo>
                  <a:lnTo>
                    <a:pt x="526" y="6579"/>
                  </a:lnTo>
                  <a:lnTo>
                    <a:pt x="589" y="6590"/>
                  </a:lnTo>
                  <a:lnTo>
                    <a:pt x="651" y="6602"/>
                  </a:lnTo>
                  <a:lnTo>
                    <a:pt x="712" y="6615"/>
                  </a:lnTo>
                  <a:lnTo>
                    <a:pt x="772" y="6629"/>
                  </a:lnTo>
                  <a:lnTo>
                    <a:pt x="833" y="6645"/>
                  </a:lnTo>
                  <a:lnTo>
                    <a:pt x="892" y="6662"/>
                  </a:lnTo>
                  <a:lnTo>
                    <a:pt x="952" y="6679"/>
                  </a:lnTo>
                  <a:lnTo>
                    <a:pt x="1010" y="6699"/>
                  </a:lnTo>
                  <a:lnTo>
                    <a:pt x="1067" y="6718"/>
                  </a:lnTo>
                  <a:lnTo>
                    <a:pt x="1124" y="6740"/>
                  </a:lnTo>
                  <a:lnTo>
                    <a:pt x="1180" y="6762"/>
                  </a:lnTo>
                  <a:lnTo>
                    <a:pt x="1236" y="6785"/>
                  </a:lnTo>
                  <a:lnTo>
                    <a:pt x="1291" y="6809"/>
                  </a:lnTo>
                  <a:lnTo>
                    <a:pt x="1346" y="6834"/>
                  </a:lnTo>
                  <a:lnTo>
                    <a:pt x="1400" y="6860"/>
                  </a:lnTo>
                  <a:lnTo>
                    <a:pt x="1453" y="6886"/>
                  </a:lnTo>
                  <a:lnTo>
                    <a:pt x="1504" y="6915"/>
                  </a:lnTo>
                  <a:lnTo>
                    <a:pt x="1555" y="6944"/>
                  </a:lnTo>
                  <a:lnTo>
                    <a:pt x="1605" y="6973"/>
                  </a:lnTo>
                  <a:lnTo>
                    <a:pt x="1655" y="7003"/>
                  </a:lnTo>
                  <a:lnTo>
                    <a:pt x="1703" y="7035"/>
                  </a:lnTo>
                  <a:lnTo>
                    <a:pt x="1750" y="7067"/>
                  </a:lnTo>
                  <a:lnTo>
                    <a:pt x="1797" y="7100"/>
                  </a:lnTo>
                  <a:lnTo>
                    <a:pt x="1842" y="7133"/>
                  </a:lnTo>
                  <a:lnTo>
                    <a:pt x="1886" y="7169"/>
                  </a:lnTo>
                  <a:lnTo>
                    <a:pt x="1929" y="7204"/>
                  </a:lnTo>
                  <a:lnTo>
                    <a:pt x="1972" y="7240"/>
                  </a:lnTo>
                  <a:lnTo>
                    <a:pt x="2013" y="7276"/>
                  </a:lnTo>
                  <a:lnTo>
                    <a:pt x="2054" y="7314"/>
                  </a:lnTo>
                  <a:lnTo>
                    <a:pt x="2093" y="7353"/>
                  </a:lnTo>
                  <a:lnTo>
                    <a:pt x="2131" y="7392"/>
                  </a:lnTo>
                  <a:lnTo>
                    <a:pt x="2167" y="7431"/>
                  </a:lnTo>
                  <a:lnTo>
                    <a:pt x="2203" y="7471"/>
                  </a:lnTo>
                  <a:lnTo>
                    <a:pt x="2237" y="7512"/>
                  </a:lnTo>
                  <a:lnTo>
                    <a:pt x="2270" y="7553"/>
                  </a:lnTo>
                  <a:lnTo>
                    <a:pt x="2301" y="7595"/>
                  </a:lnTo>
                  <a:lnTo>
                    <a:pt x="2332" y="7638"/>
                  </a:lnTo>
                  <a:lnTo>
                    <a:pt x="2360" y="7680"/>
                  </a:lnTo>
                  <a:lnTo>
                    <a:pt x="2388" y="7725"/>
                  </a:lnTo>
                  <a:lnTo>
                    <a:pt x="2415" y="7768"/>
                  </a:lnTo>
                  <a:lnTo>
                    <a:pt x="2439" y="7813"/>
                  </a:lnTo>
                  <a:lnTo>
                    <a:pt x="2463" y="7857"/>
                  </a:lnTo>
                  <a:lnTo>
                    <a:pt x="2485" y="7903"/>
                  </a:lnTo>
                  <a:lnTo>
                    <a:pt x="2506" y="7949"/>
                  </a:lnTo>
                  <a:lnTo>
                    <a:pt x="2525" y="7995"/>
                  </a:lnTo>
                  <a:lnTo>
                    <a:pt x="2542" y="8042"/>
                  </a:lnTo>
                  <a:lnTo>
                    <a:pt x="2558" y="8089"/>
                  </a:lnTo>
                  <a:lnTo>
                    <a:pt x="2573" y="8136"/>
                  </a:lnTo>
                  <a:lnTo>
                    <a:pt x="2586" y="8184"/>
                  </a:lnTo>
                  <a:lnTo>
                    <a:pt x="2597" y="8232"/>
                  </a:lnTo>
                  <a:lnTo>
                    <a:pt x="2607" y="8280"/>
                  </a:lnTo>
                  <a:lnTo>
                    <a:pt x="2615" y="8329"/>
                  </a:lnTo>
                  <a:lnTo>
                    <a:pt x="2621" y="8379"/>
                  </a:lnTo>
                  <a:lnTo>
                    <a:pt x="2626" y="8428"/>
                  </a:lnTo>
                  <a:lnTo>
                    <a:pt x="2629" y="8477"/>
                  </a:lnTo>
                  <a:lnTo>
                    <a:pt x="2630" y="8526"/>
                  </a:lnTo>
                  <a:lnTo>
                    <a:pt x="9167" y="8526"/>
                  </a:lnTo>
                  <a:lnTo>
                    <a:pt x="9167" y="8526"/>
                  </a:lnTo>
                  <a:lnTo>
                    <a:pt x="9167" y="8416"/>
                  </a:lnTo>
                  <a:lnTo>
                    <a:pt x="9165" y="8306"/>
                  </a:lnTo>
                  <a:lnTo>
                    <a:pt x="9160" y="8197"/>
                  </a:lnTo>
                  <a:lnTo>
                    <a:pt x="9156" y="8088"/>
                  </a:lnTo>
                  <a:lnTo>
                    <a:pt x="9149" y="7979"/>
                  </a:lnTo>
                  <a:lnTo>
                    <a:pt x="9141" y="7871"/>
                  </a:lnTo>
                  <a:lnTo>
                    <a:pt x="9130" y="7763"/>
                  </a:lnTo>
                  <a:lnTo>
                    <a:pt x="9119" y="7656"/>
                  </a:lnTo>
                  <a:lnTo>
                    <a:pt x="9106" y="7548"/>
                  </a:lnTo>
                  <a:lnTo>
                    <a:pt x="9093" y="7442"/>
                  </a:lnTo>
                  <a:lnTo>
                    <a:pt x="9078" y="7336"/>
                  </a:lnTo>
                  <a:lnTo>
                    <a:pt x="9061" y="7229"/>
                  </a:lnTo>
                  <a:lnTo>
                    <a:pt x="9042" y="7124"/>
                  </a:lnTo>
                  <a:lnTo>
                    <a:pt x="9023" y="7019"/>
                  </a:lnTo>
                  <a:lnTo>
                    <a:pt x="9002" y="6914"/>
                  </a:lnTo>
                  <a:lnTo>
                    <a:pt x="8979" y="6810"/>
                  </a:lnTo>
                  <a:lnTo>
                    <a:pt x="8957" y="6706"/>
                  </a:lnTo>
                  <a:lnTo>
                    <a:pt x="8931" y="6603"/>
                  </a:lnTo>
                  <a:lnTo>
                    <a:pt x="8905" y="6500"/>
                  </a:lnTo>
                  <a:lnTo>
                    <a:pt x="8878" y="6398"/>
                  </a:lnTo>
                  <a:lnTo>
                    <a:pt x="8848" y="6296"/>
                  </a:lnTo>
                  <a:lnTo>
                    <a:pt x="8818" y="6195"/>
                  </a:lnTo>
                  <a:lnTo>
                    <a:pt x="8786" y="6094"/>
                  </a:lnTo>
                  <a:lnTo>
                    <a:pt x="8753" y="5993"/>
                  </a:lnTo>
                  <a:lnTo>
                    <a:pt x="8720" y="5894"/>
                  </a:lnTo>
                  <a:lnTo>
                    <a:pt x="8684" y="5795"/>
                  </a:lnTo>
                  <a:lnTo>
                    <a:pt x="8647" y="5695"/>
                  </a:lnTo>
                  <a:lnTo>
                    <a:pt x="8609" y="5598"/>
                  </a:lnTo>
                  <a:lnTo>
                    <a:pt x="8570" y="5500"/>
                  </a:lnTo>
                  <a:lnTo>
                    <a:pt x="8530" y="5402"/>
                  </a:lnTo>
                  <a:lnTo>
                    <a:pt x="8488" y="5306"/>
                  </a:lnTo>
                  <a:lnTo>
                    <a:pt x="8446" y="5210"/>
                  </a:lnTo>
                  <a:lnTo>
                    <a:pt x="8401" y="5115"/>
                  </a:lnTo>
                  <a:lnTo>
                    <a:pt x="8355" y="5020"/>
                  </a:lnTo>
                  <a:lnTo>
                    <a:pt x="8309" y="4927"/>
                  </a:lnTo>
                  <a:lnTo>
                    <a:pt x="8261" y="4833"/>
                  </a:lnTo>
                  <a:lnTo>
                    <a:pt x="8212" y="4740"/>
                  </a:lnTo>
                  <a:lnTo>
                    <a:pt x="8162" y="4648"/>
                  </a:lnTo>
                  <a:lnTo>
                    <a:pt x="8112" y="4556"/>
                  </a:lnTo>
                  <a:lnTo>
                    <a:pt x="8059" y="4465"/>
                  </a:lnTo>
                  <a:lnTo>
                    <a:pt x="8005" y="4374"/>
                  </a:lnTo>
                  <a:lnTo>
                    <a:pt x="7950" y="4285"/>
                  </a:lnTo>
                  <a:lnTo>
                    <a:pt x="7896" y="4196"/>
                  </a:lnTo>
                  <a:lnTo>
                    <a:pt x="7838" y="4108"/>
                  </a:lnTo>
                  <a:lnTo>
                    <a:pt x="7780" y="4020"/>
                  </a:lnTo>
                  <a:lnTo>
                    <a:pt x="7721" y="3934"/>
                  </a:lnTo>
                  <a:lnTo>
                    <a:pt x="7661" y="3847"/>
                  </a:lnTo>
                  <a:lnTo>
                    <a:pt x="7599" y="3762"/>
                  </a:lnTo>
                  <a:lnTo>
                    <a:pt x="7538" y="3677"/>
                  </a:lnTo>
                  <a:lnTo>
                    <a:pt x="7474" y="3594"/>
                  </a:lnTo>
                  <a:lnTo>
                    <a:pt x="7410" y="3510"/>
                  </a:lnTo>
                  <a:lnTo>
                    <a:pt x="7344" y="3428"/>
                  </a:lnTo>
                  <a:lnTo>
                    <a:pt x="7278" y="3347"/>
                  </a:lnTo>
                  <a:lnTo>
                    <a:pt x="7211" y="3265"/>
                  </a:lnTo>
                  <a:lnTo>
                    <a:pt x="7142" y="3185"/>
                  </a:lnTo>
                  <a:lnTo>
                    <a:pt x="7072" y="3105"/>
                  </a:lnTo>
                  <a:lnTo>
                    <a:pt x="7001" y="3026"/>
                  </a:lnTo>
                  <a:lnTo>
                    <a:pt x="6931" y="2949"/>
                  </a:lnTo>
                  <a:lnTo>
                    <a:pt x="6859" y="2872"/>
                  </a:lnTo>
                  <a:lnTo>
                    <a:pt x="6784" y="2797"/>
                  </a:lnTo>
                  <a:lnTo>
                    <a:pt x="6710" y="2721"/>
                  </a:lnTo>
                  <a:lnTo>
                    <a:pt x="6634" y="2646"/>
                  </a:lnTo>
                  <a:lnTo>
                    <a:pt x="6559" y="2573"/>
                  </a:lnTo>
                  <a:lnTo>
                    <a:pt x="6481" y="2499"/>
                  </a:lnTo>
                  <a:lnTo>
                    <a:pt x="6403" y="2427"/>
                  </a:lnTo>
                  <a:lnTo>
                    <a:pt x="6325" y="2356"/>
                  </a:lnTo>
                  <a:lnTo>
                    <a:pt x="6245" y="2287"/>
                  </a:lnTo>
                  <a:lnTo>
                    <a:pt x="6163" y="2217"/>
                  </a:lnTo>
                  <a:lnTo>
                    <a:pt x="6082" y="2150"/>
                  </a:lnTo>
                  <a:lnTo>
                    <a:pt x="5999" y="2081"/>
                  </a:lnTo>
                  <a:lnTo>
                    <a:pt x="5915" y="2015"/>
                  </a:lnTo>
                  <a:lnTo>
                    <a:pt x="5832" y="1949"/>
                  </a:lnTo>
                  <a:lnTo>
                    <a:pt x="5746" y="1884"/>
                  </a:lnTo>
                  <a:lnTo>
                    <a:pt x="5660" y="1820"/>
                  </a:lnTo>
                  <a:lnTo>
                    <a:pt x="5573" y="1757"/>
                  </a:lnTo>
                  <a:lnTo>
                    <a:pt x="5485" y="1696"/>
                  </a:lnTo>
                  <a:lnTo>
                    <a:pt x="5397" y="1635"/>
                  </a:lnTo>
                  <a:lnTo>
                    <a:pt x="5308" y="1574"/>
                  </a:lnTo>
                  <a:lnTo>
                    <a:pt x="5218" y="1516"/>
                  </a:lnTo>
                  <a:lnTo>
                    <a:pt x="5126" y="1458"/>
                  </a:lnTo>
                  <a:lnTo>
                    <a:pt x="5035" y="1401"/>
                  </a:lnTo>
                  <a:lnTo>
                    <a:pt x="4942" y="1345"/>
                  </a:lnTo>
                  <a:lnTo>
                    <a:pt x="4850" y="1290"/>
                  </a:lnTo>
                  <a:lnTo>
                    <a:pt x="4756" y="1236"/>
                  </a:lnTo>
                  <a:lnTo>
                    <a:pt x="4661" y="1183"/>
                  </a:lnTo>
                  <a:lnTo>
                    <a:pt x="4565" y="1131"/>
                  </a:lnTo>
                  <a:lnTo>
                    <a:pt x="4469" y="1080"/>
                  </a:lnTo>
                  <a:lnTo>
                    <a:pt x="4373" y="1030"/>
                  </a:lnTo>
                  <a:lnTo>
                    <a:pt x="4274" y="982"/>
                  </a:lnTo>
                  <a:lnTo>
                    <a:pt x="4176" y="934"/>
                  </a:lnTo>
                  <a:lnTo>
                    <a:pt x="4078" y="887"/>
                  </a:lnTo>
                  <a:lnTo>
                    <a:pt x="3978" y="842"/>
                  </a:lnTo>
                  <a:lnTo>
                    <a:pt x="3878" y="798"/>
                  </a:lnTo>
                  <a:lnTo>
                    <a:pt x="3777" y="755"/>
                  </a:lnTo>
                  <a:lnTo>
                    <a:pt x="3675" y="712"/>
                  </a:lnTo>
                  <a:lnTo>
                    <a:pt x="3572" y="671"/>
                  </a:lnTo>
                  <a:lnTo>
                    <a:pt x="3470" y="631"/>
                  </a:lnTo>
                  <a:lnTo>
                    <a:pt x="3367" y="592"/>
                  </a:lnTo>
                  <a:lnTo>
                    <a:pt x="3263" y="555"/>
                  </a:lnTo>
                  <a:lnTo>
                    <a:pt x="3157" y="518"/>
                  </a:lnTo>
                  <a:lnTo>
                    <a:pt x="3052" y="482"/>
                  </a:lnTo>
                  <a:lnTo>
                    <a:pt x="2946" y="448"/>
                  </a:lnTo>
                  <a:lnTo>
                    <a:pt x="2839" y="416"/>
                  </a:lnTo>
                  <a:lnTo>
                    <a:pt x="2733" y="384"/>
                  </a:lnTo>
                  <a:lnTo>
                    <a:pt x="2626" y="353"/>
                  </a:lnTo>
                  <a:lnTo>
                    <a:pt x="2517" y="324"/>
                  </a:lnTo>
                  <a:lnTo>
                    <a:pt x="2408" y="296"/>
                  </a:lnTo>
                  <a:lnTo>
                    <a:pt x="2299" y="269"/>
                  </a:lnTo>
                  <a:lnTo>
                    <a:pt x="2189" y="244"/>
                  </a:lnTo>
                  <a:lnTo>
                    <a:pt x="2079" y="218"/>
                  </a:lnTo>
                  <a:lnTo>
                    <a:pt x="1968" y="196"/>
                  </a:lnTo>
                  <a:lnTo>
                    <a:pt x="1857" y="174"/>
                  </a:lnTo>
                  <a:lnTo>
                    <a:pt x="1745" y="153"/>
                  </a:lnTo>
                  <a:lnTo>
                    <a:pt x="1633" y="134"/>
                  </a:lnTo>
                  <a:lnTo>
                    <a:pt x="1520" y="115"/>
                  </a:lnTo>
                  <a:lnTo>
                    <a:pt x="1407" y="98"/>
                  </a:lnTo>
                  <a:lnTo>
                    <a:pt x="1294" y="82"/>
                  </a:lnTo>
                  <a:lnTo>
                    <a:pt x="1179" y="69"/>
                  </a:lnTo>
                  <a:lnTo>
                    <a:pt x="1065" y="56"/>
                  </a:lnTo>
                  <a:lnTo>
                    <a:pt x="949" y="45"/>
                  </a:lnTo>
                  <a:lnTo>
                    <a:pt x="834" y="34"/>
                  </a:lnTo>
                  <a:lnTo>
                    <a:pt x="719" y="25"/>
                  </a:lnTo>
                  <a:lnTo>
                    <a:pt x="602" y="17"/>
                  </a:lnTo>
                  <a:lnTo>
                    <a:pt x="485" y="11"/>
                  </a:lnTo>
                  <a:lnTo>
                    <a:pt x="369" y="6"/>
                  </a:lnTo>
                  <a:lnTo>
                    <a:pt x="251" y="2"/>
                  </a:lnTo>
                  <a:lnTo>
                    <a:pt x="133" y="1"/>
                  </a:lnTo>
                  <a:lnTo>
                    <a:pt x="15" y="0"/>
                  </a:lnTo>
                  <a:lnTo>
                    <a:pt x="15" y="0"/>
                  </a:lnTo>
                  <a:close/>
                </a:path>
              </a:pathLst>
            </a:custGeom>
            <a:solidFill>
              <a:srgbClr val="74B7E4"/>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20" name="Freeform 5">
              <a:extLst>
                <a:ext uri="{FF2B5EF4-FFF2-40B4-BE49-F238E27FC236}">
                  <a16:creationId xmlns:a16="http://schemas.microsoft.com/office/drawing/2014/main" id="{B349D190-8F35-B646-88D3-9861D9316607}"/>
                </a:ext>
              </a:extLst>
            </p:cNvPr>
            <p:cNvSpPr>
              <a:spLocks/>
            </p:cNvSpPr>
            <p:nvPr/>
          </p:nvSpPr>
          <p:spPr bwMode="auto">
            <a:xfrm flipV="1">
              <a:off x="9779656" y="4957309"/>
              <a:ext cx="1421744" cy="1322185"/>
            </a:xfrm>
            <a:custGeom>
              <a:avLst/>
              <a:gdLst/>
              <a:ahLst/>
              <a:cxnLst>
                <a:cxn ang="0">
                  <a:pos x="15" y="6537"/>
                </a:cxn>
                <a:cxn ang="0">
                  <a:pos x="210" y="6543"/>
                </a:cxn>
                <a:cxn ang="0">
                  <a:pos x="464" y="6570"/>
                </a:cxn>
                <a:cxn ang="0">
                  <a:pos x="712" y="6615"/>
                </a:cxn>
                <a:cxn ang="0">
                  <a:pos x="952" y="6679"/>
                </a:cxn>
                <a:cxn ang="0">
                  <a:pos x="1180" y="6762"/>
                </a:cxn>
                <a:cxn ang="0">
                  <a:pos x="1400" y="6860"/>
                </a:cxn>
                <a:cxn ang="0">
                  <a:pos x="1605" y="6973"/>
                </a:cxn>
                <a:cxn ang="0">
                  <a:pos x="1797" y="7100"/>
                </a:cxn>
                <a:cxn ang="0">
                  <a:pos x="1972" y="7240"/>
                </a:cxn>
                <a:cxn ang="0">
                  <a:pos x="2131" y="7392"/>
                </a:cxn>
                <a:cxn ang="0">
                  <a:pos x="2270" y="7553"/>
                </a:cxn>
                <a:cxn ang="0">
                  <a:pos x="2388" y="7725"/>
                </a:cxn>
                <a:cxn ang="0">
                  <a:pos x="2485" y="7903"/>
                </a:cxn>
                <a:cxn ang="0">
                  <a:pos x="2558" y="8089"/>
                </a:cxn>
                <a:cxn ang="0">
                  <a:pos x="2607" y="8280"/>
                </a:cxn>
                <a:cxn ang="0">
                  <a:pos x="2629" y="8477"/>
                </a:cxn>
                <a:cxn ang="0">
                  <a:pos x="9167" y="8416"/>
                </a:cxn>
                <a:cxn ang="0">
                  <a:pos x="9149" y="7979"/>
                </a:cxn>
                <a:cxn ang="0">
                  <a:pos x="9106" y="7548"/>
                </a:cxn>
                <a:cxn ang="0">
                  <a:pos x="9042" y="7124"/>
                </a:cxn>
                <a:cxn ang="0">
                  <a:pos x="8957" y="6706"/>
                </a:cxn>
                <a:cxn ang="0">
                  <a:pos x="8848" y="6296"/>
                </a:cxn>
                <a:cxn ang="0">
                  <a:pos x="8720" y="5894"/>
                </a:cxn>
                <a:cxn ang="0">
                  <a:pos x="8570" y="5500"/>
                </a:cxn>
                <a:cxn ang="0">
                  <a:pos x="8401" y="5115"/>
                </a:cxn>
                <a:cxn ang="0">
                  <a:pos x="8212" y="4740"/>
                </a:cxn>
                <a:cxn ang="0">
                  <a:pos x="8005" y="4374"/>
                </a:cxn>
                <a:cxn ang="0">
                  <a:pos x="7780" y="4020"/>
                </a:cxn>
                <a:cxn ang="0">
                  <a:pos x="7538" y="3677"/>
                </a:cxn>
                <a:cxn ang="0">
                  <a:pos x="7278" y="3347"/>
                </a:cxn>
                <a:cxn ang="0">
                  <a:pos x="7001" y="3026"/>
                </a:cxn>
                <a:cxn ang="0">
                  <a:pos x="6710" y="2721"/>
                </a:cxn>
                <a:cxn ang="0">
                  <a:pos x="6403" y="2427"/>
                </a:cxn>
                <a:cxn ang="0">
                  <a:pos x="6082" y="2150"/>
                </a:cxn>
                <a:cxn ang="0">
                  <a:pos x="5746" y="1884"/>
                </a:cxn>
                <a:cxn ang="0">
                  <a:pos x="5397" y="1635"/>
                </a:cxn>
                <a:cxn ang="0">
                  <a:pos x="5035" y="1401"/>
                </a:cxn>
                <a:cxn ang="0">
                  <a:pos x="4661" y="1183"/>
                </a:cxn>
                <a:cxn ang="0">
                  <a:pos x="4274" y="982"/>
                </a:cxn>
                <a:cxn ang="0">
                  <a:pos x="3878" y="798"/>
                </a:cxn>
                <a:cxn ang="0">
                  <a:pos x="3470" y="631"/>
                </a:cxn>
                <a:cxn ang="0">
                  <a:pos x="3052" y="482"/>
                </a:cxn>
                <a:cxn ang="0">
                  <a:pos x="2626" y="353"/>
                </a:cxn>
                <a:cxn ang="0">
                  <a:pos x="2189" y="244"/>
                </a:cxn>
                <a:cxn ang="0">
                  <a:pos x="1745" y="153"/>
                </a:cxn>
                <a:cxn ang="0">
                  <a:pos x="1294" y="82"/>
                </a:cxn>
                <a:cxn ang="0">
                  <a:pos x="834" y="34"/>
                </a:cxn>
                <a:cxn ang="0">
                  <a:pos x="369" y="6"/>
                </a:cxn>
                <a:cxn ang="0">
                  <a:pos x="15" y="0"/>
                </a:cxn>
              </a:cxnLst>
              <a:rect l="0" t="0" r="r" b="b"/>
              <a:pathLst>
                <a:path w="9167" h="8526">
                  <a:moveTo>
                    <a:pt x="15" y="0"/>
                  </a:moveTo>
                  <a:lnTo>
                    <a:pt x="0" y="0"/>
                  </a:lnTo>
                  <a:lnTo>
                    <a:pt x="0" y="6537"/>
                  </a:lnTo>
                  <a:lnTo>
                    <a:pt x="15" y="6537"/>
                  </a:lnTo>
                  <a:lnTo>
                    <a:pt x="15" y="6537"/>
                  </a:lnTo>
                  <a:lnTo>
                    <a:pt x="81" y="6538"/>
                  </a:lnTo>
                  <a:lnTo>
                    <a:pt x="146" y="6540"/>
                  </a:lnTo>
                  <a:lnTo>
                    <a:pt x="210" y="6543"/>
                  </a:lnTo>
                  <a:lnTo>
                    <a:pt x="274" y="6548"/>
                  </a:lnTo>
                  <a:lnTo>
                    <a:pt x="338" y="6554"/>
                  </a:lnTo>
                  <a:lnTo>
                    <a:pt x="401" y="6561"/>
                  </a:lnTo>
                  <a:lnTo>
                    <a:pt x="464" y="6570"/>
                  </a:lnTo>
                  <a:lnTo>
                    <a:pt x="526" y="6579"/>
                  </a:lnTo>
                  <a:lnTo>
                    <a:pt x="589" y="6590"/>
                  </a:lnTo>
                  <a:lnTo>
                    <a:pt x="651" y="6602"/>
                  </a:lnTo>
                  <a:lnTo>
                    <a:pt x="712" y="6615"/>
                  </a:lnTo>
                  <a:lnTo>
                    <a:pt x="772" y="6629"/>
                  </a:lnTo>
                  <a:lnTo>
                    <a:pt x="833" y="6645"/>
                  </a:lnTo>
                  <a:lnTo>
                    <a:pt x="892" y="6662"/>
                  </a:lnTo>
                  <a:lnTo>
                    <a:pt x="952" y="6679"/>
                  </a:lnTo>
                  <a:lnTo>
                    <a:pt x="1010" y="6699"/>
                  </a:lnTo>
                  <a:lnTo>
                    <a:pt x="1067" y="6718"/>
                  </a:lnTo>
                  <a:lnTo>
                    <a:pt x="1124" y="6740"/>
                  </a:lnTo>
                  <a:lnTo>
                    <a:pt x="1180" y="6762"/>
                  </a:lnTo>
                  <a:lnTo>
                    <a:pt x="1236" y="6785"/>
                  </a:lnTo>
                  <a:lnTo>
                    <a:pt x="1291" y="6809"/>
                  </a:lnTo>
                  <a:lnTo>
                    <a:pt x="1346" y="6834"/>
                  </a:lnTo>
                  <a:lnTo>
                    <a:pt x="1400" y="6860"/>
                  </a:lnTo>
                  <a:lnTo>
                    <a:pt x="1453" y="6886"/>
                  </a:lnTo>
                  <a:lnTo>
                    <a:pt x="1504" y="6915"/>
                  </a:lnTo>
                  <a:lnTo>
                    <a:pt x="1555" y="6944"/>
                  </a:lnTo>
                  <a:lnTo>
                    <a:pt x="1605" y="6973"/>
                  </a:lnTo>
                  <a:lnTo>
                    <a:pt x="1655" y="7003"/>
                  </a:lnTo>
                  <a:lnTo>
                    <a:pt x="1703" y="7035"/>
                  </a:lnTo>
                  <a:lnTo>
                    <a:pt x="1750" y="7067"/>
                  </a:lnTo>
                  <a:lnTo>
                    <a:pt x="1797" y="7100"/>
                  </a:lnTo>
                  <a:lnTo>
                    <a:pt x="1842" y="7133"/>
                  </a:lnTo>
                  <a:lnTo>
                    <a:pt x="1886" y="7169"/>
                  </a:lnTo>
                  <a:lnTo>
                    <a:pt x="1929" y="7204"/>
                  </a:lnTo>
                  <a:lnTo>
                    <a:pt x="1972" y="7240"/>
                  </a:lnTo>
                  <a:lnTo>
                    <a:pt x="2013" y="7276"/>
                  </a:lnTo>
                  <a:lnTo>
                    <a:pt x="2054" y="7314"/>
                  </a:lnTo>
                  <a:lnTo>
                    <a:pt x="2093" y="7353"/>
                  </a:lnTo>
                  <a:lnTo>
                    <a:pt x="2131" y="7392"/>
                  </a:lnTo>
                  <a:lnTo>
                    <a:pt x="2167" y="7431"/>
                  </a:lnTo>
                  <a:lnTo>
                    <a:pt x="2203" y="7471"/>
                  </a:lnTo>
                  <a:lnTo>
                    <a:pt x="2237" y="7512"/>
                  </a:lnTo>
                  <a:lnTo>
                    <a:pt x="2270" y="7553"/>
                  </a:lnTo>
                  <a:lnTo>
                    <a:pt x="2301" y="7595"/>
                  </a:lnTo>
                  <a:lnTo>
                    <a:pt x="2332" y="7638"/>
                  </a:lnTo>
                  <a:lnTo>
                    <a:pt x="2360" y="7680"/>
                  </a:lnTo>
                  <a:lnTo>
                    <a:pt x="2388" y="7725"/>
                  </a:lnTo>
                  <a:lnTo>
                    <a:pt x="2415" y="7768"/>
                  </a:lnTo>
                  <a:lnTo>
                    <a:pt x="2439" y="7813"/>
                  </a:lnTo>
                  <a:lnTo>
                    <a:pt x="2463" y="7857"/>
                  </a:lnTo>
                  <a:lnTo>
                    <a:pt x="2485" y="7903"/>
                  </a:lnTo>
                  <a:lnTo>
                    <a:pt x="2506" y="7949"/>
                  </a:lnTo>
                  <a:lnTo>
                    <a:pt x="2525" y="7995"/>
                  </a:lnTo>
                  <a:lnTo>
                    <a:pt x="2542" y="8042"/>
                  </a:lnTo>
                  <a:lnTo>
                    <a:pt x="2558" y="8089"/>
                  </a:lnTo>
                  <a:lnTo>
                    <a:pt x="2573" y="8136"/>
                  </a:lnTo>
                  <a:lnTo>
                    <a:pt x="2586" y="8184"/>
                  </a:lnTo>
                  <a:lnTo>
                    <a:pt x="2597" y="8232"/>
                  </a:lnTo>
                  <a:lnTo>
                    <a:pt x="2607" y="8280"/>
                  </a:lnTo>
                  <a:lnTo>
                    <a:pt x="2615" y="8329"/>
                  </a:lnTo>
                  <a:lnTo>
                    <a:pt x="2621" y="8379"/>
                  </a:lnTo>
                  <a:lnTo>
                    <a:pt x="2626" y="8428"/>
                  </a:lnTo>
                  <a:lnTo>
                    <a:pt x="2629" y="8477"/>
                  </a:lnTo>
                  <a:lnTo>
                    <a:pt x="2630" y="8526"/>
                  </a:lnTo>
                  <a:lnTo>
                    <a:pt x="9167" y="8526"/>
                  </a:lnTo>
                  <a:lnTo>
                    <a:pt x="9167" y="8526"/>
                  </a:lnTo>
                  <a:lnTo>
                    <a:pt x="9167" y="8416"/>
                  </a:lnTo>
                  <a:lnTo>
                    <a:pt x="9165" y="8306"/>
                  </a:lnTo>
                  <a:lnTo>
                    <a:pt x="9160" y="8197"/>
                  </a:lnTo>
                  <a:lnTo>
                    <a:pt x="9156" y="8088"/>
                  </a:lnTo>
                  <a:lnTo>
                    <a:pt x="9149" y="7979"/>
                  </a:lnTo>
                  <a:lnTo>
                    <a:pt x="9141" y="7871"/>
                  </a:lnTo>
                  <a:lnTo>
                    <a:pt x="9130" y="7763"/>
                  </a:lnTo>
                  <a:lnTo>
                    <a:pt x="9119" y="7656"/>
                  </a:lnTo>
                  <a:lnTo>
                    <a:pt x="9106" y="7548"/>
                  </a:lnTo>
                  <a:lnTo>
                    <a:pt x="9093" y="7442"/>
                  </a:lnTo>
                  <a:lnTo>
                    <a:pt x="9078" y="7336"/>
                  </a:lnTo>
                  <a:lnTo>
                    <a:pt x="9061" y="7229"/>
                  </a:lnTo>
                  <a:lnTo>
                    <a:pt x="9042" y="7124"/>
                  </a:lnTo>
                  <a:lnTo>
                    <a:pt x="9023" y="7019"/>
                  </a:lnTo>
                  <a:lnTo>
                    <a:pt x="9002" y="6914"/>
                  </a:lnTo>
                  <a:lnTo>
                    <a:pt x="8979" y="6810"/>
                  </a:lnTo>
                  <a:lnTo>
                    <a:pt x="8957" y="6706"/>
                  </a:lnTo>
                  <a:lnTo>
                    <a:pt x="8931" y="6603"/>
                  </a:lnTo>
                  <a:lnTo>
                    <a:pt x="8905" y="6500"/>
                  </a:lnTo>
                  <a:lnTo>
                    <a:pt x="8878" y="6398"/>
                  </a:lnTo>
                  <a:lnTo>
                    <a:pt x="8848" y="6296"/>
                  </a:lnTo>
                  <a:lnTo>
                    <a:pt x="8818" y="6195"/>
                  </a:lnTo>
                  <a:lnTo>
                    <a:pt x="8786" y="6094"/>
                  </a:lnTo>
                  <a:lnTo>
                    <a:pt x="8753" y="5993"/>
                  </a:lnTo>
                  <a:lnTo>
                    <a:pt x="8720" y="5894"/>
                  </a:lnTo>
                  <a:lnTo>
                    <a:pt x="8684" y="5795"/>
                  </a:lnTo>
                  <a:lnTo>
                    <a:pt x="8647" y="5695"/>
                  </a:lnTo>
                  <a:lnTo>
                    <a:pt x="8609" y="5598"/>
                  </a:lnTo>
                  <a:lnTo>
                    <a:pt x="8570" y="5500"/>
                  </a:lnTo>
                  <a:lnTo>
                    <a:pt x="8530" y="5402"/>
                  </a:lnTo>
                  <a:lnTo>
                    <a:pt x="8488" y="5306"/>
                  </a:lnTo>
                  <a:lnTo>
                    <a:pt x="8446" y="5210"/>
                  </a:lnTo>
                  <a:lnTo>
                    <a:pt x="8401" y="5115"/>
                  </a:lnTo>
                  <a:lnTo>
                    <a:pt x="8355" y="5020"/>
                  </a:lnTo>
                  <a:lnTo>
                    <a:pt x="8309" y="4927"/>
                  </a:lnTo>
                  <a:lnTo>
                    <a:pt x="8261" y="4833"/>
                  </a:lnTo>
                  <a:lnTo>
                    <a:pt x="8212" y="4740"/>
                  </a:lnTo>
                  <a:lnTo>
                    <a:pt x="8162" y="4648"/>
                  </a:lnTo>
                  <a:lnTo>
                    <a:pt x="8112" y="4556"/>
                  </a:lnTo>
                  <a:lnTo>
                    <a:pt x="8059" y="4465"/>
                  </a:lnTo>
                  <a:lnTo>
                    <a:pt x="8005" y="4374"/>
                  </a:lnTo>
                  <a:lnTo>
                    <a:pt x="7950" y="4285"/>
                  </a:lnTo>
                  <a:lnTo>
                    <a:pt x="7896" y="4196"/>
                  </a:lnTo>
                  <a:lnTo>
                    <a:pt x="7838" y="4108"/>
                  </a:lnTo>
                  <a:lnTo>
                    <a:pt x="7780" y="4020"/>
                  </a:lnTo>
                  <a:lnTo>
                    <a:pt x="7721" y="3934"/>
                  </a:lnTo>
                  <a:lnTo>
                    <a:pt x="7661" y="3847"/>
                  </a:lnTo>
                  <a:lnTo>
                    <a:pt x="7599" y="3762"/>
                  </a:lnTo>
                  <a:lnTo>
                    <a:pt x="7538" y="3677"/>
                  </a:lnTo>
                  <a:lnTo>
                    <a:pt x="7474" y="3594"/>
                  </a:lnTo>
                  <a:lnTo>
                    <a:pt x="7410" y="3510"/>
                  </a:lnTo>
                  <a:lnTo>
                    <a:pt x="7344" y="3428"/>
                  </a:lnTo>
                  <a:lnTo>
                    <a:pt x="7278" y="3347"/>
                  </a:lnTo>
                  <a:lnTo>
                    <a:pt x="7211" y="3265"/>
                  </a:lnTo>
                  <a:lnTo>
                    <a:pt x="7142" y="3185"/>
                  </a:lnTo>
                  <a:lnTo>
                    <a:pt x="7072" y="3105"/>
                  </a:lnTo>
                  <a:lnTo>
                    <a:pt x="7001" y="3026"/>
                  </a:lnTo>
                  <a:lnTo>
                    <a:pt x="6931" y="2949"/>
                  </a:lnTo>
                  <a:lnTo>
                    <a:pt x="6859" y="2872"/>
                  </a:lnTo>
                  <a:lnTo>
                    <a:pt x="6784" y="2797"/>
                  </a:lnTo>
                  <a:lnTo>
                    <a:pt x="6710" y="2721"/>
                  </a:lnTo>
                  <a:lnTo>
                    <a:pt x="6634" y="2646"/>
                  </a:lnTo>
                  <a:lnTo>
                    <a:pt x="6559" y="2573"/>
                  </a:lnTo>
                  <a:lnTo>
                    <a:pt x="6481" y="2499"/>
                  </a:lnTo>
                  <a:lnTo>
                    <a:pt x="6403" y="2427"/>
                  </a:lnTo>
                  <a:lnTo>
                    <a:pt x="6325" y="2356"/>
                  </a:lnTo>
                  <a:lnTo>
                    <a:pt x="6245" y="2287"/>
                  </a:lnTo>
                  <a:lnTo>
                    <a:pt x="6163" y="2217"/>
                  </a:lnTo>
                  <a:lnTo>
                    <a:pt x="6082" y="2150"/>
                  </a:lnTo>
                  <a:lnTo>
                    <a:pt x="5999" y="2081"/>
                  </a:lnTo>
                  <a:lnTo>
                    <a:pt x="5915" y="2015"/>
                  </a:lnTo>
                  <a:lnTo>
                    <a:pt x="5832" y="1949"/>
                  </a:lnTo>
                  <a:lnTo>
                    <a:pt x="5746" y="1884"/>
                  </a:lnTo>
                  <a:lnTo>
                    <a:pt x="5660" y="1820"/>
                  </a:lnTo>
                  <a:lnTo>
                    <a:pt x="5573" y="1757"/>
                  </a:lnTo>
                  <a:lnTo>
                    <a:pt x="5485" y="1696"/>
                  </a:lnTo>
                  <a:lnTo>
                    <a:pt x="5397" y="1635"/>
                  </a:lnTo>
                  <a:lnTo>
                    <a:pt x="5308" y="1574"/>
                  </a:lnTo>
                  <a:lnTo>
                    <a:pt x="5218" y="1516"/>
                  </a:lnTo>
                  <a:lnTo>
                    <a:pt x="5126" y="1458"/>
                  </a:lnTo>
                  <a:lnTo>
                    <a:pt x="5035" y="1401"/>
                  </a:lnTo>
                  <a:lnTo>
                    <a:pt x="4942" y="1345"/>
                  </a:lnTo>
                  <a:lnTo>
                    <a:pt x="4850" y="1290"/>
                  </a:lnTo>
                  <a:lnTo>
                    <a:pt x="4756" y="1236"/>
                  </a:lnTo>
                  <a:lnTo>
                    <a:pt x="4661" y="1183"/>
                  </a:lnTo>
                  <a:lnTo>
                    <a:pt x="4565" y="1131"/>
                  </a:lnTo>
                  <a:lnTo>
                    <a:pt x="4469" y="1080"/>
                  </a:lnTo>
                  <a:lnTo>
                    <a:pt x="4373" y="1030"/>
                  </a:lnTo>
                  <a:lnTo>
                    <a:pt x="4274" y="982"/>
                  </a:lnTo>
                  <a:lnTo>
                    <a:pt x="4176" y="934"/>
                  </a:lnTo>
                  <a:lnTo>
                    <a:pt x="4078" y="887"/>
                  </a:lnTo>
                  <a:lnTo>
                    <a:pt x="3978" y="842"/>
                  </a:lnTo>
                  <a:lnTo>
                    <a:pt x="3878" y="798"/>
                  </a:lnTo>
                  <a:lnTo>
                    <a:pt x="3777" y="755"/>
                  </a:lnTo>
                  <a:lnTo>
                    <a:pt x="3675" y="712"/>
                  </a:lnTo>
                  <a:lnTo>
                    <a:pt x="3572" y="671"/>
                  </a:lnTo>
                  <a:lnTo>
                    <a:pt x="3470" y="631"/>
                  </a:lnTo>
                  <a:lnTo>
                    <a:pt x="3367" y="592"/>
                  </a:lnTo>
                  <a:lnTo>
                    <a:pt x="3263" y="555"/>
                  </a:lnTo>
                  <a:lnTo>
                    <a:pt x="3157" y="518"/>
                  </a:lnTo>
                  <a:lnTo>
                    <a:pt x="3052" y="482"/>
                  </a:lnTo>
                  <a:lnTo>
                    <a:pt x="2946" y="448"/>
                  </a:lnTo>
                  <a:lnTo>
                    <a:pt x="2839" y="416"/>
                  </a:lnTo>
                  <a:lnTo>
                    <a:pt x="2733" y="384"/>
                  </a:lnTo>
                  <a:lnTo>
                    <a:pt x="2626" y="353"/>
                  </a:lnTo>
                  <a:lnTo>
                    <a:pt x="2517" y="324"/>
                  </a:lnTo>
                  <a:lnTo>
                    <a:pt x="2408" y="296"/>
                  </a:lnTo>
                  <a:lnTo>
                    <a:pt x="2299" y="269"/>
                  </a:lnTo>
                  <a:lnTo>
                    <a:pt x="2189" y="244"/>
                  </a:lnTo>
                  <a:lnTo>
                    <a:pt x="2079" y="218"/>
                  </a:lnTo>
                  <a:lnTo>
                    <a:pt x="1968" y="196"/>
                  </a:lnTo>
                  <a:lnTo>
                    <a:pt x="1857" y="174"/>
                  </a:lnTo>
                  <a:lnTo>
                    <a:pt x="1745" y="153"/>
                  </a:lnTo>
                  <a:lnTo>
                    <a:pt x="1633" y="134"/>
                  </a:lnTo>
                  <a:lnTo>
                    <a:pt x="1520" y="115"/>
                  </a:lnTo>
                  <a:lnTo>
                    <a:pt x="1407" y="98"/>
                  </a:lnTo>
                  <a:lnTo>
                    <a:pt x="1294" y="82"/>
                  </a:lnTo>
                  <a:lnTo>
                    <a:pt x="1179" y="69"/>
                  </a:lnTo>
                  <a:lnTo>
                    <a:pt x="1065" y="56"/>
                  </a:lnTo>
                  <a:lnTo>
                    <a:pt x="949" y="45"/>
                  </a:lnTo>
                  <a:lnTo>
                    <a:pt x="834" y="34"/>
                  </a:lnTo>
                  <a:lnTo>
                    <a:pt x="719" y="25"/>
                  </a:lnTo>
                  <a:lnTo>
                    <a:pt x="602" y="17"/>
                  </a:lnTo>
                  <a:lnTo>
                    <a:pt x="485" y="11"/>
                  </a:lnTo>
                  <a:lnTo>
                    <a:pt x="369" y="6"/>
                  </a:lnTo>
                  <a:lnTo>
                    <a:pt x="251" y="2"/>
                  </a:lnTo>
                  <a:lnTo>
                    <a:pt x="133" y="1"/>
                  </a:lnTo>
                  <a:lnTo>
                    <a:pt x="15" y="0"/>
                  </a:lnTo>
                  <a:lnTo>
                    <a:pt x="15" y="0"/>
                  </a:lnTo>
                  <a:close/>
                </a:path>
              </a:pathLst>
            </a:custGeom>
            <a:solidFill>
              <a:srgbClr val="009877"/>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21" name="Rectangle 6">
              <a:extLst>
                <a:ext uri="{FF2B5EF4-FFF2-40B4-BE49-F238E27FC236}">
                  <a16:creationId xmlns:a16="http://schemas.microsoft.com/office/drawing/2014/main" id="{3725277D-9044-3C48-BDCE-4986AA12B7BB}"/>
                </a:ext>
              </a:extLst>
            </p:cNvPr>
            <p:cNvSpPr>
              <a:spLocks noChangeArrowheads="1"/>
            </p:cNvSpPr>
            <p:nvPr/>
          </p:nvSpPr>
          <p:spPr bwMode="auto">
            <a:xfrm>
              <a:off x="6701157" y="5265531"/>
              <a:ext cx="3200400" cy="1013737"/>
            </a:xfrm>
            <a:prstGeom prst="rect">
              <a:avLst/>
            </a:prstGeom>
            <a:solidFill>
              <a:srgbClr val="77B467"/>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22" name="Rectangle 6">
              <a:extLst>
                <a:ext uri="{FF2B5EF4-FFF2-40B4-BE49-F238E27FC236}">
                  <a16:creationId xmlns:a16="http://schemas.microsoft.com/office/drawing/2014/main" id="{4ABF5809-C05D-9E41-8FD3-CBFCBD7D43BF}"/>
                </a:ext>
              </a:extLst>
            </p:cNvPr>
            <p:cNvSpPr>
              <a:spLocks noChangeArrowheads="1"/>
            </p:cNvSpPr>
            <p:nvPr/>
          </p:nvSpPr>
          <p:spPr bwMode="auto">
            <a:xfrm>
              <a:off x="3581400" y="5265531"/>
              <a:ext cx="3200400" cy="1013737"/>
            </a:xfrm>
            <a:prstGeom prst="rect">
              <a:avLst/>
            </a:prstGeom>
            <a:solidFill>
              <a:srgbClr val="1C4285"/>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sp>
          <p:nvSpPr>
            <p:cNvPr id="23" name="Freeform 6">
              <a:extLst>
                <a:ext uri="{FF2B5EF4-FFF2-40B4-BE49-F238E27FC236}">
                  <a16:creationId xmlns:a16="http://schemas.microsoft.com/office/drawing/2014/main" id="{BF93E815-6D33-CC40-8B9F-4C1C0C4EF015}"/>
                </a:ext>
              </a:extLst>
            </p:cNvPr>
            <p:cNvSpPr>
              <a:spLocks/>
            </p:cNvSpPr>
            <p:nvPr/>
          </p:nvSpPr>
          <p:spPr bwMode="auto">
            <a:xfrm>
              <a:off x="1001345" y="5265325"/>
              <a:ext cx="2585088" cy="1014062"/>
            </a:xfrm>
            <a:custGeom>
              <a:avLst/>
              <a:gdLst/>
              <a:ahLst/>
              <a:cxnLst>
                <a:cxn ang="0">
                  <a:pos x="1872" y="0"/>
                </a:cxn>
                <a:cxn ang="0">
                  <a:pos x="1729" y="5"/>
                </a:cxn>
                <a:cxn ang="0">
                  <a:pos x="1588" y="21"/>
                </a:cxn>
                <a:cxn ang="0">
                  <a:pos x="1451" y="49"/>
                </a:cxn>
                <a:cxn ang="0">
                  <a:pos x="1318" y="85"/>
                </a:cxn>
                <a:cxn ang="0">
                  <a:pos x="1187" y="131"/>
                </a:cxn>
                <a:cxn ang="0">
                  <a:pos x="1062" y="186"/>
                </a:cxn>
                <a:cxn ang="0">
                  <a:pos x="942" y="249"/>
                </a:cxn>
                <a:cxn ang="0">
                  <a:pos x="827" y="322"/>
                </a:cxn>
                <a:cxn ang="0">
                  <a:pos x="717" y="401"/>
                </a:cxn>
                <a:cxn ang="0">
                  <a:pos x="615" y="489"/>
                </a:cxn>
                <a:cxn ang="0">
                  <a:pos x="518" y="583"/>
                </a:cxn>
                <a:cxn ang="0">
                  <a:pos x="428" y="684"/>
                </a:cxn>
                <a:cxn ang="0">
                  <a:pos x="346" y="791"/>
                </a:cxn>
                <a:cxn ang="0">
                  <a:pos x="272" y="905"/>
                </a:cxn>
                <a:cxn ang="0">
                  <a:pos x="206" y="1023"/>
                </a:cxn>
                <a:cxn ang="0">
                  <a:pos x="147" y="1147"/>
                </a:cxn>
                <a:cxn ang="0">
                  <a:pos x="98" y="1275"/>
                </a:cxn>
                <a:cxn ang="0">
                  <a:pos x="59" y="1407"/>
                </a:cxn>
                <a:cxn ang="0">
                  <a:pos x="29" y="1544"/>
                </a:cxn>
                <a:cxn ang="0">
                  <a:pos x="9" y="1684"/>
                </a:cxn>
                <a:cxn ang="0">
                  <a:pos x="0" y="1826"/>
                </a:cxn>
                <a:cxn ang="0">
                  <a:pos x="0" y="1923"/>
                </a:cxn>
                <a:cxn ang="0">
                  <a:pos x="9" y="2065"/>
                </a:cxn>
                <a:cxn ang="0">
                  <a:pos x="29" y="2204"/>
                </a:cxn>
                <a:cxn ang="0">
                  <a:pos x="59" y="2341"/>
                </a:cxn>
                <a:cxn ang="0">
                  <a:pos x="98" y="2473"/>
                </a:cxn>
                <a:cxn ang="0">
                  <a:pos x="147" y="2602"/>
                </a:cxn>
                <a:cxn ang="0">
                  <a:pos x="206" y="2725"/>
                </a:cxn>
                <a:cxn ang="0">
                  <a:pos x="272" y="2843"/>
                </a:cxn>
                <a:cxn ang="0">
                  <a:pos x="346" y="2957"/>
                </a:cxn>
                <a:cxn ang="0">
                  <a:pos x="428" y="3064"/>
                </a:cxn>
                <a:cxn ang="0">
                  <a:pos x="518" y="3165"/>
                </a:cxn>
                <a:cxn ang="0">
                  <a:pos x="615" y="3260"/>
                </a:cxn>
                <a:cxn ang="0">
                  <a:pos x="717" y="3347"/>
                </a:cxn>
                <a:cxn ang="0">
                  <a:pos x="827" y="3427"/>
                </a:cxn>
                <a:cxn ang="0">
                  <a:pos x="942" y="3499"/>
                </a:cxn>
                <a:cxn ang="0">
                  <a:pos x="1062" y="3562"/>
                </a:cxn>
                <a:cxn ang="0">
                  <a:pos x="1187" y="3617"/>
                </a:cxn>
                <a:cxn ang="0">
                  <a:pos x="1318" y="3663"/>
                </a:cxn>
                <a:cxn ang="0">
                  <a:pos x="1451" y="3699"/>
                </a:cxn>
                <a:cxn ang="0">
                  <a:pos x="1588" y="3726"/>
                </a:cxn>
                <a:cxn ang="0">
                  <a:pos x="1729" y="3742"/>
                </a:cxn>
                <a:cxn ang="0">
                  <a:pos x="1872" y="3748"/>
                </a:cxn>
              </a:cxnLst>
              <a:rect l="0" t="0" r="r" b="b"/>
              <a:pathLst>
                <a:path w="9552" h="3748">
                  <a:moveTo>
                    <a:pt x="9552" y="0"/>
                  </a:moveTo>
                  <a:lnTo>
                    <a:pt x="1872" y="0"/>
                  </a:lnTo>
                  <a:lnTo>
                    <a:pt x="1872" y="0"/>
                  </a:lnTo>
                  <a:lnTo>
                    <a:pt x="1825" y="2"/>
                  </a:lnTo>
                  <a:lnTo>
                    <a:pt x="1776" y="3"/>
                  </a:lnTo>
                  <a:lnTo>
                    <a:pt x="1729" y="5"/>
                  </a:lnTo>
                  <a:lnTo>
                    <a:pt x="1681" y="10"/>
                  </a:lnTo>
                  <a:lnTo>
                    <a:pt x="1635" y="15"/>
                  </a:lnTo>
                  <a:lnTo>
                    <a:pt x="1588" y="21"/>
                  </a:lnTo>
                  <a:lnTo>
                    <a:pt x="1542" y="30"/>
                  </a:lnTo>
                  <a:lnTo>
                    <a:pt x="1496" y="39"/>
                  </a:lnTo>
                  <a:lnTo>
                    <a:pt x="1451" y="49"/>
                  </a:lnTo>
                  <a:lnTo>
                    <a:pt x="1406" y="60"/>
                  </a:lnTo>
                  <a:lnTo>
                    <a:pt x="1361" y="71"/>
                  </a:lnTo>
                  <a:lnTo>
                    <a:pt x="1318" y="85"/>
                  </a:lnTo>
                  <a:lnTo>
                    <a:pt x="1273" y="99"/>
                  </a:lnTo>
                  <a:lnTo>
                    <a:pt x="1231" y="115"/>
                  </a:lnTo>
                  <a:lnTo>
                    <a:pt x="1187" y="131"/>
                  </a:lnTo>
                  <a:lnTo>
                    <a:pt x="1146" y="149"/>
                  </a:lnTo>
                  <a:lnTo>
                    <a:pt x="1104" y="166"/>
                  </a:lnTo>
                  <a:lnTo>
                    <a:pt x="1062" y="186"/>
                  </a:lnTo>
                  <a:lnTo>
                    <a:pt x="1021" y="206"/>
                  </a:lnTo>
                  <a:lnTo>
                    <a:pt x="981" y="227"/>
                  </a:lnTo>
                  <a:lnTo>
                    <a:pt x="942" y="249"/>
                  </a:lnTo>
                  <a:lnTo>
                    <a:pt x="903" y="273"/>
                  </a:lnTo>
                  <a:lnTo>
                    <a:pt x="864" y="297"/>
                  </a:lnTo>
                  <a:lnTo>
                    <a:pt x="827" y="322"/>
                  </a:lnTo>
                  <a:lnTo>
                    <a:pt x="790" y="347"/>
                  </a:lnTo>
                  <a:lnTo>
                    <a:pt x="754" y="374"/>
                  </a:lnTo>
                  <a:lnTo>
                    <a:pt x="717" y="401"/>
                  </a:lnTo>
                  <a:lnTo>
                    <a:pt x="683" y="430"/>
                  </a:lnTo>
                  <a:lnTo>
                    <a:pt x="649" y="459"/>
                  </a:lnTo>
                  <a:lnTo>
                    <a:pt x="615" y="489"/>
                  </a:lnTo>
                  <a:lnTo>
                    <a:pt x="582" y="520"/>
                  </a:lnTo>
                  <a:lnTo>
                    <a:pt x="549" y="551"/>
                  </a:lnTo>
                  <a:lnTo>
                    <a:pt x="518" y="583"/>
                  </a:lnTo>
                  <a:lnTo>
                    <a:pt x="488" y="616"/>
                  </a:lnTo>
                  <a:lnTo>
                    <a:pt x="458" y="649"/>
                  </a:lnTo>
                  <a:lnTo>
                    <a:pt x="428" y="684"/>
                  </a:lnTo>
                  <a:lnTo>
                    <a:pt x="400" y="719"/>
                  </a:lnTo>
                  <a:lnTo>
                    <a:pt x="372" y="755"/>
                  </a:lnTo>
                  <a:lnTo>
                    <a:pt x="346" y="791"/>
                  </a:lnTo>
                  <a:lnTo>
                    <a:pt x="320" y="829"/>
                  </a:lnTo>
                  <a:lnTo>
                    <a:pt x="295" y="866"/>
                  </a:lnTo>
                  <a:lnTo>
                    <a:pt x="272" y="905"/>
                  </a:lnTo>
                  <a:lnTo>
                    <a:pt x="249" y="943"/>
                  </a:lnTo>
                  <a:lnTo>
                    <a:pt x="227" y="983"/>
                  </a:lnTo>
                  <a:lnTo>
                    <a:pt x="206" y="1023"/>
                  </a:lnTo>
                  <a:lnTo>
                    <a:pt x="186" y="1063"/>
                  </a:lnTo>
                  <a:lnTo>
                    <a:pt x="166" y="1104"/>
                  </a:lnTo>
                  <a:lnTo>
                    <a:pt x="147" y="1147"/>
                  </a:lnTo>
                  <a:lnTo>
                    <a:pt x="130" y="1189"/>
                  </a:lnTo>
                  <a:lnTo>
                    <a:pt x="113" y="1231"/>
                  </a:lnTo>
                  <a:lnTo>
                    <a:pt x="98" y="1275"/>
                  </a:lnTo>
                  <a:lnTo>
                    <a:pt x="85" y="1318"/>
                  </a:lnTo>
                  <a:lnTo>
                    <a:pt x="71" y="1362"/>
                  </a:lnTo>
                  <a:lnTo>
                    <a:pt x="59" y="1407"/>
                  </a:lnTo>
                  <a:lnTo>
                    <a:pt x="47" y="1452"/>
                  </a:lnTo>
                  <a:lnTo>
                    <a:pt x="37" y="1498"/>
                  </a:lnTo>
                  <a:lnTo>
                    <a:pt x="29" y="1544"/>
                  </a:lnTo>
                  <a:lnTo>
                    <a:pt x="21" y="1590"/>
                  </a:lnTo>
                  <a:lnTo>
                    <a:pt x="15" y="1636"/>
                  </a:lnTo>
                  <a:lnTo>
                    <a:pt x="9" y="1684"/>
                  </a:lnTo>
                  <a:lnTo>
                    <a:pt x="5" y="1731"/>
                  </a:lnTo>
                  <a:lnTo>
                    <a:pt x="2" y="1778"/>
                  </a:lnTo>
                  <a:lnTo>
                    <a:pt x="0" y="1826"/>
                  </a:lnTo>
                  <a:lnTo>
                    <a:pt x="0" y="1874"/>
                  </a:lnTo>
                  <a:lnTo>
                    <a:pt x="0" y="1874"/>
                  </a:lnTo>
                  <a:lnTo>
                    <a:pt x="0" y="1923"/>
                  </a:lnTo>
                  <a:lnTo>
                    <a:pt x="2" y="1970"/>
                  </a:lnTo>
                  <a:lnTo>
                    <a:pt x="5" y="2017"/>
                  </a:lnTo>
                  <a:lnTo>
                    <a:pt x="9" y="2065"/>
                  </a:lnTo>
                  <a:lnTo>
                    <a:pt x="15" y="2112"/>
                  </a:lnTo>
                  <a:lnTo>
                    <a:pt x="21" y="2158"/>
                  </a:lnTo>
                  <a:lnTo>
                    <a:pt x="29" y="2204"/>
                  </a:lnTo>
                  <a:lnTo>
                    <a:pt x="37" y="2250"/>
                  </a:lnTo>
                  <a:lnTo>
                    <a:pt x="47" y="2295"/>
                  </a:lnTo>
                  <a:lnTo>
                    <a:pt x="59" y="2341"/>
                  </a:lnTo>
                  <a:lnTo>
                    <a:pt x="71" y="2385"/>
                  </a:lnTo>
                  <a:lnTo>
                    <a:pt x="85" y="2430"/>
                  </a:lnTo>
                  <a:lnTo>
                    <a:pt x="98" y="2473"/>
                  </a:lnTo>
                  <a:lnTo>
                    <a:pt x="113" y="2517"/>
                  </a:lnTo>
                  <a:lnTo>
                    <a:pt x="130" y="2559"/>
                  </a:lnTo>
                  <a:lnTo>
                    <a:pt x="147" y="2602"/>
                  </a:lnTo>
                  <a:lnTo>
                    <a:pt x="166" y="2643"/>
                  </a:lnTo>
                  <a:lnTo>
                    <a:pt x="186" y="2684"/>
                  </a:lnTo>
                  <a:lnTo>
                    <a:pt x="206" y="2725"/>
                  </a:lnTo>
                  <a:lnTo>
                    <a:pt x="227" y="2765"/>
                  </a:lnTo>
                  <a:lnTo>
                    <a:pt x="249" y="2805"/>
                  </a:lnTo>
                  <a:lnTo>
                    <a:pt x="272" y="2843"/>
                  </a:lnTo>
                  <a:lnTo>
                    <a:pt x="295" y="2882"/>
                  </a:lnTo>
                  <a:lnTo>
                    <a:pt x="320" y="2919"/>
                  </a:lnTo>
                  <a:lnTo>
                    <a:pt x="346" y="2957"/>
                  </a:lnTo>
                  <a:lnTo>
                    <a:pt x="372" y="2993"/>
                  </a:lnTo>
                  <a:lnTo>
                    <a:pt x="400" y="3029"/>
                  </a:lnTo>
                  <a:lnTo>
                    <a:pt x="428" y="3064"/>
                  </a:lnTo>
                  <a:lnTo>
                    <a:pt x="458" y="3099"/>
                  </a:lnTo>
                  <a:lnTo>
                    <a:pt x="488" y="3133"/>
                  </a:lnTo>
                  <a:lnTo>
                    <a:pt x="518" y="3165"/>
                  </a:lnTo>
                  <a:lnTo>
                    <a:pt x="549" y="3197"/>
                  </a:lnTo>
                  <a:lnTo>
                    <a:pt x="582" y="3228"/>
                  </a:lnTo>
                  <a:lnTo>
                    <a:pt x="615" y="3260"/>
                  </a:lnTo>
                  <a:lnTo>
                    <a:pt x="649" y="3290"/>
                  </a:lnTo>
                  <a:lnTo>
                    <a:pt x="683" y="3318"/>
                  </a:lnTo>
                  <a:lnTo>
                    <a:pt x="717" y="3347"/>
                  </a:lnTo>
                  <a:lnTo>
                    <a:pt x="754" y="3374"/>
                  </a:lnTo>
                  <a:lnTo>
                    <a:pt x="790" y="3400"/>
                  </a:lnTo>
                  <a:lnTo>
                    <a:pt x="827" y="3427"/>
                  </a:lnTo>
                  <a:lnTo>
                    <a:pt x="864" y="3451"/>
                  </a:lnTo>
                  <a:lnTo>
                    <a:pt x="903" y="3475"/>
                  </a:lnTo>
                  <a:lnTo>
                    <a:pt x="942" y="3499"/>
                  </a:lnTo>
                  <a:lnTo>
                    <a:pt x="981" y="3520"/>
                  </a:lnTo>
                  <a:lnTo>
                    <a:pt x="1021" y="3542"/>
                  </a:lnTo>
                  <a:lnTo>
                    <a:pt x="1062" y="3562"/>
                  </a:lnTo>
                  <a:lnTo>
                    <a:pt x="1104" y="3581"/>
                  </a:lnTo>
                  <a:lnTo>
                    <a:pt x="1146" y="3600"/>
                  </a:lnTo>
                  <a:lnTo>
                    <a:pt x="1187" y="3617"/>
                  </a:lnTo>
                  <a:lnTo>
                    <a:pt x="1231" y="3633"/>
                  </a:lnTo>
                  <a:lnTo>
                    <a:pt x="1273" y="3648"/>
                  </a:lnTo>
                  <a:lnTo>
                    <a:pt x="1318" y="3663"/>
                  </a:lnTo>
                  <a:lnTo>
                    <a:pt x="1361" y="3676"/>
                  </a:lnTo>
                  <a:lnTo>
                    <a:pt x="1406" y="3688"/>
                  </a:lnTo>
                  <a:lnTo>
                    <a:pt x="1451" y="3699"/>
                  </a:lnTo>
                  <a:lnTo>
                    <a:pt x="1496" y="3709"/>
                  </a:lnTo>
                  <a:lnTo>
                    <a:pt x="1542" y="3718"/>
                  </a:lnTo>
                  <a:lnTo>
                    <a:pt x="1588" y="3726"/>
                  </a:lnTo>
                  <a:lnTo>
                    <a:pt x="1635" y="3733"/>
                  </a:lnTo>
                  <a:lnTo>
                    <a:pt x="1681" y="3738"/>
                  </a:lnTo>
                  <a:lnTo>
                    <a:pt x="1729" y="3742"/>
                  </a:lnTo>
                  <a:lnTo>
                    <a:pt x="1776" y="3746"/>
                  </a:lnTo>
                  <a:lnTo>
                    <a:pt x="1825" y="3747"/>
                  </a:lnTo>
                  <a:lnTo>
                    <a:pt x="1872" y="3748"/>
                  </a:lnTo>
                  <a:lnTo>
                    <a:pt x="9552" y="3748"/>
                  </a:lnTo>
                  <a:lnTo>
                    <a:pt x="9552" y="0"/>
                  </a:lnTo>
                  <a:close/>
                </a:path>
              </a:pathLst>
            </a:custGeom>
            <a:solidFill>
              <a:srgbClr val="74B7E4"/>
            </a:solidFill>
            <a:ln w="19050" cap="flat" cmpd="sng" algn="ctr">
              <a:solidFill>
                <a:srgbClr val="FFFFFF"/>
              </a:solidFill>
              <a:prstDash val="solid"/>
              <a:round/>
              <a:headEnd type="none" w="med" len="med"/>
              <a:tailEnd type="none" w="med" len="med"/>
            </a:ln>
          </p:spPr>
          <p:txBody>
            <a:bodyPr vert="horz" wrap="square" lIns="91440" tIns="45720" rIns="91440" bIns="45720" numCol="1" anchor="t" anchorCtr="0" compatLnSpc="1">
              <a:prstTxWarp prst="textNoShape">
                <a:avLst/>
              </a:prstTxWarp>
            </a:bodyPr>
            <a:lstStyle/>
            <a:p>
              <a:endParaRPr lang="en-US">
                <a:solidFill>
                  <a:srgbClr val="FFFFFF"/>
                </a:solidFill>
                <a:latin typeface="+mn-lt"/>
                <a:cs typeface="Arial Narrow"/>
              </a:endParaRPr>
            </a:p>
          </p:txBody>
        </p:sp>
      </p:grpSp>
      <p:sp>
        <p:nvSpPr>
          <p:cNvPr id="26" name="Text Placeholder 25">
            <a:extLst>
              <a:ext uri="{FF2B5EF4-FFF2-40B4-BE49-F238E27FC236}">
                <a16:creationId xmlns:a16="http://schemas.microsoft.com/office/drawing/2014/main" id="{B5DB475C-570C-0741-AE08-FF2AC73C4D96}"/>
              </a:ext>
            </a:extLst>
          </p:cNvPr>
          <p:cNvSpPr>
            <a:spLocks noGrp="1"/>
          </p:cNvSpPr>
          <p:nvPr>
            <p:ph type="body" sz="quarter" idx="10"/>
          </p:nvPr>
        </p:nvSpPr>
        <p:spPr>
          <a:xfrm>
            <a:off x="1977148" y="455678"/>
            <a:ext cx="1532496" cy="247222"/>
          </a:xfrm>
        </p:spPr>
        <p:txBody>
          <a:bodyPr>
            <a:noAutofit/>
          </a:bodyPr>
          <a:lstStyle>
            <a:lvl1pPr marL="0" indent="0" algn="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30">
            <a:extLst>
              <a:ext uri="{FF2B5EF4-FFF2-40B4-BE49-F238E27FC236}">
                <a16:creationId xmlns:a16="http://schemas.microsoft.com/office/drawing/2014/main" id="{A7976A92-7A4D-E44C-A0BC-00D844E5DC2D}"/>
              </a:ext>
            </a:extLst>
          </p:cNvPr>
          <p:cNvSpPr>
            <a:spLocks noGrp="1"/>
          </p:cNvSpPr>
          <p:nvPr>
            <p:ph type="body" sz="quarter" idx="11"/>
          </p:nvPr>
        </p:nvSpPr>
        <p:spPr>
          <a:xfrm>
            <a:off x="1981200" y="703540"/>
            <a:ext cx="1528444" cy="613405"/>
          </a:xfrm>
          <a:effectLst>
            <a:outerShdw blurRad="63500" dist="38100" dir="2700000" algn="tl" rotWithShape="0">
              <a:prstClr val="black">
                <a:alpha val="50000"/>
              </a:prstClr>
            </a:outerShdw>
          </a:effectLst>
        </p:spPr>
        <p:txBody>
          <a:bodyPr>
            <a:noAutofit/>
          </a:bodyPr>
          <a:lstStyle>
            <a:lvl1pPr marL="0" indent="0" algn="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32" name="Text Placeholder 25">
            <a:extLst>
              <a:ext uri="{FF2B5EF4-FFF2-40B4-BE49-F238E27FC236}">
                <a16:creationId xmlns:a16="http://schemas.microsoft.com/office/drawing/2014/main" id="{6A05A9C5-0E13-B84C-99F1-55C3654E2A5E}"/>
              </a:ext>
            </a:extLst>
          </p:cNvPr>
          <p:cNvSpPr>
            <a:spLocks noGrp="1"/>
          </p:cNvSpPr>
          <p:nvPr>
            <p:ph type="body" sz="quarter" idx="12"/>
          </p:nvPr>
        </p:nvSpPr>
        <p:spPr>
          <a:xfrm>
            <a:off x="3787475" y="455678"/>
            <a:ext cx="2800166"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30">
            <a:extLst>
              <a:ext uri="{FF2B5EF4-FFF2-40B4-BE49-F238E27FC236}">
                <a16:creationId xmlns:a16="http://schemas.microsoft.com/office/drawing/2014/main" id="{1DBB0CF0-A1A4-CE4D-A441-A9BE0438D880}"/>
              </a:ext>
            </a:extLst>
          </p:cNvPr>
          <p:cNvSpPr>
            <a:spLocks noGrp="1"/>
          </p:cNvSpPr>
          <p:nvPr>
            <p:ph type="body" sz="quarter" idx="13"/>
          </p:nvPr>
        </p:nvSpPr>
        <p:spPr>
          <a:xfrm>
            <a:off x="3791527" y="703540"/>
            <a:ext cx="2800166" cy="613405"/>
          </a:xfrm>
          <a:effectLst>
            <a:outerShdw blurRad="63500" dist="38100" dir="2700000" algn="tl" rotWithShape="0">
              <a:prstClr val="black">
                <a:alpha val="50000"/>
              </a:prstClr>
            </a:outerShdw>
          </a:effectLst>
        </p:spPr>
        <p:txBody>
          <a:bodyPr>
            <a:no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34" name="Text Placeholder 25">
            <a:extLst>
              <a:ext uri="{FF2B5EF4-FFF2-40B4-BE49-F238E27FC236}">
                <a16:creationId xmlns:a16="http://schemas.microsoft.com/office/drawing/2014/main" id="{EB140318-B0A5-5541-9A49-E4C65AD70FD9}"/>
              </a:ext>
            </a:extLst>
          </p:cNvPr>
          <p:cNvSpPr>
            <a:spLocks noGrp="1"/>
          </p:cNvSpPr>
          <p:nvPr>
            <p:ph type="body" sz="quarter" idx="14"/>
          </p:nvPr>
        </p:nvSpPr>
        <p:spPr>
          <a:xfrm>
            <a:off x="6937075" y="455678"/>
            <a:ext cx="2800166"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5" name="Text Placeholder 30">
            <a:extLst>
              <a:ext uri="{FF2B5EF4-FFF2-40B4-BE49-F238E27FC236}">
                <a16:creationId xmlns:a16="http://schemas.microsoft.com/office/drawing/2014/main" id="{8DB73B70-08EE-414C-ADF5-DF5B276D361D}"/>
              </a:ext>
            </a:extLst>
          </p:cNvPr>
          <p:cNvSpPr>
            <a:spLocks noGrp="1"/>
          </p:cNvSpPr>
          <p:nvPr>
            <p:ph type="body" sz="quarter" idx="15"/>
          </p:nvPr>
        </p:nvSpPr>
        <p:spPr>
          <a:xfrm>
            <a:off x="6941126" y="703540"/>
            <a:ext cx="2796115" cy="613405"/>
          </a:xfrm>
          <a:effectLst>
            <a:outerShdw blurRad="63500" dist="38100" dir="2700000" algn="tl" rotWithShape="0">
              <a:prstClr val="black">
                <a:alpha val="50000"/>
              </a:prstClr>
            </a:outerShdw>
          </a:effectLst>
        </p:spPr>
        <p:txBody>
          <a:bodyPr>
            <a:noAutofit/>
          </a:bodyPr>
          <a:lstStyle>
            <a:lvl1pPr marL="285750" indent="-285750" algn="ctr">
              <a:buFont typeface="Arial" panose="020B0604020202020204" pitchFamily="34" charset="0"/>
              <a:buChar char="•"/>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36" name="Text Placeholder 25">
            <a:extLst>
              <a:ext uri="{FF2B5EF4-FFF2-40B4-BE49-F238E27FC236}">
                <a16:creationId xmlns:a16="http://schemas.microsoft.com/office/drawing/2014/main" id="{BEE9AEBC-8DC2-2D48-B210-63E837706E1A}"/>
              </a:ext>
            </a:extLst>
          </p:cNvPr>
          <p:cNvSpPr>
            <a:spLocks noGrp="1"/>
          </p:cNvSpPr>
          <p:nvPr>
            <p:ph type="body" sz="quarter" idx="16"/>
          </p:nvPr>
        </p:nvSpPr>
        <p:spPr>
          <a:xfrm>
            <a:off x="10014963" y="738933"/>
            <a:ext cx="993833"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Text Placeholder 30">
            <a:extLst>
              <a:ext uri="{FF2B5EF4-FFF2-40B4-BE49-F238E27FC236}">
                <a16:creationId xmlns:a16="http://schemas.microsoft.com/office/drawing/2014/main" id="{76410E08-BB9A-F847-909A-BCAAF79CF27F}"/>
              </a:ext>
            </a:extLst>
          </p:cNvPr>
          <p:cNvSpPr>
            <a:spLocks noGrp="1"/>
          </p:cNvSpPr>
          <p:nvPr>
            <p:ph type="body" sz="quarter" idx="17"/>
          </p:nvPr>
        </p:nvSpPr>
        <p:spPr>
          <a:xfrm>
            <a:off x="10019015" y="986795"/>
            <a:ext cx="993833" cy="613405"/>
          </a:xfrm>
          <a:effectLst>
            <a:outerShdw blurRad="63500" dist="38100" dir="2700000" algn="tl" rotWithShape="0">
              <a:prstClr val="black">
                <a:alpha val="50000"/>
              </a:prstClr>
            </a:outerShdw>
          </a:effectLst>
        </p:spPr>
        <p:txBody>
          <a:bodyPr>
            <a:no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39" name="Text Placeholder 25">
            <a:extLst>
              <a:ext uri="{FF2B5EF4-FFF2-40B4-BE49-F238E27FC236}">
                <a16:creationId xmlns:a16="http://schemas.microsoft.com/office/drawing/2014/main" id="{690BF716-5243-B247-A3A7-86186B18CC54}"/>
              </a:ext>
            </a:extLst>
          </p:cNvPr>
          <p:cNvSpPr>
            <a:spLocks noGrp="1"/>
          </p:cNvSpPr>
          <p:nvPr>
            <p:ph type="body" sz="quarter" idx="18"/>
          </p:nvPr>
        </p:nvSpPr>
        <p:spPr>
          <a:xfrm>
            <a:off x="9979947" y="1782845"/>
            <a:ext cx="993833"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0" name="Text Placeholder 30">
            <a:extLst>
              <a:ext uri="{FF2B5EF4-FFF2-40B4-BE49-F238E27FC236}">
                <a16:creationId xmlns:a16="http://schemas.microsoft.com/office/drawing/2014/main" id="{8C5EE851-3E5C-3F4D-9420-2ABCC1A44242}"/>
              </a:ext>
            </a:extLst>
          </p:cNvPr>
          <p:cNvSpPr>
            <a:spLocks noGrp="1"/>
          </p:cNvSpPr>
          <p:nvPr>
            <p:ph type="body" sz="quarter" idx="19"/>
          </p:nvPr>
        </p:nvSpPr>
        <p:spPr>
          <a:xfrm>
            <a:off x="9983999" y="2030707"/>
            <a:ext cx="993833" cy="613405"/>
          </a:xfrm>
          <a:effectLst>
            <a:outerShdw blurRad="63500" dist="38100" dir="2700000" algn="tl" rotWithShape="0">
              <a:prstClr val="black">
                <a:alpha val="50000"/>
              </a:prstClr>
            </a:outerShdw>
          </a:effectLst>
        </p:spPr>
        <p:txBody>
          <a:bodyPr>
            <a:no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41" name="Text Placeholder 25">
            <a:extLst>
              <a:ext uri="{FF2B5EF4-FFF2-40B4-BE49-F238E27FC236}">
                <a16:creationId xmlns:a16="http://schemas.microsoft.com/office/drawing/2014/main" id="{2186EDF5-C869-EA41-9C4E-6E82C7A91B22}"/>
              </a:ext>
            </a:extLst>
          </p:cNvPr>
          <p:cNvSpPr>
            <a:spLocks noGrp="1"/>
          </p:cNvSpPr>
          <p:nvPr>
            <p:ph type="body" sz="quarter" idx="20"/>
          </p:nvPr>
        </p:nvSpPr>
        <p:spPr>
          <a:xfrm>
            <a:off x="7616943" y="2078738"/>
            <a:ext cx="2112677"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2" name="Text Placeholder 30">
            <a:extLst>
              <a:ext uri="{FF2B5EF4-FFF2-40B4-BE49-F238E27FC236}">
                <a16:creationId xmlns:a16="http://schemas.microsoft.com/office/drawing/2014/main" id="{67D1694C-F69E-BE44-B95E-57E013014EEA}"/>
              </a:ext>
            </a:extLst>
          </p:cNvPr>
          <p:cNvSpPr>
            <a:spLocks noGrp="1"/>
          </p:cNvSpPr>
          <p:nvPr>
            <p:ph type="body" sz="quarter" idx="21"/>
          </p:nvPr>
        </p:nvSpPr>
        <p:spPr>
          <a:xfrm>
            <a:off x="7620000" y="2326600"/>
            <a:ext cx="2109621" cy="613405"/>
          </a:xfrm>
          <a:effectLst>
            <a:outerShdw blurRad="63500" dist="38100" dir="2700000" algn="tl" rotWithShape="0">
              <a:prstClr val="black">
                <a:alpha val="50000"/>
              </a:prstClr>
            </a:outerShdw>
          </a:effectLst>
        </p:spPr>
        <p:txBody>
          <a:bodyPr>
            <a:noAutofit/>
          </a:bodyPr>
          <a:lstStyle>
            <a:lvl1pPr marL="285750" indent="-285750" algn="ctr">
              <a:buFont typeface="Arial" panose="020B0604020202020204" pitchFamily="34" charset="0"/>
              <a:buChar char="•"/>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43" name="Text Placeholder 25">
            <a:extLst>
              <a:ext uri="{FF2B5EF4-FFF2-40B4-BE49-F238E27FC236}">
                <a16:creationId xmlns:a16="http://schemas.microsoft.com/office/drawing/2014/main" id="{42D28A37-B695-C344-A64D-FC45297DADFA}"/>
              </a:ext>
            </a:extLst>
          </p:cNvPr>
          <p:cNvSpPr>
            <a:spLocks noGrp="1"/>
          </p:cNvSpPr>
          <p:nvPr>
            <p:ph type="body" sz="quarter" idx="22"/>
          </p:nvPr>
        </p:nvSpPr>
        <p:spPr>
          <a:xfrm>
            <a:off x="5067674" y="2078738"/>
            <a:ext cx="2337641"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4" name="Text Placeholder 30">
            <a:extLst>
              <a:ext uri="{FF2B5EF4-FFF2-40B4-BE49-F238E27FC236}">
                <a16:creationId xmlns:a16="http://schemas.microsoft.com/office/drawing/2014/main" id="{6CE9677C-98EC-AB4A-8701-5D92C2D7A54F}"/>
              </a:ext>
            </a:extLst>
          </p:cNvPr>
          <p:cNvSpPr>
            <a:spLocks noGrp="1"/>
          </p:cNvSpPr>
          <p:nvPr>
            <p:ph type="body" sz="quarter" idx="23"/>
          </p:nvPr>
        </p:nvSpPr>
        <p:spPr>
          <a:xfrm>
            <a:off x="5071726" y="2326600"/>
            <a:ext cx="2337641" cy="613405"/>
          </a:xfrm>
          <a:effectLst>
            <a:outerShdw blurRad="63500" dist="38100" dir="2700000" algn="tl" rotWithShape="0">
              <a:prstClr val="black">
                <a:alpha val="50000"/>
              </a:prstClr>
            </a:outerShdw>
          </a:effectLst>
        </p:spPr>
        <p:txBody>
          <a:bodyPr>
            <a:no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45" name="Text Placeholder 25">
            <a:extLst>
              <a:ext uri="{FF2B5EF4-FFF2-40B4-BE49-F238E27FC236}">
                <a16:creationId xmlns:a16="http://schemas.microsoft.com/office/drawing/2014/main" id="{B3D23E3D-796F-D34B-9210-9174D150D575}"/>
              </a:ext>
            </a:extLst>
          </p:cNvPr>
          <p:cNvSpPr>
            <a:spLocks noGrp="1"/>
          </p:cNvSpPr>
          <p:nvPr>
            <p:ph type="body" sz="quarter" idx="24"/>
          </p:nvPr>
        </p:nvSpPr>
        <p:spPr>
          <a:xfrm>
            <a:off x="2406244" y="2078738"/>
            <a:ext cx="2089536"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6" name="Text Placeholder 30">
            <a:extLst>
              <a:ext uri="{FF2B5EF4-FFF2-40B4-BE49-F238E27FC236}">
                <a16:creationId xmlns:a16="http://schemas.microsoft.com/office/drawing/2014/main" id="{671AE421-0AC3-DC4A-AC91-E75C8CED10C0}"/>
              </a:ext>
            </a:extLst>
          </p:cNvPr>
          <p:cNvSpPr>
            <a:spLocks noGrp="1"/>
          </p:cNvSpPr>
          <p:nvPr>
            <p:ph type="body" sz="quarter" idx="25"/>
          </p:nvPr>
        </p:nvSpPr>
        <p:spPr>
          <a:xfrm>
            <a:off x="2409287" y="2326600"/>
            <a:ext cx="2086513" cy="613405"/>
          </a:xfrm>
          <a:effectLst>
            <a:outerShdw blurRad="63500" dist="38100" dir="2700000" algn="tl" rotWithShape="0">
              <a:prstClr val="black">
                <a:alpha val="50000"/>
              </a:prstClr>
            </a:outerShdw>
          </a:effectLst>
        </p:spPr>
        <p:txBody>
          <a:bodyPr>
            <a:noAutofit/>
          </a:bodyPr>
          <a:lstStyle>
            <a:lvl1pPr marL="285750" indent="-285750" algn="ctr">
              <a:buFont typeface="Arial" panose="020B0604020202020204" pitchFamily="34" charset="0"/>
              <a:buChar char="•"/>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47" name="Text Placeholder 25">
            <a:extLst>
              <a:ext uri="{FF2B5EF4-FFF2-40B4-BE49-F238E27FC236}">
                <a16:creationId xmlns:a16="http://schemas.microsoft.com/office/drawing/2014/main" id="{3DC2A67C-BA03-7041-B79A-28B23C472623}"/>
              </a:ext>
            </a:extLst>
          </p:cNvPr>
          <p:cNvSpPr>
            <a:spLocks noGrp="1"/>
          </p:cNvSpPr>
          <p:nvPr>
            <p:ph type="body" sz="quarter" idx="26"/>
          </p:nvPr>
        </p:nvSpPr>
        <p:spPr>
          <a:xfrm>
            <a:off x="1178804" y="2294000"/>
            <a:ext cx="993833"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8" name="Text Placeholder 30">
            <a:extLst>
              <a:ext uri="{FF2B5EF4-FFF2-40B4-BE49-F238E27FC236}">
                <a16:creationId xmlns:a16="http://schemas.microsoft.com/office/drawing/2014/main" id="{87C1FA06-5702-0E4B-AC29-450C9B469022}"/>
              </a:ext>
            </a:extLst>
          </p:cNvPr>
          <p:cNvSpPr>
            <a:spLocks noGrp="1"/>
          </p:cNvSpPr>
          <p:nvPr>
            <p:ph type="body" sz="quarter" idx="27"/>
          </p:nvPr>
        </p:nvSpPr>
        <p:spPr>
          <a:xfrm>
            <a:off x="1182856" y="2541862"/>
            <a:ext cx="993833" cy="613405"/>
          </a:xfrm>
          <a:effectLst>
            <a:outerShdw blurRad="63500" dist="38100" dir="2700000" algn="tl" rotWithShape="0">
              <a:prstClr val="black">
                <a:alpha val="50000"/>
              </a:prstClr>
            </a:outerShdw>
          </a:effectLst>
        </p:spPr>
        <p:txBody>
          <a:bodyPr>
            <a:no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49" name="Text Placeholder 25">
            <a:extLst>
              <a:ext uri="{FF2B5EF4-FFF2-40B4-BE49-F238E27FC236}">
                <a16:creationId xmlns:a16="http://schemas.microsoft.com/office/drawing/2014/main" id="{A6172F7F-D625-B848-A23D-AC74258C5F22}"/>
              </a:ext>
            </a:extLst>
          </p:cNvPr>
          <p:cNvSpPr>
            <a:spLocks noGrp="1"/>
          </p:cNvSpPr>
          <p:nvPr>
            <p:ph type="body" sz="quarter" idx="28"/>
          </p:nvPr>
        </p:nvSpPr>
        <p:spPr>
          <a:xfrm>
            <a:off x="1140294" y="3440159"/>
            <a:ext cx="993833"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ext Placeholder 30">
            <a:extLst>
              <a:ext uri="{FF2B5EF4-FFF2-40B4-BE49-F238E27FC236}">
                <a16:creationId xmlns:a16="http://schemas.microsoft.com/office/drawing/2014/main" id="{74349B84-A38B-384C-BE16-7B18D3172545}"/>
              </a:ext>
            </a:extLst>
          </p:cNvPr>
          <p:cNvSpPr>
            <a:spLocks noGrp="1"/>
          </p:cNvSpPr>
          <p:nvPr>
            <p:ph type="body" sz="quarter" idx="29"/>
          </p:nvPr>
        </p:nvSpPr>
        <p:spPr>
          <a:xfrm>
            <a:off x="1144346" y="3688021"/>
            <a:ext cx="993833" cy="613405"/>
          </a:xfrm>
          <a:effectLst>
            <a:outerShdw blurRad="63500" dist="38100" dir="2700000" algn="tl" rotWithShape="0">
              <a:prstClr val="black">
                <a:alpha val="50000"/>
              </a:prstClr>
            </a:outerShdw>
          </a:effectLst>
        </p:spPr>
        <p:txBody>
          <a:bodyPr>
            <a:no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51" name="Text Placeholder 25">
            <a:extLst>
              <a:ext uri="{FF2B5EF4-FFF2-40B4-BE49-F238E27FC236}">
                <a16:creationId xmlns:a16="http://schemas.microsoft.com/office/drawing/2014/main" id="{53464D34-16AF-CF4B-9413-5A7E59930ED5}"/>
              </a:ext>
            </a:extLst>
          </p:cNvPr>
          <p:cNvSpPr>
            <a:spLocks noGrp="1"/>
          </p:cNvSpPr>
          <p:nvPr>
            <p:ph type="body" sz="quarter" idx="30"/>
          </p:nvPr>
        </p:nvSpPr>
        <p:spPr>
          <a:xfrm>
            <a:off x="5071726" y="3709418"/>
            <a:ext cx="1870430"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ext Placeholder 30">
            <a:extLst>
              <a:ext uri="{FF2B5EF4-FFF2-40B4-BE49-F238E27FC236}">
                <a16:creationId xmlns:a16="http://schemas.microsoft.com/office/drawing/2014/main" id="{5C00727B-E1E9-C145-9A5F-06352EAAF8AC}"/>
              </a:ext>
            </a:extLst>
          </p:cNvPr>
          <p:cNvSpPr>
            <a:spLocks noGrp="1"/>
          </p:cNvSpPr>
          <p:nvPr>
            <p:ph type="body" sz="quarter" idx="31"/>
          </p:nvPr>
        </p:nvSpPr>
        <p:spPr>
          <a:xfrm>
            <a:off x="5075778" y="3957280"/>
            <a:ext cx="1870430" cy="613405"/>
          </a:xfrm>
          <a:effectLst>
            <a:outerShdw blurRad="63500" dist="38100" dir="2700000" algn="tl" rotWithShape="0">
              <a:prstClr val="black">
                <a:alpha val="50000"/>
              </a:prstClr>
            </a:outerShdw>
          </a:effectLst>
        </p:spPr>
        <p:txBody>
          <a:bodyPr>
            <a:no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53" name="Text Placeholder 25">
            <a:extLst>
              <a:ext uri="{FF2B5EF4-FFF2-40B4-BE49-F238E27FC236}">
                <a16:creationId xmlns:a16="http://schemas.microsoft.com/office/drawing/2014/main" id="{8BA549E7-AC75-AA41-A620-092D507C1BCB}"/>
              </a:ext>
            </a:extLst>
          </p:cNvPr>
          <p:cNvSpPr>
            <a:spLocks noGrp="1"/>
          </p:cNvSpPr>
          <p:nvPr>
            <p:ph type="body" sz="quarter" idx="32"/>
          </p:nvPr>
        </p:nvSpPr>
        <p:spPr>
          <a:xfrm>
            <a:off x="2412345" y="3709418"/>
            <a:ext cx="1998777"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4" name="Text Placeholder 30">
            <a:extLst>
              <a:ext uri="{FF2B5EF4-FFF2-40B4-BE49-F238E27FC236}">
                <a16:creationId xmlns:a16="http://schemas.microsoft.com/office/drawing/2014/main" id="{901D0D0F-2057-274E-9334-0BDFDD8975A0}"/>
              </a:ext>
            </a:extLst>
          </p:cNvPr>
          <p:cNvSpPr>
            <a:spLocks noGrp="1"/>
          </p:cNvSpPr>
          <p:nvPr>
            <p:ph type="body" sz="quarter" idx="33"/>
          </p:nvPr>
        </p:nvSpPr>
        <p:spPr>
          <a:xfrm>
            <a:off x="2416397" y="3957280"/>
            <a:ext cx="1998777" cy="613405"/>
          </a:xfrm>
          <a:effectLst>
            <a:outerShdw blurRad="63500" dist="38100" dir="2700000" algn="tl" rotWithShape="0">
              <a:prstClr val="black">
                <a:alpha val="50000"/>
              </a:prstClr>
            </a:outerShdw>
          </a:effectLst>
        </p:spPr>
        <p:txBody>
          <a:bodyPr>
            <a:no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55" name="Text Placeholder 25">
            <a:extLst>
              <a:ext uri="{FF2B5EF4-FFF2-40B4-BE49-F238E27FC236}">
                <a16:creationId xmlns:a16="http://schemas.microsoft.com/office/drawing/2014/main" id="{98088848-43C5-0748-A068-E561874340BF}"/>
              </a:ext>
            </a:extLst>
          </p:cNvPr>
          <p:cNvSpPr>
            <a:spLocks noGrp="1"/>
          </p:cNvSpPr>
          <p:nvPr>
            <p:ph type="body" sz="quarter" idx="34"/>
          </p:nvPr>
        </p:nvSpPr>
        <p:spPr>
          <a:xfrm>
            <a:off x="7647285" y="3709418"/>
            <a:ext cx="1998777"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6" name="Text Placeholder 30">
            <a:extLst>
              <a:ext uri="{FF2B5EF4-FFF2-40B4-BE49-F238E27FC236}">
                <a16:creationId xmlns:a16="http://schemas.microsoft.com/office/drawing/2014/main" id="{AFB6D5F1-CFF2-AE41-A794-3DA200E188AC}"/>
              </a:ext>
            </a:extLst>
          </p:cNvPr>
          <p:cNvSpPr>
            <a:spLocks noGrp="1"/>
          </p:cNvSpPr>
          <p:nvPr>
            <p:ph type="body" sz="quarter" idx="35"/>
          </p:nvPr>
        </p:nvSpPr>
        <p:spPr>
          <a:xfrm>
            <a:off x="7651337" y="3957280"/>
            <a:ext cx="1998777" cy="613405"/>
          </a:xfrm>
          <a:effectLst>
            <a:outerShdw blurRad="63500" dist="38100" dir="2700000" algn="tl" rotWithShape="0">
              <a:prstClr val="black">
                <a:alpha val="50000"/>
              </a:prstClr>
            </a:outerShdw>
          </a:effectLst>
        </p:spPr>
        <p:txBody>
          <a:bodyPr>
            <a:no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57" name="Text Placeholder 25">
            <a:extLst>
              <a:ext uri="{FF2B5EF4-FFF2-40B4-BE49-F238E27FC236}">
                <a16:creationId xmlns:a16="http://schemas.microsoft.com/office/drawing/2014/main" id="{C23503DA-BAB3-E142-96D4-E1C5DED1BBC1}"/>
              </a:ext>
            </a:extLst>
          </p:cNvPr>
          <p:cNvSpPr>
            <a:spLocks noGrp="1"/>
          </p:cNvSpPr>
          <p:nvPr>
            <p:ph type="body" sz="quarter" idx="36"/>
          </p:nvPr>
        </p:nvSpPr>
        <p:spPr>
          <a:xfrm>
            <a:off x="9983999" y="4015533"/>
            <a:ext cx="993833"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8" name="Text Placeholder 30">
            <a:extLst>
              <a:ext uri="{FF2B5EF4-FFF2-40B4-BE49-F238E27FC236}">
                <a16:creationId xmlns:a16="http://schemas.microsoft.com/office/drawing/2014/main" id="{A18AF3A6-012F-E946-82A7-FC28273D995A}"/>
              </a:ext>
            </a:extLst>
          </p:cNvPr>
          <p:cNvSpPr>
            <a:spLocks noGrp="1"/>
          </p:cNvSpPr>
          <p:nvPr>
            <p:ph type="body" sz="quarter" idx="37"/>
          </p:nvPr>
        </p:nvSpPr>
        <p:spPr>
          <a:xfrm>
            <a:off x="9988051" y="4263395"/>
            <a:ext cx="993833" cy="613405"/>
          </a:xfrm>
          <a:effectLst>
            <a:outerShdw blurRad="63500" dist="38100" dir="2700000" algn="tl" rotWithShape="0">
              <a:prstClr val="black">
                <a:alpha val="50000"/>
              </a:prstClr>
            </a:outerShdw>
          </a:effectLst>
        </p:spPr>
        <p:txBody>
          <a:bodyPr>
            <a:no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59" name="Text Placeholder 25">
            <a:extLst>
              <a:ext uri="{FF2B5EF4-FFF2-40B4-BE49-F238E27FC236}">
                <a16:creationId xmlns:a16="http://schemas.microsoft.com/office/drawing/2014/main" id="{6EB289C5-6287-B044-AD9B-A01310746A58}"/>
              </a:ext>
            </a:extLst>
          </p:cNvPr>
          <p:cNvSpPr>
            <a:spLocks noGrp="1"/>
          </p:cNvSpPr>
          <p:nvPr>
            <p:ph type="body" sz="quarter" idx="38"/>
          </p:nvPr>
        </p:nvSpPr>
        <p:spPr>
          <a:xfrm>
            <a:off x="10009974" y="5052440"/>
            <a:ext cx="993833"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0" name="Text Placeholder 30">
            <a:extLst>
              <a:ext uri="{FF2B5EF4-FFF2-40B4-BE49-F238E27FC236}">
                <a16:creationId xmlns:a16="http://schemas.microsoft.com/office/drawing/2014/main" id="{7C7E16A3-1EBC-754A-BB7B-D239BF5C6F96}"/>
              </a:ext>
            </a:extLst>
          </p:cNvPr>
          <p:cNvSpPr>
            <a:spLocks noGrp="1"/>
          </p:cNvSpPr>
          <p:nvPr>
            <p:ph type="body" sz="quarter" idx="39"/>
          </p:nvPr>
        </p:nvSpPr>
        <p:spPr>
          <a:xfrm>
            <a:off x="10014026" y="5300302"/>
            <a:ext cx="993833" cy="613405"/>
          </a:xfrm>
          <a:effectLst>
            <a:outerShdw blurRad="63500" dist="38100" dir="2700000" algn="tl" rotWithShape="0">
              <a:prstClr val="black">
                <a:alpha val="50000"/>
              </a:prstClr>
            </a:outerShdw>
          </a:effectLst>
        </p:spPr>
        <p:txBody>
          <a:bodyPr>
            <a:no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61" name="Text Placeholder 25">
            <a:extLst>
              <a:ext uri="{FF2B5EF4-FFF2-40B4-BE49-F238E27FC236}">
                <a16:creationId xmlns:a16="http://schemas.microsoft.com/office/drawing/2014/main" id="{4E9BA4E9-F591-2544-A097-62D6A482E90A}"/>
              </a:ext>
            </a:extLst>
          </p:cNvPr>
          <p:cNvSpPr>
            <a:spLocks noGrp="1"/>
          </p:cNvSpPr>
          <p:nvPr>
            <p:ph type="body" sz="quarter" idx="40"/>
          </p:nvPr>
        </p:nvSpPr>
        <p:spPr>
          <a:xfrm>
            <a:off x="3790015" y="5340098"/>
            <a:ext cx="2800166"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2" name="Text Placeholder 30">
            <a:extLst>
              <a:ext uri="{FF2B5EF4-FFF2-40B4-BE49-F238E27FC236}">
                <a16:creationId xmlns:a16="http://schemas.microsoft.com/office/drawing/2014/main" id="{2CD3D6A6-31C4-1441-9451-8FFF3E8124A0}"/>
              </a:ext>
            </a:extLst>
          </p:cNvPr>
          <p:cNvSpPr>
            <a:spLocks noGrp="1"/>
          </p:cNvSpPr>
          <p:nvPr>
            <p:ph type="body" sz="quarter" idx="41"/>
          </p:nvPr>
        </p:nvSpPr>
        <p:spPr>
          <a:xfrm>
            <a:off x="3794066" y="5587960"/>
            <a:ext cx="2796115" cy="613405"/>
          </a:xfrm>
          <a:effectLst>
            <a:outerShdw blurRad="63500" dist="38100" dir="2700000" algn="tl" rotWithShape="0">
              <a:prstClr val="black">
                <a:alpha val="50000"/>
              </a:prstClr>
            </a:outerShdw>
          </a:effectLst>
        </p:spPr>
        <p:txBody>
          <a:bodyPr>
            <a:noAutofit/>
          </a:bodyPr>
          <a:lstStyle>
            <a:lvl1pPr marL="285750" indent="-285750" algn="ctr">
              <a:buFont typeface="Arial" panose="020B0604020202020204" pitchFamily="34" charset="0"/>
              <a:buChar char="•"/>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63" name="Text Placeholder 25">
            <a:extLst>
              <a:ext uri="{FF2B5EF4-FFF2-40B4-BE49-F238E27FC236}">
                <a16:creationId xmlns:a16="http://schemas.microsoft.com/office/drawing/2014/main" id="{16305EA5-7C89-1745-8ABF-DC5EDA1285C9}"/>
              </a:ext>
            </a:extLst>
          </p:cNvPr>
          <p:cNvSpPr>
            <a:spLocks noGrp="1"/>
          </p:cNvSpPr>
          <p:nvPr>
            <p:ph type="body" sz="quarter" idx="42"/>
          </p:nvPr>
        </p:nvSpPr>
        <p:spPr>
          <a:xfrm>
            <a:off x="6942155" y="5340098"/>
            <a:ext cx="2800166" cy="247222"/>
          </a:xfrm>
        </p:spPr>
        <p:txBody>
          <a:bodyPr>
            <a:noAutofit/>
          </a:bodyPr>
          <a:lstStyle>
            <a:lvl1pPr marL="0" indent="0" algn="ct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4" name="Text Placeholder 30">
            <a:extLst>
              <a:ext uri="{FF2B5EF4-FFF2-40B4-BE49-F238E27FC236}">
                <a16:creationId xmlns:a16="http://schemas.microsoft.com/office/drawing/2014/main" id="{AC65B23F-D2DD-B046-B6AC-7FBDDE5AE36A}"/>
              </a:ext>
            </a:extLst>
          </p:cNvPr>
          <p:cNvSpPr>
            <a:spLocks noGrp="1"/>
          </p:cNvSpPr>
          <p:nvPr>
            <p:ph type="body" sz="quarter" idx="43"/>
          </p:nvPr>
        </p:nvSpPr>
        <p:spPr>
          <a:xfrm>
            <a:off x="6946207" y="5587960"/>
            <a:ext cx="2800166" cy="613405"/>
          </a:xfrm>
          <a:effectLst>
            <a:outerShdw blurRad="63500" dist="38100" dir="2700000" algn="tl" rotWithShape="0">
              <a:prstClr val="black">
                <a:alpha val="50000"/>
              </a:prstClr>
            </a:outerShdw>
          </a:effectLst>
        </p:spPr>
        <p:txBody>
          <a:bodyPr>
            <a:noAutofit/>
          </a:bodyPr>
          <a:lstStyle>
            <a:lvl1pPr marL="0" indent="0" algn="ct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65" name="Text Placeholder 25">
            <a:extLst>
              <a:ext uri="{FF2B5EF4-FFF2-40B4-BE49-F238E27FC236}">
                <a16:creationId xmlns:a16="http://schemas.microsoft.com/office/drawing/2014/main" id="{6D90CB77-963D-A047-961E-E9FCFF2DC7B6}"/>
              </a:ext>
            </a:extLst>
          </p:cNvPr>
          <p:cNvSpPr>
            <a:spLocks noGrp="1"/>
          </p:cNvSpPr>
          <p:nvPr>
            <p:ph type="body" sz="quarter" idx="44"/>
          </p:nvPr>
        </p:nvSpPr>
        <p:spPr>
          <a:xfrm>
            <a:off x="1977148" y="5340098"/>
            <a:ext cx="1532496" cy="247222"/>
          </a:xfrm>
        </p:spPr>
        <p:txBody>
          <a:bodyPr>
            <a:noAutofit/>
          </a:bodyPr>
          <a:lstStyle>
            <a:lvl1pPr marL="0" indent="0" algn="r">
              <a:buNone/>
              <a:defRPr sz="1800" b="0" cap="none" spc="0">
                <a:ln w="0"/>
                <a:solidFill>
                  <a:schemeClr val="bg1"/>
                </a:solidFill>
                <a:effectLst>
                  <a:outerShdw blurRad="127000" dist="63500" dir="2700000" algn="tl" rotWithShape="0">
                    <a:prstClr val="black">
                      <a:alpha val="50000"/>
                    </a:prstClr>
                  </a:outerShdw>
                </a:effectLst>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6" name="Text Placeholder 30">
            <a:extLst>
              <a:ext uri="{FF2B5EF4-FFF2-40B4-BE49-F238E27FC236}">
                <a16:creationId xmlns:a16="http://schemas.microsoft.com/office/drawing/2014/main" id="{48805874-27D7-0C47-824E-243C35891BCC}"/>
              </a:ext>
            </a:extLst>
          </p:cNvPr>
          <p:cNvSpPr>
            <a:spLocks noGrp="1"/>
          </p:cNvSpPr>
          <p:nvPr>
            <p:ph type="body" sz="quarter" idx="45"/>
          </p:nvPr>
        </p:nvSpPr>
        <p:spPr>
          <a:xfrm>
            <a:off x="1981200" y="5587960"/>
            <a:ext cx="1528444" cy="613405"/>
          </a:xfrm>
          <a:effectLst>
            <a:outerShdw blurRad="63500" dist="38100" dir="2700000" algn="tl" rotWithShape="0">
              <a:prstClr val="black">
                <a:alpha val="50000"/>
              </a:prstClr>
            </a:outerShdw>
          </a:effectLst>
        </p:spPr>
        <p:txBody>
          <a:bodyPr>
            <a:noAutofit/>
          </a:bodyPr>
          <a:lstStyle>
            <a:lvl1pPr marL="0" indent="0" algn="r">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67" name="Title Placeholder 1">
            <a:extLst>
              <a:ext uri="{FF2B5EF4-FFF2-40B4-BE49-F238E27FC236}">
                <a16:creationId xmlns:a16="http://schemas.microsoft.com/office/drawing/2014/main" id="{0B1CA04A-E3DE-4D8C-B840-CC67699FFDF3}"/>
              </a:ext>
            </a:extLst>
          </p:cNvPr>
          <p:cNvSpPr>
            <a:spLocks noGrp="1"/>
          </p:cNvSpPr>
          <p:nvPr>
            <p:ph type="title"/>
          </p:nvPr>
        </p:nvSpPr>
        <p:spPr>
          <a:xfrm>
            <a:off x="838200" y="1"/>
            <a:ext cx="10515600" cy="397184"/>
          </a:xfrm>
          <a:prstGeom prst="rect">
            <a:avLst/>
          </a:prstGeom>
        </p:spPr>
        <p:txBody>
          <a:bodyPr vert="horz" lIns="91440" tIns="45720" rIns="91440" bIns="45720" rtlCol="0" anchor="ctr">
            <a:noAutofit/>
          </a:bodyPr>
          <a:lstStyle>
            <a:lvl1pPr algn="ctr">
              <a:defRPr sz="2000"/>
            </a:lvl1pPr>
          </a:lstStyle>
          <a:p>
            <a:r>
              <a:rPr lang="en-US"/>
              <a:t>Click to edit Master title style</a:t>
            </a:r>
          </a:p>
        </p:txBody>
      </p:sp>
    </p:spTree>
    <p:extLst>
      <p:ext uri="{BB962C8B-B14F-4D97-AF65-F5344CB8AC3E}">
        <p14:creationId xmlns:p14="http://schemas.microsoft.com/office/powerpoint/2010/main" val="41378274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FAD8FA2-5518-50EE-BBC3-E764C997A48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991549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721EC4-A70B-92F2-7F07-BE1E9ACB3C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865A81-B5E1-BEA1-4554-C5DFCE1E14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5DCB87-8C5A-76CD-0F89-3B522BE994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9E1E26-4678-4D03-83F7-2E859221E83A}" type="datetimeFigureOut">
              <a:rPr lang="en-US" smtClean="0"/>
              <a:t>10/2/2026</a:t>
            </a:fld>
            <a:endParaRPr lang="en-US"/>
          </a:p>
        </p:txBody>
      </p:sp>
      <p:sp>
        <p:nvSpPr>
          <p:cNvPr id="5" name="Footer Placeholder 4">
            <a:extLst>
              <a:ext uri="{FF2B5EF4-FFF2-40B4-BE49-F238E27FC236}">
                <a16:creationId xmlns:a16="http://schemas.microsoft.com/office/drawing/2014/main" id="{19D39C8F-BE38-5FD3-9917-378CA63C17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9CAD790-F245-C23F-8D3B-0933C1D0C6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4B9724-3AF5-42C9-8228-B7E768A3EF2C}" type="slidenum">
              <a:rPr lang="en-US" smtClean="0"/>
              <a:t>‹#›</a:t>
            </a:fld>
            <a:endParaRPr lang="en-US"/>
          </a:p>
        </p:txBody>
      </p:sp>
    </p:spTree>
    <p:extLst>
      <p:ext uri="{BB962C8B-B14F-4D97-AF65-F5344CB8AC3E}">
        <p14:creationId xmlns:p14="http://schemas.microsoft.com/office/powerpoint/2010/main" val="13312988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51B13A-9D8C-466C-A11C-D49F21CF6394}" type="datetimeFigureOut">
              <a:rPr lang="en-US" smtClean="0"/>
              <a:t>10/2/2026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51E997-B3E1-4E05-BFBC-669AD8E19CBF}" type="slidenum">
              <a:rPr lang="en-US" smtClean="0"/>
              <a:t>‹#›</a:t>
            </a:fld>
            <a:endParaRPr lang="en-US"/>
          </a:p>
        </p:txBody>
      </p:sp>
    </p:spTree>
    <p:extLst>
      <p:ext uri="{BB962C8B-B14F-4D97-AF65-F5344CB8AC3E}">
        <p14:creationId xmlns:p14="http://schemas.microsoft.com/office/powerpoint/2010/main" val="305186019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HFS.DCSSTeamEPIC@illinois.gov</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51E997-B3E1-4E05-BFBC-669AD8E19CBF}" type="slidenum">
              <a:rPr lang="en-US" smtClean="0"/>
              <a:t>‹#›</a:t>
            </a:fld>
            <a:endParaRPr lang="en-US"/>
          </a:p>
        </p:txBody>
      </p:sp>
    </p:spTree>
    <p:extLst>
      <p:ext uri="{BB962C8B-B14F-4D97-AF65-F5344CB8AC3E}">
        <p14:creationId xmlns:p14="http://schemas.microsoft.com/office/powerpoint/2010/main" val="2970820695"/>
      </p:ext>
    </p:extLst>
  </p:cSld>
  <p:clrMap bg1="lt1" tx1="dk1" bg2="lt2" tx2="dk2" accent1="accent1" accent2="accent2" accent3="accent3" accent4="accent4" accent5="accent5" accent6="accent6" hlink="hlink" folHlink="folHlink"/>
  <p:sldLayoutIdLst>
    <p:sldLayoutId id="2147483688"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6.xml"/><Relationship Id="rId4" Type="http://schemas.openxmlformats.org/officeDocument/2006/relationships/hyperlink" Target="mailto:HFS.DCSSTeamEPIC@illinois.gov"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3.xml"/><Relationship Id="rId1" Type="http://schemas.openxmlformats.org/officeDocument/2006/relationships/slideLayout" Target="../slideLayouts/slideLayout25.xml"/><Relationship Id="rId4" Type="http://schemas.openxmlformats.org/officeDocument/2006/relationships/hyperlink" Target="mailto:HFS.DCSSTeamEPIC@illinois.gov"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mailto:HFS.DCSSTeamEPIC@illinois.gov" TargetMode="External"/><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hyperlink" Target="https://ilgov.sharepoint.com/sites/HFS/divisions/dcss/EPIC/Pages/EPICInfo.aspx" TargetMode="External"/><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hyperlink" Target="mailto:HFS.DCSSTeamEPIC@illinois.gov"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mailto:HFS.DCSSTeamEPIC@illinois.gov" TargetMode="External"/><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9.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15.xml"/><Relationship Id="rId5" Type="http://schemas.openxmlformats.org/officeDocument/2006/relationships/image" Target="../media/image15.png"/><Relationship Id="rId4" Type="http://schemas.openxmlformats.org/officeDocument/2006/relationships/hyperlink" Target="July%202026%20Townhall/State%20Rankings.png"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6F2"/>
          </a:solidFill>
          <a:ln w="12700">
            <a:solidFill>
              <a:srgbClr val="F7F6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Shape 1"/>
          <p:cNvSpPr/>
          <p:nvPr/>
        </p:nvSpPr>
        <p:spPr>
          <a:xfrm>
            <a:off x="0" y="0"/>
            <a:ext cx="3794760" cy="6858000"/>
          </a:xfrm>
          <a:prstGeom prst="rect">
            <a:avLst/>
          </a:prstGeom>
          <a:solidFill>
            <a:srgbClr val="17324D"/>
          </a:solidFill>
          <a:ln w="12700">
            <a:solidFill>
              <a:srgbClr val="17324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 2"/>
          <p:cNvSpPr/>
          <p:nvPr/>
        </p:nvSpPr>
        <p:spPr>
          <a:xfrm>
            <a:off x="566928" y="932688"/>
            <a:ext cx="228600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2026</a:t>
            </a:r>
            <a:endParaRPr kumimoji="0" lang="en-US" sz="3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Text 3"/>
          <p:cNvSpPr/>
          <p:nvPr/>
        </p:nvSpPr>
        <p:spPr>
          <a:xfrm>
            <a:off x="566928" y="1691640"/>
            <a:ext cx="2788920" cy="12344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CASE LAW</a:t>
            </a:r>
            <a:endPar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UPDATE</a:t>
            </a:r>
            <a:endParaRPr kumimoji="0" lang="en-US" sz="3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Text 4"/>
          <p:cNvSpPr/>
          <p:nvPr/>
        </p:nvSpPr>
        <p:spPr>
          <a:xfrm>
            <a:off x="566928" y="5257800"/>
            <a:ext cx="228600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9D8E5"/>
                </a:solidFill>
                <a:effectLst/>
                <a:uLnTx/>
                <a:uFillTx/>
                <a:latin typeface="Aptos" pitchFamily="34" charset="0"/>
                <a:ea typeface="Aptos" pitchFamily="34" charset="-122"/>
                <a:cs typeface="Aptos" pitchFamily="34" charset="-120"/>
              </a:rPr>
              <a:t>IFSEA</a:t>
            </a: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xt 5"/>
          <p:cNvSpPr/>
          <p:nvPr/>
        </p:nvSpPr>
        <p:spPr>
          <a:xfrm>
            <a:off x="4315968" y="1481328"/>
            <a:ext cx="6995160" cy="9875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Recent federal and Illinois decisions affecting child support practice</a:t>
            </a:r>
            <a:endParaRPr kumimoji="0" lang="en-US" sz="2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 6"/>
          <p:cNvSpPr/>
          <p:nvPr/>
        </p:nvSpPr>
        <p:spPr>
          <a:xfrm>
            <a:off x="4343400" y="2761488"/>
            <a:ext cx="6583680" cy="7132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52606D"/>
                </a:solidFill>
                <a:effectLst/>
                <a:uLnTx/>
                <a:uFillTx/>
                <a:latin typeface="Aptos" pitchFamily="34" charset="0"/>
                <a:ea typeface="Aptos" pitchFamily="34" charset="-122"/>
                <a:cs typeface="Aptos" pitchFamily="34" charset="-120"/>
              </a:rPr>
              <a:t>Establishment • Modification • UIFSA • Administrative Orders • Enforcement</a:t>
            </a:r>
            <a:endParaRPr kumimoji="0" lang="en-US" sz="1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Shape 7"/>
          <p:cNvSpPr/>
          <p:nvPr/>
        </p:nvSpPr>
        <p:spPr>
          <a:xfrm>
            <a:off x="4343400" y="3822192"/>
            <a:ext cx="6126480" cy="0"/>
          </a:xfrm>
          <a:prstGeom prst="line">
            <a:avLst/>
          </a:prstGeom>
          <a:noFill/>
          <a:ln w="25400">
            <a:solidFill>
              <a:srgbClr val="B48A4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Text 8"/>
          <p:cNvSpPr/>
          <p:nvPr/>
        </p:nvSpPr>
        <p:spPr>
          <a:xfrm>
            <a:off x="4343400" y="4041648"/>
            <a:ext cx="384048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B48A48"/>
                </a:solidFill>
                <a:effectLst/>
                <a:uLnTx/>
                <a:uFillTx/>
                <a:latin typeface="Aptos" pitchFamily="34" charset="0"/>
                <a:ea typeface="Aptos" pitchFamily="34" charset="-122"/>
                <a:cs typeface="Aptos" pitchFamily="34" charset="-120"/>
              </a:rPr>
              <a:t>Selected 2025–2026 decisions</a:t>
            </a:r>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Slide Number Placeholder 0"/>
          <p:cNvSpPr>
            <a:spLocks noGrp="1"/>
          </p:cNvSpPr>
          <p:nvPr>
            <p:ph type="sldNum" sz="quarter" idx="4294967295"/>
          </p:nvPr>
        </p:nvSpPr>
        <p:spPr>
          <a:xfrm>
            <a:off x="11658600" y="6473952"/>
            <a:ext cx="32004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A7178"/>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A7178"/>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a:ln>
                <a:noFill/>
              </a:ln>
              <a:solidFill>
                <a:srgbClr val="6A7178"/>
              </a:solidFill>
              <a:effectLst/>
              <a:uLnTx/>
              <a:uFillTx/>
              <a:latin typeface="Apto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411480"/>
            <a:ext cx="108813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T.M. v. University of Maryland Medical System Corp.</a:t>
            </a:r>
            <a:endPar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 1"/>
          <p:cNvSpPr/>
          <p:nvPr/>
        </p:nvSpPr>
        <p:spPr>
          <a:xfrm>
            <a:off x="612648" y="896112"/>
            <a:ext cx="1060704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608 U.S. 668 (2026) • decided June 18, 2026</a:t>
            </a:r>
            <a:endParaRPr kumimoji="0" lang="en-US" sz="12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 2"/>
          <p:cNvSpPr/>
          <p:nvPr/>
        </p:nvSpPr>
        <p:spPr>
          <a:xfrm>
            <a:off x="9784080" y="393192"/>
            <a:ext cx="1783080" cy="310896"/>
          </a:xfrm>
          <a:prstGeom prst="rect">
            <a:avLst/>
          </a:prstGeom>
          <a:solidFill>
            <a:srgbClr val="B48A48"/>
          </a:solidFill>
          <a:ln>
            <a:solidFill>
              <a:srgbClr val="B48A48"/>
            </a:solidFill>
          </a:ln>
        </p:spPr>
        <p:txBody>
          <a:bodyPr wrap="square" lIns="381" tIns="381" rIns="381" bIns="38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U.S. SUPREME COURT</a:t>
            </a:r>
            <a:endPar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Shape 3"/>
          <p:cNvSpPr/>
          <p:nvPr/>
        </p:nvSpPr>
        <p:spPr>
          <a:xfrm>
            <a:off x="731520" y="1325880"/>
            <a:ext cx="3337560" cy="3383280"/>
          </a:xfrm>
          <a:prstGeom prst="roundRect">
            <a:avLst>
              <a:gd name="adj" fmla="val 1918"/>
            </a:avLst>
          </a:prstGeom>
          <a:solidFill>
            <a:srgbClr val="F4EEE3"/>
          </a:solidFill>
          <a:ln w="12700">
            <a:solidFill>
              <a:srgbClr val="D8DDE1"/>
            </a:solidFill>
            <a:prstDash val="solid"/>
          </a:ln>
          <a:effectLst>
            <a:outerShdw blurRad="25400" dist="1270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Text 4"/>
          <p:cNvSpPr/>
          <p:nvPr/>
        </p:nvSpPr>
        <p:spPr>
          <a:xfrm>
            <a:off x="932688" y="1490472"/>
            <a:ext cx="293522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B48A48"/>
                </a:solidFill>
                <a:effectLst/>
                <a:uLnTx/>
                <a:uFillTx/>
                <a:latin typeface="Aptos" pitchFamily="34" charset="0"/>
                <a:ea typeface="Aptos" pitchFamily="34" charset="-122"/>
                <a:cs typeface="Aptos" pitchFamily="34" charset="-120"/>
              </a:rPr>
              <a:t>The question</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xt 5"/>
          <p:cNvSpPr/>
          <p:nvPr/>
        </p:nvSpPr>
        <p:spPr>
          <a:xfrm>
            <a:off x="932688" y="1892808"/>
            <a:ext cx="2935224" cy="26334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Does Rooker-Feldman apply when the state-court judgment is still subject to state appellate review?</a:t>
            </a:r>
            <a:endParaRPr kumimoji="0" lang="en-US" sz="1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Shape 6"/>
          <p:cNvSpPr/>
          <p:nvPr/>
        </p:nvSpPr>
        <p:spPr>
          <a:xfrm>
            <a:off x="4343400" y="1325880"/>
            <a:ext cx="3337560" cy="3383280"/>
          </a:xfrm>
          <a:prstGeom prst="roundRect">
            <a:avLst>
              <a:gd name="adj" fmla="val 1918"/>
            </a:avLst>
          </a:prstGeom>
          <a:solidFill>
            <a:srgbClr val="FFFFFF"/>
          </a:solidFill>
          <a:ln w="12700">
            <a:solidFill>
              <a:srgbClr val="D8DDE1"/>
            </a:solidFill>
            <a:prstDash val="solid"/>
          </a:ln>
          <a:effectLst>
            <a:outerShdw blurRad="322580000" dist="161290000"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Text 7"/>
          <p:cNvSpPr/>
          <p:nvPr/>
        </p:nvSpPr>
        <p:spPr>
          <a:xfrm>
            <a:off x="4544568" y="1490472"/>
            <a:ext cx="293522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The holding</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Text 8"/>
          <p:cNvSpPr/>
          <p:nvPr/>
        </p:nvSpPr>
        <p:spPr>
          <a:xfrm>
            <a:off x="4544568" y="1892808"/>
            <a:ext cx="2935224" cy="26334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Yes. Federal district courts lack jurisdiction over suits that ask them to review and reject a state-court judgment—even if state appellate review is still available. The relevant question is whether the federal plaintiff is “complaining of injuries caused by, and is seeking relief from, the state-court judgment itself.”</a:t>
            </a:r>
            <a:endParaRPr kumimoji="0" lang="en-US" sz="15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Shape 9"/>
          <p:cNvSpPr/>
          <p:nvPr/>
        </p:nvSpPr>
        <p:spPr>
          <a:xfrm>
            <a:off x="7955280" y="1325880"/>
            <a:ext cx="3337560" cy="3383280"/>
          </a:xfrm>
          <a:prstGeom prst="roundRect">
            <a:avLst>
              <a:gd name="adj" fmla="val 1918"/>
            </a:avLst>
          </a:prstGeom>
          <a:solidFill>
            <a:srgbClr val="E9F0F5"/>
          </a:solidFill>
          <a:ln w="12700">
            <a:solidFill>
              <a:srgbClr val="D8DDE1"/>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Text 10"/>
          <p:cNvSpPr/>
          <p:nvPr/>
        </p:nvSpPr>
        <p:spPr>
          <a:xfrm>
            <a:off x="8156448" y="1490472"/>
            <a:ext cx="293522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E5E86"/>
                </a:solidFill>
                <a:effectLst/>
                <a:uLnTx/>
                <a:uFillTx/>
                <a:latin typeface="Aptos" pitchFamily="34" charset="0"/>
                <a:ea typeface="Aptos" pitchFamily="34" charset="-122"/>
                <a:cs typeface="Aptos" pitchFamily="34" charset="-120"/>
              </a:rPr>
              <a:t>Why lawyers care</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 11"/>
          <p:cNvSpPr/>
          <p:nvPr/>
        </p:nvSpPr>
        <p:spPr>
          <a:xfrm>
            <a:off x="8156448" y="1892808"/>
            <a:ext cx="2935224" cy="26334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This case resolved a longstanding circuit split and abrogated six circuit court decisions that had required state-court proceedings to have “ended” before Rooker-Feldman could apply. A dissatisfied litigant cannot treat federal district court as an alternative appellate route from a state support judgment.</a:t>
            </a:r>
            <a:endParaRPr kumimoji="0" lang="en-US" sz="15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Shape 12"/>
          <p:cNvSpPr/>
          <p:nvPr/>
        </p:nvSpPr>
        <p:spPr>
          <a:xfrm>
            <a:off x="731520" y="5285232"/>
            <a:ext cx="10725912" cy="786384"/>
          </a:xfrm>
          <a:prstGeom prst="roundRect">
            <a:avLst>
              <a:gd name="adj" fmla="val 6977"/>
            </a:avLst>
          </a:prstGeom>
          <a:solidFill>
            <a:srgbClr val="17324D"/>
          </a:solidFill>
          <a:ln w="12700">
            <a:solidFill>
              <a:srgbClr val="17324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Text 13"/>
          <p:cNvSpPr/>
          <p:nvPr/>
        </p:nvSpPr>
        <p:spPr>
          <a:xfrm>
            <a:off x="969264" y="5431536"/>
            <a:ext cx="1143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DCE7F0"/>
                </a:solidFill>
                <a:effectLst/>
                <a:uLnTx/>
                <a:uFillTx/>
                <a:latin typeface="Aptos" pitchFamily="34" charset="0"/>
                <a:ea typeface="Aptos" pitchFamily="34" charset="-122"/>
                <a:cs typeface="Aptos" pitchFamily="34" charset="-120"/>
              </a:rPr>
              <a:t>TAKEAWAY</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 14"/>
          <p:cNvSpPr/>
          <p:nvPr/>
        </p:nvSpPr>
        <p:spPr>
          <a:xfrm>
            <a:off x="2029968" y="5394960"/>
            <a:ext cx="909828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3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State-court loser → state appellate process, not federal district court.</a:t>
            </a:r>
            <a:endParaRPr kumimoji="0" lang="en-US" sz="153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Slide Number Placeholder 0"/>
          <p:cNvSpPr>
            <a:spLocks noGrp="1"/>
          </p:cNvSpPr>
          <p:nvPr>
            <p:ph type="sldNum" sz="quarter" idx="4294967295"/>
          </p:nvPr>
        </p:nvSpPr>
        <p:spPr>
          <a:xfrm>
            <a:off x="11658600" y="6473952"/>
            <a:ext cx="32004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A7178"/>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A7178"/>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a:ln>
                <a:noFill/>
              </a:ln>
              <a:solidFill>
                <a:srgbClr val="6A7178"/>
              </a:solidFill>
              <a:effectLst/>
              <a:uLnTx/>
              <a:uFillTx/>
              <a:latin typeface="Apto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411480"/>
            <a:ext cx="108813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In re Parentage of A.L.G.</a:t>
            </a:r>
            <a:endPar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 1"/>
          <p:cNvSpPr/>
          <p:nvPr/>
        </p:nvSpPr>
        <p:spPr>
          <a:xfrm>
            <a:off x="612648" y="896112"/>
            <a:ext cx="1060704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2026 IL App (3d) 250124 • retroactive child support</a:t>
            </a:r>
            <a:endParaRPr kumimoji="0" lang="en-US" sz="12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 2"/>
          <p:cNvSpPr/>
          <p:nvPr/>
        </p:nvSpPr>
        <p:spPr>
          <a:xfrm>
            <a:off x="9784080" y="393192"/>
            <a:ext cx="1783080" cy="310896"/>
          </a:xfrm>
          <a:prstGeom prst="rect">
            <a:avLst/>
          </a:prstGeom>
          <a:solidFill>
            <a:srgbClr val="416653"/>
          </a:solidFill>
          <a:ln>
            <a:solidFill>
              <a:srgbClr val="416653"/>
            </a:solidFill>
          </a:ln>
        </p:spPr>
        <p:txBody>
          <a:bodyPr wrap="square" lIns="381" tIns="381" rIns="381" bIns="38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PUBLISHED</a:t>
            </a:r>
            <a:endPar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Text 3"/>
          <p:cNvSpPr/>
          <p:nvPr/>
        </p:nvSpPr>
        <p:spPr>
          <a:xfrm>
            <a:off x="804672" y="1371600"/>
            <a:ext cx="274320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Which date controls?</a:t>
            </a:r>
            <a:endParaRPr kumimoji="0" lang="en-US" sz="2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Shape 4"/>
          <p:cNvSpPr/>
          <p:nvPr/>
        </p:nvSpPr>
        <p:spPr>
          <a:xfrm>
            <a:off x="914400" y="2148840"/>
            <a:ext cx="566928" cy="566928"/>
          </a:xfrm>
          <a:prstGeom prst="ellipse">
            <a:avLst/>
          </a:prstGeom>
          <a:solidFill>
            <a:srgbClr val="17324D"/>
          </a:solidFill>
          <a:ln w="12700">
            <a:solidFill>
              <a:srgbClr val="17324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Text 5"/>
          <p:cNvSpPr/>
          <p:nvPr/>
        </p:nvSpPr>
        <p:spPr>
          <a:xfrm>
            <a:off x="640080" y="2852928"/>
            <a:ext cx="1143000"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Jan. 2020</a:t>
            </a:r>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 6"/>
          <p:cNvSpPr/>
          <p:nvPr/>
        </p:nvSpPr>
        <p:spPr>
          <a:xfrm>
            <a:off x="91440" y="3246120"/>
            <a:ext cx="228600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Parentage petition filed</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Text 7"/>
          <p:cNvSpPr/>
          <p:nvPr/>
        </p:nvSpPr>
        <p:spPr>
          <a:xfrm>
            <a:off x="91440" y="3611880"/>
            <a:ext cx="228600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No support requested</a:t>
            </a:r>
            <a:endParaRPr kumimoji="0" lang="en-US" sz="11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Shape 8"/>
          <p:cNvSpPr/>
          <p:nvPr/>
        </p:nvSpPr>
        <p:spPr>
          <a:xfrm>
            <a:off x="4251960" y="2148840"/>
            <a:ext cx="566928" cy="566928"/>
          </a:xfrm>
          <a:prstGeom prst="ellipse">
            <a:avLst/>
          </a:prstGeom>
          <a:solidFill>
            <a:srgbClr val="B48A48"/>
          </a:solidFill>
          <a:ln w="12700">
            <a:solidFill>
              <a:srgbClr val="B48A4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Text 9"/>
          <p:cNvSpPr/>
          <p:nvPr/>
        </p:nvSpPr>
        <p:spPr>
          <a:xfrm>
            <a:off x="3977640" y="2852928"/>
            <a:ext cx="1143000"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Mar. 2020</a:t>
            </a:r>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 name="Text 10"/>
          <p:cNvSpPr/>
          <p:nvPr/>
        </p:nvSpPr>
        <p:spPr>
          <a:xfrm>
            <a:off x="3429000" y="3246120"/>
            <a:ext cx="228600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Counter-petition served</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 11"/>
          <p:cNvSpPr/>
          <p:nvPr/>
        </p:nvSpPr>
        <p:spPr>
          <a:xfrm>
            <a:off x="3429000" y="3611880"/>
            <a:ext cx="228600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Support requested</a:t>
            </a:r>
            <a:endParaRPr kumimoji="0" lang="en-US" sz="11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Shape 12"/>
          <p:cNvSpPr/>
          <p:nvPr/>
        </p:nvSpPr>
        <p:spPr>
          <a:xfrm>
            <a:off x="7589520" y="2148840"/>
            <a:ext cx="566928" cy="566928"/>
          </a:xfrm>
          <a:prstGeom prst="ellipse">
            <a:avLst/>
          </a:prstGeom>
          <a:solidFill>
            <a:srgbClr val="17324D"/>
          </a:solidFill>
          <a:ln w="12700">
            <a:solidFill>
              <a:srgbClr val="17324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Text 13"/>
          <p:cNvSpPr/>
          <p:nvPr/>
        </p:nvSpPr>
        <p:spPr>
          <a:xfrm>
            <a:off x="7315200" y="2852928"/>
            <a:ext cx="1143000"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Jan. 2021</a:t>
            </a:r>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 14"/>
          <p:cNvSpPr/>
          <p:nvPr/>
        </p:nvSpPr>
        <p:spPr>
          <a:xfrm>
            <a:off x="6766560" y="3246120"/>
            <a:ext cx="228600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Trial court retro date</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Text 15"/>
          <p:cNvSpPr/>
          <p:nvPr/>
        </p:nvSpPr>
        <p:spPr>
          <a:xfrm>
            <a:off x="6766560" y="3611880"/>
            <a:ext cx="228600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Too late</a:t>
            </a:r>
            <a:endParaRPr kumimoji="0" lang="en-US" sz="11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Shape 16"/>
          <p:cNvSpPr/>
          <p:nvPr/>
        </p:nvSpPr>
        <p:spPr>
          <a:xfrm>
            <a:off x="1508760" y="2432304"/>
            <a:ext cx="2651760" cy="0"/>
          </a:xfrm>
          <a:prstGeom prst="line">
            <a:avLst/>
          </a:prstGeom>
          <a:noFill/>
          <a:ln w="27940">
            <a:solidFill>
              <a:srgbClr val="52606D"/>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Shape 17"/>
          <p:cNvSpPr/>
          <p:nvPr/>
        </p:nvSpPr>
        <p:spPr>
          <a:xfrm>
            <a:off x="4846320" y="2432304"/>
            <a:ext cx="2651760" cy="0"/>
          </a:xfrm>
          <a:prstGeom prst="line">
            <a:avLst/>
          </a:prstGeom>
          <a:noFill/>
          <a:ln w="27940">
            <a:solidFill>
              <a:srgbClr val="52606D"/>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Text 18"/>
          <p:cNvSpPr/>
          <p:nvPr/>
        </p:nvSpPr>
        <p:spPr>
          <a:xfrm>
            <a:off x="742044" y="4233672"/>
            <a:ext cx="10386204" cy="6126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2E5E86"/>
                </a:solidFill>
                <a:effectLst/>
                <a:uLnTx/>
                <a:uFillTx/>
                <a:latin typeface="Aptos" pitchFamily="34" charset="0"/>
                <a:ea typeface="Aptos" pitchFamily="34" charset="-122"/>
                <a:cs typeface="Aptos" pitchFamily="34" charset="-120"/>
              </a:rPr>
              <a:t>§ 802(a): support commences with service of summons on the pleading seeking support – no earlier, and no later.</a:t>
            </a: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Shape 19"/>
          <p:cNvSpPr/>
          <p:nvPr/>
        </p:nvSpPr>
        <p:spPr>
          <a:xfrm>
            <a:off x="731520" y="5285232"/>
            <a:ext cx="10725912" cy="786384"/>
          </a:xfrm>
          <a:prstGeom prst="roundRect">
            <a:avLst>
              <a:gd name="adj" fmla="val 6977"/>
            </a:avLst>
          </a:prstGeom>
          <a:solidFill>
            <a:srgbClr val="17324D"/>
          </a:solidFill>
          <a:ln w="12700">
            <a:solidFill>
              <a:srgbClr val="17324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Text 20"/>
          <p:cNvSpPr/>
          <p:nvPr/>
        </p:nvSpPr>
        <p:spPr>
          <a:xfrm>
            <a:off x="969264" y="5431536"/>
            <a:ext cx="1143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DCE7F0"/>
                </a:solidFill>
                <a:effectLst/>
                <a:uLnTx/>
                <a:uFillTx/>
                <a:latin typeface="Aptos" pitchFamily="34" charset="0"/>
                <a:ea typeface="Aptos" pitchFamily="34" charset="-122"/>
                <a:cs typeface="Aptos" pitchFamily="34" charset="-120"/>
              </a:rPr>
              <a:t>TAKEAWAY</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 21"/>
          <p:cNvSpPr/>
          <p:nvPr/>
        </p:nvSpPr>
        <p:spPr>
          <a:xfrm>
            <a:off x="2029968" y="5394960"/>
            <a:ext cx="909828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3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Identify the pleading that actually requests support—and its service date. The rule is activated only by service of a petition seeking relief under the Parentage Act, and not by any other filing.</a:t>
            </a:r>
            <a:endParaRPr kumimoji="0" lang="en-US" sz="153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Slide Number Placeholder 0"/>
          <p:cNvSpPr>
            <a:spLocks noGrp="1"/>
          </p:cNvSpPr>
          <p:nvPr>
            <p:ph type="sldNum" sz="quarter" idx="4294967295"/>
          </p:nvPr>
        </p:nvSpPr>
        <p:spPr>
          <a:xfrm>
            <a:off x="11658600" y="6473952"/>
            <a:ext cx="32004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A7178"/>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A7178"/>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900" b="0" i="0" u="none" strike="noStrike" kern="1200" cap="none" spc="0" normalizeH="0" baseline="0" noProof="0">
              <a:ln>
                <a:noFill/>
              </a:ln>
              <a:solidFill>
                <a:srgbClr val="6A7178"/>
              </a:solidFill>
              <a:effectLst/>
              <a:uLnTx/>
              <a:uFillTx/>
              <a:latin typeface="Apto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411480"/>
            <a:ext cx="108813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Tucker v. Department of Healthcare &amp; Family Services</a:t>
            </a:r>
            <a:endPar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 1"/>
          <p:cNvSpPr/>
          <p:nvPr/>
        </p:nvSpPr>
        <p:spPr>
          <a:xfrm>
            <a:off x="612648" y="896112"/>
            <a:ext cx="1060704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2026 IL App (1st) 251061 • administrative paternity/support orders</a:t>
            </a:r>
            <a:endParaRPr kumimoji="0" lang="en-US" sz="12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 2"/>
          <p:cNvSpPr/>
          <p:nvPr/>
        </p:nvSpPr>
        <p:spPr>
          <a:xfrm>
            <a:off x="9784080" y="393192"/>
            <a:ext cx="1783080" cy="310896"/>
          </a:xfrm>
          <a:prstGeom prst="rect">
            <a:avLst/>
          </a:prstGeom>
          <a:solidFill>
            <a:srgbClr val="416653"/>
          </a:solidFill>
          <a:ln>
            <a:solidFill>
              <a:srgbClr val="416653"/>
            </a:solidFill>
          </a:ln>
        </p:spPr>
        <p:txBody>
          <a:bodyPr wrap="square" lIns="381" tIns="381" rIns="381" bIns="38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PUBLISHED</a:t>
            </a:r>
            <a:endPar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Shape 3"/>
          <p:cNvSpPr/>
          <p:nvPr/>
        </p:nvSpPr>
        <p:spPr>
          <a:xfrm>
            <a:off x="658368" y="1508760"/>
            <a:ext cx="2468880" cy="1965960"/>
          </a:xfrm>
          <a:prstGeom prst="roundRect">
            <a:avLst>
              <a:gd name="adj" fmla="val 2326"/>
            </a:avLst>
          </a:prstGeom>
          <a:solidFill>
            <a:srgbClr val="FFFFFF"/>
          </a:solidFill>
          <a:ln w="12700">
            <a:solidFill>
              <a:srgbClr val="D6DCE0"/>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Text 4"/>
          <p:cNvSpPr/>
          <p:nvPr/>
        </p:nvSpPr>
        <p:spPr>
          <a:xfrm>
            <a:off x="822960" y="1709928"/>
            <a:ext cx="68580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B48A48"/>
                </a:solidFill>
                <a:effectLst/>
                <a:uLnTx/>
                <a:uFillTx/>
                <a:latin typeface="Aptos Display" pitchFamily="34" charset="0"/>
                <a:ea typeface="Aptos Display" pitchFamily="34" charset="-122"/>
                <a:cs typeface="Aptos Display" pitchFamily="34" charset="-120"/>
              </a:rPr>
              <a:t>2007</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xt 5"/>
          <p:cNvSpPr/>
          <p:nvPr/>
        </p:nvSpPr>
        <p:spPr>
          <a:xfrm>
            <a:off x="822960" y="2157984"/>
            <a:ext cx="210312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Default paternity + support order</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 6"/>
          <p:cNvSpPr/>
          <p:nvPr/>
        </p:nvSpPr>
        <p:spPr>
          <a:xfrm>
            <a:off x="822960" y="2807208"/>
            <a:ext cx="210312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Substitute service at mother’s address</a:t>
            </a:r>
            <a:endParaRPr kumimoji="0" lang="en-US" sz="11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Shape 7"/>
          <p:cNvSpPr/>
          <p:nvPr/>
        </p:nvSpPr>
        <p:spPr>
          <a:xfrm>
            <a:off x="3145536" y="2487168"/>
            <a:ext cx="274320" cy="0"/>
          </a:xfrm>
          <a:prstGeom prst="line">
            <a:avLst/>
          </a:prstGeom>
          <a:noFill/>
          <a:ln w="27940">
            <a:solidFill>
              <a:srgbClr val="52606D"/>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Shape 8"/>
          <p:cNvSpPr/>
          <p:nvPr/>
        </p:nvSpPr>
        <p:spPr>
          <a:xfrm>
            <a:off x="3493008" y="1508760"/>
            <a:ext cx="2468880" cy="1965960"/>
          </a:xfrm>
          <a:prstGeom prst="roundRect">
            <a:avLst>
              <a:gd name="adj" fmla="val 2326"/>
            </a:avLst>
          </a:prstGeom>
          <a:solidFill>
            <a:srgbClr val="FFFFFF"/>
          </a:solidFill>
          <a:ln w="12700">
            <a:solidFill>
              <a:srgbClr val="D6DCE0"/>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Text 9"/>
          <p:cNvSpPr/>
          <p:nvPr/>
        </p:nvSpPr>
        <p:spPr>
          <a:xfrm>
            <a:off x="3657600" y="1709928"/>
            <a:ext cx="68580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B48A48"/>
                </a:solidFill>
                <a:effectLst/>
                <a:uLnTx/>
                <a:uFillTx/>
                <a:latin typeface="Aptos Display" pitchFamily="34" charset="0"/>
                <a:ea typeface="Aptos Display" pitchFamily="34" charset="-122"/>
                <a:cs typeface="Aptos Display" pitchFamily="34" charset="-120"/>
              </a:rPr>
              <a:t>2015</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 name="Text 10"/>
          <p:cNvSpPr/>
          <p:nvPr/>
        </p:nvSpPr>
        <p:spPr>
          <a:xfrm>
            <a:off x="3657600" y="2157984"/>
            <a:ext cx="210312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Tucker seeks modification</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 11"/>
          <p:cNvSpPr/>
          <p:nvPr/>
        </p:nvSpPr>
        <p:spPr>
          <a:xfrm>
            <a:off x="3657600" y="2807208"/>
            <a:ext cx="210312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Current support reduced to $0</a:t>
            </a:r>
            <a:endParaRPr kumimoji="0" lang="en-US" sz="11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Shape 12"/>
          <p:cNvSpPr/>
          <p:nvPr/>
        </p:nvSpPr>
        <p:spPr>
          <a:xfrm>
            <a:off x="5980176" y="2487168"/>
            <a:ext cx="274320" cy="0"/>
          </a:xfrm>
          <a:prstGeom prst="line">
            <a:avLst/>
          </a:prstGeom>
          <a:noFill/>
          <a:ln w="27940">
            <a:solidFill>
              <a:srgbClr val="52606D"/>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Shape 13"/>
          <p:cNvSpPr/>
          <p:nvPr/>
        </p:nvSpPr>
        <p:spPr>
          <a:xfrm>
            <a:off x="6327648" y="1508760"/>
            <a:ext cx="2468880" cy="1965960"/>
          </a:xfrm>
          <a:prstGeom prst="roundRect">
            <a:avLst>
              <a:gd name="adj" fmla="val 2326"/>
            </a:avLst>
          </a:prstGeom>
          <a:solidFill>
            <a:srgbClr val="FFFFFF"/>
          </a:solidFill>
          <a:ln w="12700">
            <a:solidFill>
              <a:srgbClr val="D6DCE0"/>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Text 14"/>
          <p:cNvSpPr/>
          <p:nvPr/>
        </p:nvSpPr>
        <p:spPr>
          <a:xfrm>
            <a:off x="6492240" y="1709928"/>
            <a:ext cx="68580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B48A48"/>
                </a:solidFill>
                <a:effectLst/>
                <a:uLnTx/>
                <a:uFillTx/>
                <a:latin typeface="Aptos Display" pitchFamily="34" charset="0"/>
                <a:ea typeface="Aptos Display" pitchFamily="34" charset="-122"/>
                <a:cs typeface="Aptos Display" pitchFamily="34" charset="-120"/>
              </a:rPr>
              <a:t>2023</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Text 15"/>
          <p:cNvSpPr/>
          <p:nvPr/>
        </p:nvSpPr>
        <p:spPr>
          <a:xfrm>
            <a:off x="6492240" y="2157984"/>
            <a:ext cx="210312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Attack on 2007 orders</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Text 16"/>
          <p:cNvSpPr/>
          <p:nvPr/>
        </p:nvSpPr>
        <p:spPr>
          <a:xfrm>
            <a:off x="6492240" y="2807208"/>
            <a:ext cx="210312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Claims original service was defective</a:t>
            </a:r>
            <a:endParaRPr kumimoji="0" lang="en-US" sz="11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 name="Shape 17"/>
          <p:cNvSpPr/>
          <p:nvPr/>
        </p:nvSpPr>
        <p:spPr>
          <a:xfrm>
            <a:off x="8814816" y="2487168"/>
            <a:ext cx="274320" cy="0"/>
          </a:xfrm>
          <a:prstGeom prst="line">
            <a:avLst/>
          </a:prstGeom>
          <a:noFill/>
          <a:ln w="27940">
            <a:solidFill>
              <a:srgbClr val="52606D"/>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Shape 18"/>
          <p:cNvSpPr/>
          <p:nvPr/>
        </p:nvSpPr>
        <p:spPr>
          <a:xfrm>
            <a:off x="9162288" y="1508760"/>
            <a:ext cx="2468880" cy="1965960"/>
          </a:xfrm>
          <a:prstGeom prst="roundRect">
            <a:avLst>
              <a:gd name="adj" fmla="val 2326"/>
            </a:avLst>
          </a:prstGeom>
          <a:solidFill>
            <a:srgbClr val="E9F0F5"/>
          </a:solidFill>
          <a:ln w="12700">
            <a:solidFill>
              <a:srgbClr val="D6DCE0"/>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Text 19"/>
          <p:cNvSpPr/>
          <p:nvPr/>
        </p:nvSpPr>
        <p:spPr>
          <a:xfrm>
            <a:off x="9326880" y="1709928"/>
            <a:ext cx="68580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E5E86"/>
                </a:solidFill>
                <a:effectLst/>
                <a:uLnTx/>
                <a:uFillTx/>
                <a:latin typeface="Aptos Display" pitchFamily="34" charset="0"/>
                <a:ea typeface="Aptos Display" pitchFamily="34" charset="-122"/>
                <a:cs typeface="Aptos Display" pitchFamily="34" charset="-120"/>
              </a:rPr>
              <a:t>2026</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2" name="Text 20"/>
          <p:cNvSpPr/>
          <p:nvPr/>
        </p:nvSpPr>
        <p:spPr>
          <a:xfrm>
            <a:off x="9326880" y="2157984"/>
            <a:ext cx="210312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First District affirms</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 21"/>
          <p:cNvSpPr/>
          <p:nvPr/>
        </p:nvSpPr>
        <p:spPr>
          <a:xfrm>
            <a:off x="9326880" y="2807208"/>
            <a:ext cx="210312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Administrative challenge too late</a:t>
            </a:r>
            <a:endParaRPr kumimoji="0" lang="en-US" sz="11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4" name="Shape 22"/>
          <p:cNvSpPr/>
          <p:nvPr/>
        </p:nvSpPr>
        <p:spPr>
          <a:xfrm>
            <a:off x="777240" y="3913632"/>
            <a:ext cx="5074920" cy="1024128"/>
          </a:xfrm>
          <a:prstGeom prst="roundRect">
            <a:avLst>
              <a:gd name="adj" fmla="val 6250"/>
            </a:avLst>
          </a:prstGeom>
          <a:solidFill>
            <a:srgbClr val="F4EEE3"/>
          </a:solidFill>
          <a:ln w="12700">
            <a:solidFill>
              <a:srgbClr val="D8DDE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Text 23"/>
          <p:cNvSpPr/>
          <p:nvPr/>
        </p:nvSpPr>
        <p:spPr>
          <a:xfrm>
            <a:off x="978408" y="4078224"/>
            <a:ext cx="467258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B48A48"/>
                </a:solidFill>
                <a:effectLst/>
                <a:uLnTx/>
                <a:uFillTx/>
                <a:latin typeface="Aptos" pitchFamily="34" charset="0"/>
                <a:ea typeface="Aptos" pitchFamily="34" charset="-122"/>
                <a:cs typeface="Aptos" pitchFamily="34" charset="-120"/>
              </a:rPr>
              <a:t>Majority</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6" name="Text 24"/>
          <p:cNvSpPr/>
          <p:nvPr/>
        </p:nvSpPr>
        <p:spPr>
          <a:xfrm>
            <a:off x="978408" y="4480560"/>
            <a:ext cx="4672584" cy="274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6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HFS lacked authority to entertain the untimely administrative challenge; Tucker unquestionably knew of the orders by 2015.</a:t>
            </a:r>
            <a:endParaRPr kumimoji="0" lang="en-US" sz="126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7" name="Shape 25"/>
          <p:cNvSpPr/>
          <p:nvPr/>
        </p:nvSpPr>
        <p:spPr>
          <a:xfrm>
            <a:off x="6126480" y="3913632"/>
            <a:ext cx="5074920" cy="1024128"/>
          </a:xfrm>
          <a:prstGeom prst="roundRect">
            <a:avLst>
              <a:gd name="adj" fmla="val 6250"/>
            </a:avLst>
          </a:prstGeom>
          <a:solidFill>
            <a:srgbClr val="E9F0F5"/>
          </a:solidFill>
          <a:ln w="12700">
            <a:solidFill>
              <a:srgbClr val="D8DDE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8" name="Text 26"/>
          <p:cNvSpPr/>
          <p:nvPr/>
        </p:nvSpPr>
        <p:spPr>
          <a:xfrm>
            <a:off x="6327648" y="4078224"/>
            <a:ext cx="467258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E5E86"/>
                </a:solidFill>
                <a:effectLst/>
                <a:uLnTx/>
                <a:uFillTx/>
                <a:latin typeface="Aptos" pitchFamily="34" charset="0"/>
                <a:ea typeface="Aptos" pitchFamily="34" charset="-122"/>
                <a:cs typeface="Aptos" pitchFamily="34" charset="-120"/>
              </a:rPr>
              <a:t>Special concurrence</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 27"/>
          <p:cNvSpPr/>
          <p:nvPr/>
        </p:nvSpPr>
        <p:spPr>
          <a:xfrm>
            <a:off x="6327648" y="4480560"/>
            <a:ext cx="4672584" cy="274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6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An agency’s statutory limits do not erase a potentially valid voidness claim; the question becomes where that claim can be heard.</a:t>
            </a:r>
            <a:endParaRPr kumimoji="0" lang="en-US" sz="126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Shape 28"/>
          <p:cNvSpPr/>
          <p:nvPr/>
        </p:nvSpPr>
        <p:spPr>
          <a:xfrm>
            <a:off x="731520" y="5285232"/>
            <a:ext cx="10725912" cy="786384"/>
          </a:xfrm>
          <a:prstGeom prst="roundRect">
            <a:avLst>
              <a:gd name="adj" fmla="val 6977"/>
            </a:avLst>
          </a:prstGeom>
          <a:solidFill>
            <a:srgbClr val="17324D"/>
          </a:solidFill>
          <a:ln w="12700">
            <a:solidFill>
              <a:srgbClr val="17324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1" name="Text 29"/>
          <p:cNvSpPr/>
          <p:nvPr/>
        </p:nvSpPr>
        <p:spPr>
          <a:xfrm>
            <a:off x="969264" y="5431536"/>
            <a:ext cx="1143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DCE7F0"/>
                </a:solidFill>
                <a:effectLst/>
                <a:uLnTx/>
                <a:uFillTx/>
                <a:latin typeface="Aptos" pitchFamily="34" charset="0"/>
                <a:ea typeface="Aptos" pitchFamily="34" charset="-122"/>
                <a:cs typeface="Aptos" pitchFamily="34" charset="-120"/>
              </a:rPr>
              <a:t>TAKEAWAY</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Text 30"/>
          <p:cNvSpPr/>
          <p:nvPr/>
        </p:nvSpPr>
        <p:spPr>
          <a:xfrm>
            <a:off x="2029968" y="5394960"/>
            <a:ext cx="909828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3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The two-year administrative limit is real. A different forum may be required for a true voidness claim – as long as you plead the remedy a circuit court may grant relief upon.</a:t>
            </a:r>
            <a:endParaRPr kumimoji="0" lang="en-US" sz="153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Slide Number Placeholder 0"/>
          <p:cNvSpPr>
            <a:spLocks noGrp="1"/>
          </p:cNvSpPr>
          <p:nvPr>
            <p:ph type="sldNum" sz="quarter" idx="4294967295"/>
          </p:nvPr>
        </p:nvSpPr>
        <p:spPr>
          <a:xfrm>
            <a:off x="11658600" y="6473952"/>
            <a:ext cx="32004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A7178"/>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A7178"/>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900" b="0" i="0" u="none" strike="noStrike" kern="1200" cap="none" spc="0" normalizeH="0" baseline="0" noProof="0">
              <a:ln>
                <a:noFill/>
              </a:ln>
              <a:solidFill>
                <a:srgbClr val="6A7178"/>
              </a:solidFill>
              <a:effectLst/>
              <a:uLnTx/>
              <a:uFillTx/>
              <a:latin typeface="Apto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411480"/>
            <a:ext cx="108813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Stone Street Partners: the missing remedy</a:t>
            </a:r>
            <a:endPar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 1"/>
          <p:cNvSpPr/>
          <p:nvPr/>
        </p:nvSpPr>
        <p:spPr>
          <a:xfrm>
            <a:off x="612648" y="896112"/>
            <a:ext cx="1060704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2014 IL App (1st) 123654 • the case Tucker cites</a:t>
            </a:r>
            <a:endParaRPr kumimoji="0" lang="en-US" sz="12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 2"/>
          <p:cNvSpPr/>
          <p:nvPr/>
        </p:nvSpPr>
        <p:spPr>
          <a:xfrm>
            <a:off x="9784080" y="393192"/>
            <a:ext cx="1783080" cy="310896"/>
          </a:xfrm>
          <a:prstGeom prst="rect">
            <a:avLst/>
          </a:prstGeom>
          <a:solidFill>
            <a:srgbClr val="2E5E86"/>
          </a:solidFill>
          <a:ln>
            <a:solidFill>
              <a:srgbClr val="2E5E86"/>
            </a:solidFill>
          </a:ln>
        </p:spPr>
        <p:txBody>
          <a:bodyPr wrap="square" lIns="381" tIns="381" rIns="381" bIns="38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TUCKER COMPANION</a:t>
            </a:r>
            <a:endPar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Shape 3"/>
          <p:cNvSpPr/>
          <p:nvPr/>
        </p:nvSpPr>
        <p:spPr>
          <a:xfrm>
            <a:off x="868680" y="1353312"/>
            <a:ext cx="2743200" cy="3337560"/>
          </a:xfrm>
          <a:prstGeom prst="roundRect">
            <a:avLst>
              <a:gd name="adj" fmla="val 2000"/>
            </a:avLst>
          </a:prstGeom>
          <a:solidFill>
            <a:srgbClr val="F4EEE3"/>
          </a:solidFill>
          <a:ln w="12700">
            <a:solidFill>
              <a:srgbClr val="DED3B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Text 4"/>
          <p:cNvSpPr/>
          <p:nvPr/>
        </p:nvSpPr>
        <p:spPr>
          <a:xfrm>
            <a:off x="1097280" y="1627632"/>
            <a:ext cx="210312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B48A48"/>
                </a:solidFill>
                <a:effectLst/>
                <a:uLnTx/>
                <a:uFillTx/>
                <a:latin typeface="Aptos" pitchFamily="34" charset="0"/>
                <a:ea typeface="Aptos" pitchFamily="34" charset="-122"/>
                <a:cs typeface="Aptos" pitchFamily="34" charset="-120"/>
              </a:rPr>
              <a:t>Agency problem</a:t>
            </a:r>
            <a:endParaRPr kumimoji="0" lang="en-US" sz="1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xt 5"/>
          <p:cNvSpPr/>
          <p:nvPr/>
        </p:nvSpPr>
        <p:spPr>
          <a:xfrm>
            <a:off x="1097280" y="2148840"/>
            <a:ext cx="2240280" cy="2148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Allegedly defective notice</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Years later, Stone Street asks the agency to vacate the old order</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Agency says: no statutory authority to do it</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Shape 6"/>
          <p:cNvSpPr/>
          <p:nvPr/>
        </p:nvSpPr>
        <p:spPr>
          <a:xfrm>
            <a:off x="3767328" y="2999232"/>
            <a:ext cx="896112" cy="0"/>
          </a:xfrm>
          <a:prstGeom prst="line">
            <a:avLst/>
          </a:prstGeom>
          <a:noFill/>
          <a:ln w="27940">
            <a:solidFill>
              <a:srgbClr val="52606D"/>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Shape 7"/>
          <p:cNvSpPr/>
          <p:nvPr/>
        </p:nvSpPr>
        <p:spPr>
          <a:xfrm>
            <a:off x="4754880" y="1353312"/>
            <a:ext cx="2743200" cy="3337560"/>
          </a:xfrm>
          <a:prstGeom prst="roundRect">
            <a:avLst>
              <a:gd name="adj" fmla="val 2000"/>
            </a:avLst>
          </a:prstGeom>
          <a:solidFill>
            <a:srgbClr val="FFFFFF"/>
          </a:solidFill>
          <a:ln w="12700">
            <a:solidFill>
              <a:srgbClr val="D8DDE1"/>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Text 8"/>
          <p:cNvSpPr/>
          <p:nvPr/>
        </p:nvSpPr>
        <p:spPr>
          <a:xfrm>
            <a:off x="4983480" y="1627632"/>
            <a:ext cx="21488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Administrative review</a:t>
            </a:r>
            <a:endParaRPr kumimoji="0" lang="en-US" sz="1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Text 9"/>
          <p:cNvSpPr/>
          <p:nvPr/>
        </p:nvSpPr>
        <p:spPr>
          <a:xfrm>
            <a:off x="4983480" y="2267712"/>
            <a:ext cx="2212848" cy="11430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Dismissal affirmed because the agency itself lacked jurisdiction to reopen the old judgment.</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 name="Shape 10"/>
          <p:cNvSpPr/>
          <p:nvPr/>
        </p:nvSpPr>
        <p:spPr>
          <a:xfrm>
            <a:off x="7662672" y="2999232"/>
            <a:ext cx="886968" cy="0"/>
          </a:xfrm>
          <a:prstGeom prst="line">
            <a:avLst/>
          </a:prstGeom>
          <a:noFill/>
          <a:ln w="27940">
            <a:solidFill>
              <a:srgbClr val="52606D"/>
            </a:solidFill>
            <a:prstDash val="solid"/>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Shape 11"/>
          <p:cNvSpPr/>
          <p:nvPr/>
        </p:nvSpPr>
        <p:spPr>
          <a:xfrm>
            <a:off x="8549640" y="1252728"/>
            <a:ext cx="2697480" cy="3337560"/>
          </a:xfrm>
          <a:prstGeom prst="roundRect">
            <a:avLst>
              <a:gd name="adj" fmla="val 2034"/>
            </a:avLst>
          </a:prstGeom>
          <a:solidFill>
            <a:srgbClr val="E9F0F5"/>
          </a:solidFill>
          <a:ln w="12700">
            <a:solidFill>
              <a:srgbClr val="CBD9E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Text 12"/>
          <p:cNvSpPr/>
          <p:nvPr/>
        </p:nvSpPr>
        <p:spPr>
          <a:xfrm>
            <a:off x="8869680" y="1627632"/>
            <a:ext cx="210312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2E5E86"/>
                </a:solidFill>
                <a:effectLst/>
                <a:uLnTx/>
                <a:uFillTx/>
                <a:latin typeface="Aptos" pitchFamily="34" charset="0"/>
                <a:ea typeface="Aptos" pitchFamily="34" charset="-122"/>
                <a:cs typeface="Aptos" pitchFamily="34" charset="-120"/>
              </a:rPr>
              <a:t>Circuit-court relief</a:t>
            </a:r>
            <a:endParaRPr kumimoji="0" lang="en-US" sz="1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Text 13"/>
          <p:cNvSpPr/>
          <p:nvPr/>
        </p:nvSpPr>
        <p:spPr>
          <a:xfrm>
            <a:off x="8714232" y="1353313"/>
            <a:ext cx="2276856" cy="322801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But the appellate court found the voidness-based claim should proceed because Stone Street had included a claim for declaratory relief, and by doing so, the circuit court could address voidness through a claim for declaratory judgment.</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Shape 14"/>
          <p:cNvSpPr/>
          <p:nvPr/>
        </p:nvSpPr>
        <p:spPr>
          <a:xfrm>
            <a:off x="731520" y="5285232"/>
            <a:ext cx="10725912" cy="786384"/>
          </a:xfrm>
          <a:prstGeom prst="roundRect">
            <a:avLst>
              <a:gd name="adj" fmla="val 6977"/>
            </a:avLst>
          </a:prstGeom>
          <a:solidFill>
            <a:srgbClr val="17324D"/>
          </a:solidFill>
          <a:ln w="12700">
            <a:solidFill>
              <a:srgbClr val="17324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Text 15"/>
          <p:cNvSpPr/>
          <p:nvPr/>
        </p:nvSpPr>
        <p:spPr>
          <a:xfrm>
            <a:off x="969264" y="5431536"/>
            <a:ext cx="1143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DCE7F0"/>
                </a:solidFill>
                <a:effectLst/>
                <a:uLnTx/>
                <a:uFillTx/>
                <a:latin typeface="Aptos" pitchFamily="34" charset="0"/>
                <a:ea typeface="Aptos" pitchFamily="34" charset="-122"/>
                <a:cs typeface="Aptos" pitchFamily="34" charset="-120"/>
              </a:rPr>
              <a:t>TAKEAWAY</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Text 16"/>
          <p:cNvSpPr/>
          <p:nvPr/>
        </p:nvSpPr>
        <p:spPr>
          <a:xfrm>
            <a:off x="2029968" y="5468112"/>
            <a:ext cx="909828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3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Tucker + Stone Street: agency limits may close one door without eliminating the underlying judicial remedy. If you are attacking an old admin order as void, plead the remedy that the court can actually hear.</a:t>
            </a:r>
            <a:endParaRPr kumimoji="0" lang="en-US" sz="153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Slide Number Placeholder 0"/>
          <p:cNvSpPr>
            <a:spLocks noGrp="1"/>
          </p:cNvSpPr>
          <p:nvPr>
            <p:ph type="sldNum" sz="quarter" idx="4294967295"/>
          </p:nvPr>
        </p:nvSpPr>
        <p:spPr>
          <a:xfrm>
            <a:off x="11658600" y="6473952"/>
            <a:ext cx="32004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A7178"/>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A7178"/>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a:ln>
                <a:noFill/>
              </a:ln>
              <a:solidFill>
                <a:srgbClr val="6A7178"/>
              </a:solidFill>
              <a:effectLst/>
              <a:uLnTx/>
              <a:uFillTx/>
              <a:latin typeface="Apto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411480"/>
            <a:ext cx="108813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In re Marriage of Patel</a:t>
            </a:r>
            <a:endPar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 1"/>
          <p:cNvSpPr/>
          <p:nvPr/>
        </p:nvSpPr>
        <p:spPr>
          <a:xfrm>
            <a:off x="612648" y="896112"/>
            <a:ext cx="1060704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2025 IL App (3d) 240453 • guideline deviation + modification</a:t>
            </a:r>
            <a:endParaRPr kumimoji="0" lang="en-US" sz="12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 2"/>
          <p:cNvSpPr/>
          <p:nvPr/>
        </p:nvSpPr>
        <p:spPr>
          <a:xfrm>
            <a:off x="9784080" y="393192"/>
            <a:ext cx="1783080" cy="310896"/>
          </a:xfrm>
          <a:prstGeom prst="rect">
            <a:avLst/>
          </a:prstGeom>
          <a:solidFill>
            <a:srgbClr val="416653"/>
          </a:solidFill>
          <a:ln>
            <a:solidFill>
              <a:srgbClr val="416653"/>
            </a:solidFill>
          </a:ln>
        </p:spPr>
        <p:txBody>
          <a:bodyPr wrap="square" lIns="381" tIns="381" rIns="381" bIns="38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PUBLISHED</a:t>
            </a:r>
            <a:endPar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Shape 3"/>
          <p:cNvSpPr/>
          <p:nvPr/>
        </p:nvSpPr>
        <p:spPr>
          <a:xfrm>
            <a:off x="731520" y="1325880"/>
            <a:ext cx="3383280" cy="3547872"/>
          </a:xfrm>
          <a:prstGeom prst="roundRect">
            <a:avLst>
              <a:gd name="adj" fmla="val 1892"/>
            </a:avLst>
          </a:prstGeom>
          <a:solidFill>
            <a:srgbClr val="F4EEE3"/>
          </a:solidFill>
          <a:ln w="12700">
            <a:solidFill>
              <a:srgbClr val="D8DDE1"/>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Text 4"/>
          <p:cNvSpPr/>
          <p:nvPr/>
        </p:nvSpPr>
        <p:spPr>
          <a:xfrm>
            <a:off x="932688" y="1490472"/>
            <a:ext cx="298094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B48A48"/>
                </a:solidFill>
                <a:effectLst/>
                <a:uLnTx/>
                <a:uFillTx/>
                <a:latin typeface="Aptos" pitchFamily="34" charset="0"/>
                <a:ea typeface="Aptos" pitchFamily="34" charset="-122"/>
                <a:cs typeface="Aptos" pitchFamily="34" charset="-120"/>
              </a:rPr>
              <a:t>The deal</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xt 5"/>
          <p:cNvSpPr/>
          <p:nvPr/>
        </p:nvSpPr>
        <p:spPr>
          <a:xfrm>
            <a:off x="932688" y="1892808"/>
            <a:ext cx="2980944" cy="279806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Father: ~$250K income at divorce.</a:t>
            </a:r>
            <a:endParaRPr kumimoji="0" lang="en-US" sz="142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2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MSA required additional support up to $500K of income—but purported to exclude income above $500K forever and make the cap nonmodifiable.</a:t>
            </a:r>
            <a:endParaRPr kumimoji="0" lang="en-US" sz="142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Shape 6"/>
          <p:cNvSpPr/>
          <p:nvPr/>
        </p:nvSpPr>
        <p:spPr>
          <a:xfrm>
            <a:off x="4389120" y="1325880"/>
            <a:ext cx="3383280" cy="3547872"/>
          </a:xfrm>
          <a:prstGeom prst="roundRect">
            <a:avLst>
              <a:gd name="adj" fmla="val 1892"/>
            </a:avLst>
          </a:prstGeom>
          <a:solidFill>
            <a:srgbClr val="FFFFFF"/>
          </a:solidFill>
          <a:ln w="12700">
            <a:solidFill>
              <a:srgbClr val="D8DDE1"/>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Text 7"/>
          <p:cNvSpPr/>
          <p:nvPr/>
        </p:nvSpPr>
        <p:spPr>
          <a:xfrm>
            <a:off x="4590288" y="1490472"/>
            <a:ext cx="298094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What changed</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Text 8"/>
          <p:cNvSpPr/>
          <p:nvPr/>
        </p:nvSpPr>
        <p:spPr>
          <a:xfrm>
            <a:off x="4590288" y="1892808"/>
            <a:ext cx="2980944" cy="279806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Father’s income later rose to at least ~$1.38M/year.</a:t>
            </a:r>
            <a:endParaRPr kumimoji="0" lang="en-US" sz="142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2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Mother challenged the cap and sought modification; trial court increased support to $3,750/month.</a:t>
            </a:r>
            <a:endParaRPr kumimoji="0" lang="en-US" sz="142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Shape 9"/>
          <p:cNvSpPr/>
          <p:nvPr/>
        </p:nvSpPr>
        <p:spPr>
          <a:xfrm>
            <a:off x="8046720" y="1325880"/>
            <a:ext cx="3383280" cy="3547872"/>
          </a:xfrm>
          <a:prstGeom prst="roundRect">
            <a:avLst>
              <a:gd name="adj" fmla="val 1892"/>
            </a:avLst>
          </a:prstGeom>
          <a:solidFill>
            <a:srgbClr val="E9F0F5"/>
          </a:solidFill>
          <a:ln w="12700">
            <a:solidFill>
              <a:srgbClr val="D8DDE1"/>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Text 10"/>
          <p:cNvSpPr/>
          <p:nvPr/>
        </p:nvSpPr>
        <p:spPr>
          <a:xfrm>
            <a:off x="8247888" y="1490472"/>
            <a:ext cx="298094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E5E86"/>
                </a:solidFill>
                <a:effectLst/>
                <a:uLnTx/>
                <a:uFillTx/>
                <a:latin typeface="Aptos" pitchFamily="34" charset="0"/>
                <a:ea typeface="Aptos" pitchFamily="34" charset="-122"/>
                <a:cs typeface="Aptos" pitchFamily="34" charset="-120"/>
              </a:rPr>
              <a:t>Third District</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 11"/>
          <p:cNvSpPr/>
          <p:nvPr/>
        </p:nvSpPr>
        <p:spPr>
          <a:xfrm>
            <a:off x="8247888" y="1892808"/>
            <a:ext cx="2980944" cy="279806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The income cap was a deviation requiring statutory findings. And the parties could not contract away the court’s continuing authority to modify support after a substantial change.</a:t>
            </a:r>
            <a:endParaRPr kumimoji="0" lang="en-US" sz="142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Shape 12"/>
          <p:cNvSpPr/>
          <p:nvPr/>
        </p:nvSpPr>
        <p:spPr>
          <a:xfrm>
            <a:off x="731520" y="5285232"/>
            <a:ext cx="10725912" cy="786384"/>
          </a:xfrm>
          <a:prstGeom prst="roundRect">
            <a:avLst>
              <a:gd name="adj" fmla="val 6977"/>
            </a:avLst>
          </a:prstGeom>
          <a:solidFill>
            <a:srgbClr val="17324D"/>
          </a:solidFill>
          <a:ln w="12700">
            <a:solidFill>
              <a:srgbClr val="17324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Text 13"/>
          <p:cNvSpPr/>
          <p:nvPr/>
        </p:nvSpPr>
        <p:spPr>
          <a:xfrm>
            <a:off x="969264" y="5431536"/>
            <a:ext cx="1143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DCE7F0"/>
                </a:solidFill>
                <a:effectLst/>
                <a:uLnTx/>
                <a:uFillTx/>
                <a:latin typeface="Aptos" pitchFamily="34" charset="0"/>
                <a:ea typeface="Aptos" pitchFamily="34" charset="-122"/>
                <a:cs typeface="Aptos" pitchFamily="34" charset="-120"/>
              </a:rPr>
              <a:t>TAKEAWAY</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 14"/>
          <p:cNvSpPr/>
          <p:nvPr/>
        </p:nvSpPr>
        <p:spPr>
          <a:xfrm>
            <a:off x="2029968" y="5394960"/>
            <a:ext cx="909828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3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Parties can agree to a deviation. They cannot privatize child support or make the court’s statutory authority disappear.</a:t>
            </a:r>
            <a:endParaRPr kumimoji="0" lang="en-US" sz="153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Slide Number Placeholder 0"/>
          <p:cNvSpPr>
            <a:spLocks noGrp="1"/>
          </p:cNvSpPr>
          <p:nvPr>
            <p:ph type="sldNum" sz="quarter" idx="4294967295"/>
          </p:nvPr>
        </p:nvSpPr>
        <p:spPr>
          <a:xfrm>
            <a:off x="11658600" y="6473952"/>
            <a:ext cx="32004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A7178"/>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A7178"/>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a:ln>
                <a:noFill/>
              </a:ln>
              <a:solidFill>
                <a:srgbClr val="6A7178"/>
              </a:solidFill>
              <a:effectLst/>
              <a:uLnTx/>
              <a:uFillTx/>
              <a:latin typeface="Apto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77240" y="1234440"/>
            <a:ext cx="10698480" cy="502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E2841"/>
                </a:solidFill>
                <a:effectLst/>
                <a:uLnTx/>
                <a:uFillTx/>
                <a:latin typeface="Aptos" panose="02110004020202020204"/>
                <a:ea typeface="Aptos Display" pitchFamily="34" charset="-122"/>
                <a:cs typeface="Aptos Display" pitchFamily="34" charset="-120"/>
              </a:rPr>
              <a:t>UIFSA - 750 ILCS 22/205(a)(2)</a:t>
            </a:r>
            <a:endParaRPr kumimoji="0" lang="en-US" sz="3000" b="0" i="0" u="none" strike="noStrike" kern="1200" cap="none" spc="0" normalizeH="0" baseline="0" noProof="0" dirty="0">
              <a:ln>
                <a:noFill/>
              </a:ln>
              <a:solidFill>
                <a:srgbClr val="0E2841"/>
              </a:solidFill>
              <a:effectLst/>
              <a:uLnTx/>
              <a:uFillTx/>
              <a:latin typeface="Aptos" panose="02110004020202020204"/>
              <a:ea typeface="+mn-ea"/>
              <a:cs typeface="+mn-cs"/>
            </a:endParaRPr>
          </a:p>
        </p:txBody>
      </p:sp>
      <p:sp>
        <p:nvSpPr>
          <p:cNvPr id="3" name="Text 1"/>
          <p:cNvSpPr/>
          <p:nvPr/>
        </p:nvSpPr>
        <p:spPr>
          <a:xfrm>
            <a:off x="1234440" y="2057400"/>
            <a:ext cx="9738360"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E2841"/>
                </a:solidFill>
                <a:effectLst/>
                <a:uLnTx/>
                <a:uFillTx/>
                <a:latin typeface="Aptos Display" pitchFamily="34" charset="0"/>
                <a:ea typeface="Aptos Display" pitchFamily="34" charset="-122"/>
                <a:cs typeface="Aptos Display" pitchFamily="34" charset="-120"/>
              </a:rPr>
              <a:t>What counts as “consent” when everyone has left the issuing state?</a:t>
            </a:r>
            <a:endParaRPr kumimoji="0" lang="en-US" sz="2600" b="0" i="0" u="none" strike="noStrike" kern="1200" cap="none" spc="0" normalizeH="0" baseline="0" noProof="0" dirty="0">
              <a:ln>
                <a:noFill/>
              </a:ln>
              <a:solidFill>
                <a:srgbClr val="0E2841"/>
              </a:solidFill>
              <a:effectLst/>
              <a:uLnTx/>
              <a:uFillTx/>
              <a:latin typeface="Aptos" panose="02110004020202020204"/>
              <a:ea typeface="+mn-ea"/>
              <a:cs typeface="+mn-cs"/>
            </a:endParaRPr>
          </a:p>
        </p:txBody>
      </p:sp>
      <p:sp>
        <p:nvSpPr>
          <p:cNvPr id="4" name="Shape 2"/>
          <p:cNvSpPr/>
          <p:nvPr/>
        </p:nvSpPr>
        <p:spPr>
          <a:xfrm>
            <a:off x="3383280" y="3090672"/>
            <a:ext cx="5440680" cy="0"/>
          </a:xfrm>
          <a:prstGeom prst="line">
            <a:avLst/>
          </a:prstGeom>
          <a:noFill/>
          <a:ln w="25400">
            <a:solidFill>
              <a:srgbClr val="B48A4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Text 3"/>
          <p:cNvSpPr/>
          <p:nvPr/>
        </p:nvSpPr>
        <p:spPr>
          <a:xfrm>
            <a:off x="4160520" y="3401568"/>
            <a:ext cx="3840480" cy="42062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B48A48"/>
                </a:solidFill>
                <a:effectLst/>
                <a:uLnTx/>
                <a:uFillTx/>
                <a:latin typeface="Aptos" pitchFamily="34" charset="0"/>
                <a:ea typeface="Aptos" pitchFamily="34" charset="-122"/>
                <a:cs typeface="Aptos" pitchFamily="34" charset="-120"/>
              </a:rPr>
              <a:t>Jade J. + Cox</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Text 4"/>
          <p:cNvSpPr/>
          <p:nvPr/>
        </p:nvSpPr>
        <p:spPr>
          <a:xfrm>
            <a:off x="1828800" y="4160520"/>
            <a:ext cx="8549640" cy="7132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E2841"/>
                </a:solidFill>
                <a:effectLst/>
                <a:uLnTx/>
                <a:uFillTx/>
                <a:latin typeface="Aptos" pitchFamily="34" charset="0"/>
                <a:ea typeface="Aptos" pitchFamily="34" charset="-122"/>
                <a:cs typeface="Aptos" pitchFamily="34" charset="-120"/>
              </a:rPr>
              <a:t>Illinois appellate courts look closely at what the parties did in the litigation.</a:t>
            </a:r>
            <a:endParaRPr kumimoji="0" lang="en-US" sz="1700" b="0" i="0" u="none" strike="noStrike" kern="1200" cap="none" spc="0" normalizeH="0" baseline="0" noProof="0" dirty="0">
              <a:ln>
                <a:noFill/>
              </a:ln>
              <a:solidFill>
                <a:srgbClr val="0E2841"/>
              </a:solidFill>
              <a:effectLst/>
              <a:uLnTx/>
              <a:uFillTx/>
              <a:latin typeface="Aptos" panose="02110004020202020204"/>
              <a:ea typeface="+mn-ea"/>
              <a:cs typeface="+mn-cs"/>
            </a:endParaRPr>
          </a:p>
        </p:txBody>
      </p:sp>
      <p:sp>
        <p:nvSpPr>
          <p:cNvPr id="25" name="Slide Number Placeholder 0"/>
          <p:cNvSpPr>
            <a:spLocks noGrp="1"/>
          </p:cNvSpPr>
          <p:nvPr>
            <p:ph type="sldNum" sz="quarter" idx="4294967295"/>
          </p:nvPr>
        </p:nvSpPr>
        <p:spPr>
          <a:xfrm>
            <a:off x="11658600" y="6473952"/>
            <a:ext cx="32004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A7178"/>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A7178"/>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a:ln>
                <a:noFill/>
              </a:ln>
              <a:solidFill>
                <a:srgbClr val="6A7178"/>
              </a:solidFill>
              <a:effectLst/>
              <a:uLnTx/>
              <a:uFillTx/>
              <a:latin typeface="Apto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411480"/>
            <a:ext cx="108813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In re Parentage of Jade J.</a:t>
            </a:r>
            <a:endPar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 1"/>
          <p:cNvSpPr/>
          <p:nvPr/>
        </p:nvSpPr>
        <p:spPr>
          <a:xfrm>
            <a:off x="612648" y="896112"/>
            <a:ext cx="1060704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2025 IL App (1st) 241803 • consent under UIFSA § 205(a)(2)</a:t>
            </a:r>
            <a:endParaRPr kumimoji="0" lang="en-US" sz="12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 2"/>
          <p:cNvSpPr/>
          <p:nvPr/>
        </p:nvSpPr>
        <p:spPr>
          <a:xfrm>
            <a:off x="9784080" y="393192"/>
            <a:ext cx="1783080" cy="310896"/>
          </a:xfrm>
          <a:prstGeom prst="rect">
            <a:avLst/>
          </a:prstGeom>
          <a:solidFill>
            <a:srgbClr val="416653"/>
          </a:solidFill>
          <a:ln>
            <a:solidFill>
              <a:srgbClr val="416653"/>
            </a:solidFill>
          </a:ln>
        </p:spPr>
        <p:txBody>
          <a:bodyPr wrap="square" lIns="381" tIns="381" rIns="381" bIns="38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PUBLISHED</a:t>
            </a:r>
            <a:endPar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Shape 3"/>
          <p:cNvSpPr/>
          <p:nvPr/>
        </p:nvSpPr>
        <p:spPr>
          <a:xfrm>
            <a:off x="777240" y="1298448"/>
            <a:ext cx="4800600" cy="3611880"/>
          </a:xfrm>
          <a:prstGeom prst="roundRect">
            <a:avLst>
              <a:gd name="adj" fmla="val 1772"/>
            </a:avLst>
          </a:prstGeom>
          <a:solidFill>
            <a:srgbClr val="FFFFFF"/>
          </a:solidFill>
          <a:ln w="12700">
            <a:solidFill>
              <a:srgbClr val="D8DDE1"/>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Text 4"/>
          <p:cNvSpPr/>
          <p:nvPr/>
        </p:nvSpPr>
        <p:spPr>
          <a:xfrm>
            <a:off x="978408" y="1463040"/>
            <a:ext cx="439826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What happened</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xt 5"/>
          <p:cNvSpPr/>
          <p:nvPr/>
        </p:nvSpPr>
        <p:spPr>
          <a:xfrm>
            <a:off x="978408" y="1865376"/>
            <a:ext cx="4398264" cy="28620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3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Neither parent lived in Illinois, but Illinois had issued the support order. Years later, father sought modification. Mother’s attorney appeared at a hearing, sought time, and did not object while substantive support orders and deadlines were entered.</a:t>
            </a:r>
            <a:endParaRPr kumimoji="0" lang="en-US" sz="143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Shape 6"/>
          <p:cNvSpPr/>
          <p:nvPr/>
        </p:nvSpPr>
        <p:spPr>
          <a:xfrm>
            <a:off x="5870448" y="1298448"/>
            <a:ext cx="5440680" cy="3611880"/>
          </a:xfrm>
          <a:prstGeom prst="roundRect">
            <a:avLst>
              <a:gd name="adj" fmla="val 1772"/>
            </a:avLst>
          </a:prstGeom>
          <a:solidFill>
            <a:srgbClr val="E9F0F5"/>
          </a:solidFill>
          <a:ln w="12700">
            <a:solidFill>
              <a:srgbClr val="D8DDE1"/>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Text 7"/>
          <p:cNvSpPr/>
          <p:nvPr/>
        </p:nvSpPr>
        <p:spPr>
          <a:xfrm>
            <a:off x="6071616" y="1463040"/>
            <a:ext cx="503834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E5E86"/>
                </a:solidFill>
                <a:effectLst/>
                <a:uLnTx/>
                <a:uFillTx/>
                <a:latin typeface="Aptos" pitchFamily="34" charset="0"/>
                <a:ea typeface="Aptos" pitchFamily="34" charset="-122"/>
                <a:cs typeface="Aptos" pitchFamily="34" charset="-120"/>
              </a:rPr>
              <a:t>First District</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Text 8"/>
          <p:cNvSpPr/>
          <p:nvPr/>
        </p:nvSpPr>
        <p:spPr>
          <a:xfrm>
            <a:off x="6071616" y="1865376"/>
            <a:ext cx="5038344" cy="28620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3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Under these facts, the attorney’s substantive participation amounted to consent to Illinois jurisdiction under § 205(a)(2). The court stressed the practical context and the party’s conduct—not merely the absence of a written consent form.</a:t>
            </a:r>
            <a:endParaRPr kumimoji="0" lang="en-US" sz="143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Text 9"/>
          <p:cNvSpPr/>
          <p:nvPr/>
        </p:nvSpPr>
        <p:spPr>
          <a:xfrm>
            <a:off x="1051560" y="5102352"/>
            <a:ext cx="10104120" cy="53035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60" b="1" i="0" u="none" strike="noStrike" kern="1200" cap="none" spc="0" normalizeH="0" baseline="0" noProof="0" dirty="0">
                <a:ln>
                  <a:noFill/>
                </a:ln>
                <a:solidFill>
                  <a:srgbClr val="9B4D4B"/>
                </a:solidFill>
                <a:effectLst/>
                <a:uLnTx/>
                <a:uFillTx/>
                <a:latin typeface="Aptos" pitchFamily="34" charset="0"/>
                <a:ea typeface="Aptos" pitchFamily="34" charset="-122"/>
                <a:cs typeface="Aptos" pitchFamily="34" charset="-120"/>
              </a:rPr>
              <a:t>Important limit: consent is prospective. It does not retroactively validate an order entered before jurisdiction existed.</a:t>
            </a:r>
            <a:endParaRPr kumimoji="0" lang="en-US" sz="146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 name="Shape 10"/>
          <p:cNvSpPr/>
          <p:nvPr/>
        </p:nvSpPr>
        <p:spPr>
          <a:xfrm>
            <a:off x="740664" y="5615162"/>
            <a:ext cx="10725912" cy="786384"/>
          </a:xfrm>
          <a:prstGeom prst="roundRect">
            <a:avLst>
              <a:gd name="adj" fmla="val 6977"/>
            </a:avLst>
          </a:prstGeom>
          <a:solidFill>
            <a:srgbClr val="17324D"/>
          </a:solidFill>
          <a:ln w="12700">
            <a:solidFill>
              <a:srgbClr val="17324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Text 11"/>
          <p:cNvSpPr/>
          <p:nvPr/>
        </p:nvSpPr>
        <p:spPr>
          <a:xfrm>
            <a:off x="969264" y="5925312"/>
            <a:ext cx="1143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DCE7F0"/>
                </a:solidFill>
                <a:effectLst/>
                <a:uLnTx/>
                <a:uFillTx/>
                <a:latin typeface="Aptos" pitchFamily="34" charset="0"/>
                <a:ea typeface="Aptos" pitchFamily="34" charset="-122"/>
                <a:cs typeface="Aptos" pitchFamily="34" charset="-120"/>
              </a:rPr>
              <a:t>TAKEAWAY</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Text 12"/>
          <p:cNvSpPr/>
          <p:nvPr/>
        </p:nvSpPr>
        <p:spPr>
          <a:xfrm>
            <a:off x="2029968" y="5888736"/>
            <a:ext cx="909828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3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If jurisdiction is questionable, object before substantive participation—and make the record explicit.</a:t>
            </a:r>
            <a:endParaRPr kumimoji="0" lang="en-US" sz="153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Slide Number Placeholder 0"/>
          <p:cNvSpPr>
            <a:spLocks noGrp="1"/>
          </p:cNvSpPr>
          <p:nvPr>
            <p:ph type="sldNum" sz="quarter" idx="4294967295"/>
          </p:nvPr>
        </p:nvSpPr>
        <p:spPr>
          <a:xfrm>
            <a:off x="11658600" y="6473952"/>
            <a:ext cx="32004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A7178"/>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A7178"/>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6A7178"/>
              </a:solidFill>
              <a:effectLst/>
              <a:uLnTx/>
              <a:uFillTx/>
              <a:latin typeface="Apto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411480"/>
            <a:ext cx="108813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In re Marriage of Cox</a:t>
            </a:r>
            <a:endPar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 1"/>
          <p:cNvSpPr/>
          <p:nvPr/>
        </p:nvSpPr>
        <p:spPr>
          <a:xfrm>
            <a:off x="612648" y="896112"/>
            <a:ext cx="1060704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2026 IL App (1st) 242290 • conduct as consent</a:t>
            </a:r>
            <a:endParaRPr kumimoji="0" lang="en-US" sz="12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 2"/>
          <p:cNvSpPr/>
          <p:nvPr/>
        </p:nvSpPr>
        <p:spPr>
          <a:xfrm>
            <a:off x="9784080" y="393192"/>
            <a:ext cx="1783080" cy="310896"/>
          </a:xfrm>
          <a:prstGeom prst="rect">
            <a:avLst/>
          </a:prstGeom>
          <a:solidFill>
            <a:srgbClr val="416653"/>
          </a:solidFill>
          <a:ln>
            <a:solidFill>
              <a:srgbClr val="416653"/>
            </a:solidFill>
          </a:ln>
        </p:spPr>
        <p:txBody>
          <a:bodyPr wrap="square" lIns="381" tIns="381" rIns="381" bIns="38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PUBLISHED</a:t>
            </a:r>
            <a:endPar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Text 3"/>
          <p:cNvSpPr/>
          <p:nvPr/>
        </p:nvSpPr>
        <p:spPr>
          <a:xfrm>
            <a:off x="868680" y="1335024"/>
            <a:ext cx="521208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Father’s conduct in Illinois after everyone moved away:</a:t>
            </a: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Shape 4"/>
          <p:cNvSpPr/>
          <p:nvPr/>
        </p:nvSpPr>
        <p:spPr>
          <a:xfrm>
            <a:off x="914400" y="1993392"/>
            <a:ext cx="256032" cy="256032"/>
          </a:xfrm>
          <a:prstGeom prst="ellipse">
            <a:avLst/>
          </a:prstGeom>
          <a:solidFill>
            <a:srgbClr val="B48A48"/>
          </a:solidFill>
          <a:ln w="12700">
            <a:solidFill>
              <a:srgbClr val="B48A4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Text 5"/>
          <p:cNvSpPr/>
          <p:nvPr/>
        </p:nvSpPr>
        <p:spPr>
          <a:xfrm>
            <a:off x="1335024" y="1965960"/>
            <a:ext cx="406908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Filed an appearance</a:t>
            </a:r>
            <a:endParaRPr kumimoji="0" lang="en-US" sz="142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Shape 6"/>
          <p:cNvSpPr/>
          <p:nvPr/>
        </p:nvSpPr>
        <p:spPr>
          <a:xfrm>
            <a:off x="914400" y="2569464"/>
            <a:ext cx="256032" cy="256032"/>
          </a:xfrm>
          <a:prstGeom prst="ellipse">
            <a:avLst/>
          </a:prstGeom>
          <a:solidFill>
            <a:srgbClr val="B48A48"/>
          </a:solidFill>
          <a:ln w="12700">
            <a:solidFill>
              <a:srgbClr val="B48A4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Text 7"/>
          <p:cNvSpPr/>
          <p:nvPr/>
        </p:nvSpPr>
        <p:spPr>
          <a:xfrm>
            <a:off x="1335024" y="2542032"/>
            <a:ext cx="406908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Answered pleadings</a:t>
            </a:r>
            <a:endParaRPr kumimoji="0" lang="en-US" sz="142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Shape 8"/>
          <p:cNvSpPr/>
          <p:nvPr/>
        </p:nvSpPr>
        <p:spPr>
          <a:xfrm>
            <a:off x="914400" y="3145536"/>
            <a:ext cx="256032" cy="256032"/>
          </a:xfrm>
          <a:prstGeom prst="ellipse">
            <a:avLst/>
          </a:prstGeom>
          <a:solidFill>
            <a:srgbClr val="B48A48"/>
          </a:solidFill>
          <a:ln w="12700">
            <a:solidFill>
              <a:srgbClr val="B48A4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Text 9"/>
          <p:cNvSpPr/>
          <p:nvPr/>
        </p:nvSpPr>
        <p:spPr>
          <a:xfrm>
            <a:off x="1335024" y="3118104"/>
            <a:ext cx="406908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Raised affirmative defenses</a:t>
            </a:r>
            <a:endParaRPr kumimoji="0" lang="en-US" sz="142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 name="Shape 10"/>
          <p:cNvSpPr/>
          <p:nvPr/>
        </p:nvSpPr>
        <p:spPr>
          <a:xfrm>
            <a:off x="914400" y="3721608"/>
            <a:ext cx="256032" cy="256032"/>
          </a:xfrm>
          <a:prstGeom prst="ellipse">
            <a:avLst/>
          </a:prstGeom>
          <a:solidFill>
            <a:srgbClr val="B48A48"/>
          </a:solidFill>
          <a:ln w="12700">
            <a:solidFill>
              <a:srgbClr val="B48A4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Text 11"/>
          <p:cNvSpPr/>
          <p:nvPr/>
        </p:nvSpPr>
        <p:spPr>
          <a:xfrm>
            <a:off x="1335024" y="3694176"/>
            <a:ext cx="406908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Participated in hearings</a:t>
            </a:r>
            <a:endParaRPr kumimoji="0" lang="en-US" sz="142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Shape 12"/>
          <p:cNvSpPr/>
          <p:nvPr/>
        </p:nvSpPr>
        <p:spPr>
          <a:xfrm>
            <a:off x="914400" y="4297680"/>
            <a:ext cx="256032" cy="256032"/>
          </a:xfrm>
          <a:prstGeom prst="ellipse">
            <a:avLst/>
          </a:prstGeom>
          <a:solidFill>
            <a:srgbClr val="B48A48"/>
          </a:solidFill>
          <a:ln w="12700">
            <a:solidFill>
              <a:srgbClr val="B48A4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Text 13"/>
          <p:cNvSpPr/>
          <p:nvPr/>
        </p:nvSpPr>
        <p:spPr>
          <a:xfrm>
            <a:off x="1335024" y="4270248"/>
            <a:ext cx="406908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Filed objections</a:t>
            </a:r>
            <a:endParaRPr kumimoji="0" lang="en-US" sz="142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Shape 14"/>
          <p:cNvSpPr/>
          <p:nvPr/>
        </p:nvSpPr>
        <p:spPr>
          <a:xfrm>
            <a:off x="6035040" y="1417320"/>
            <a:ext cx="4892040" cy="3520440"/>
          </a:xfrm>
          <a:prstGeom prst="roundRect">
            <a:avLst>
              <a:gd name="adj" fmla="val 1818"/>
            </a:avLst>
          </a:prstGeom>
          <a:solidFill>
            <a:srgbClr val="E9F0F5"/>
          </a:solidFill>
          <a:ln w="12700">
            <a:solidFill>
              <a:srgbClr val="D8DDE1"/>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Text 15"/>
          <p:cNvSpPr/>
          <p:nvPr/>
        </p:nvSpPr>
        <p:spPr>
          <a:xfrm>
            <a:off x="6236208" y="1581912"/>
            <a:ext cx="448970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E5E86"/>
                </a:solidFill>
                <a:effectLst/>
                <a:uLnTx/>
                <a:uFillTx/>
                <a:latin typeface="Aptos" pitchFamily="34" charset="0"/>
                <a:ea typeface="Aptos" pitchFamily="34" charset="-122"/>
                <a:cs typeface="Aptos" pitchFamily="34" charset="-120"/>
              </a:rPr>
              <a:t>First District</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Text 16"/>
          <p:cNvSpPr/>
          <p:nvPr/>
        </p:nvSpPr>
        <p:spPr>
          <a:xfrm>
            <a:off x="6236208" y="1984248"/>
            <a:ext cx="4489704" cy="277063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That participation supplied the consent necessary for Illinois to continue modifying its order under § 205(a)(2). Illinois was the issuing state, its order was the controlling order, and father’s litigation conduct reflected submission to Illinois jurisdiction.</a:t>
            </a:r>
            <a:endParaRPr kumimoji="0" lang="en-US" sz="15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 name="Text 17"/>
          <p:cNvSpPr/>
          <p:nvPr/>
        </p:nvSpPr>
        <p:spPr>
          <a:xfrm>
            <a:off x="6199632" y="5138928"/>
            <a:ext cx="201168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B48A48"/>
                </a:solidFill>
                <a:effectLst/>
                <a:uLnTx/>
                <a:uFillTx/>
                <a:latin typeface="Aptos" pitchFamily="34" charset="0"/>
                <a:ea typeface="Aptos" pitchFamily="34" charset="-122"/>
                <a:cs typeface="Aptos" pitchFamily="34" charset="-120"/>
              </a:rPr>
              <a:t>Jade J. + Cox together:</a:t>
            </a:r>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Text 18"/>
          <p:cNvSpPr/>
          <p:nvPr/>
        </p:nvSpPr>
        <p:spPr>
          <a:xfrm>
            <a:off x="7845552" y="5102352"/>
            <a:ext cx="324612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30" b="1"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“Consent” is not just a label. Courts will examine conduct.</a:t>
            </a:r>
            <a:endParaRPr kumimoji="0" lang="en-US" sz="143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Shape 19"/>
          <p:cNvSpPr/>
          <p:nvPr/>
        </p:nvSpPr>
        <p:spPr>
          <a:xfrm>
            <a:off x="731520" y="5285232"/>
            <a:ext cx="10725912" cy="786384"/>
          </a:xfrm>
          <a:prstGeom prst="roundRect">
            <a:avLst>
              <a:gd name="adj" fmla="val 6977"/>
            </a:avLst>
          </a:prstGeom>
          <a:solidFill>
            <a:srgbClr val="17324D"/>
          </a:solidFill>
          <a:ln w="12700">
            <a:solidFill>
              <a:srgbClr val="17324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Text 20"/>
          <p:cNvSpPr/>
          <p:nvPr/>
        </p:nvSpPr>
        <p:spPr>
          <a:xfrm>
            <a:off x="969264" y="5431536"/>
            <a:ext cx="1143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DCE7F0"/>
                </a:solidFill>
                <a:effectLst/>
                <a:uLnTx/>
                <a:uFillTx/>
                <a:latin typeface="Aptos" pitchFamily="34" charset="0"/>
                <a:ea typeface="Aptos" pitchFamily="34" charset="-122"/>
                <a:cs typeface="Aptos" pitchFamily="34" charset="-120"/>
              </a:rPr>
              <a:t>TAKEAWAY</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 21"/>
          <p:cNvSpPr/>
          <p:nvPr/>
        </p:nvSpPr>
        <p:spPr>
          <a:xfrm>
            <a:off x="2029968" y="5394960"/>
            <a:ext cx="909828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3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Preserve a UIFSA jurisdiction objection before litigating the merits.</a:t>
            </a:r>
            <a:endParaRPr kumimoji="0" lang="en-US" sz="153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Slide Number Placeholder 0"/>
          <p:cNvSpPr>
            <a:spLocks noGrp="1"/>
          </p:cNvSpPr>
          <p:nvPr>
            <p:ph type="sldNum" sz="quarter" idx="4294967295"/>
          </p:nvPr>
        </p:nvSpPr>
        <p:spPr>
          <a:xfrm>
            <a:off x="11658600" y="6473952"/>
            <a:ext cx="32004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A7178"/>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A7178"/>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6A7178"/>
              </a:solidFill>
              <a:effectLst/>
              <a:uLnTx/>
              <a:uFillTx/>
              <a:latin typeface="Apto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411480"/>
            <a:ext cx="108813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Ramsey v. Ramsey</a:t>
            </a:r>
            <a:endPar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 1"/>
          <p:cNvSpPr/>
          <p:nvPr/>
        </p:nvSpPr>
        <p:spPr>
          <a:xfrm>
            <a:off x="612648" y="896112"/>
            <a:ext cx="1060704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2026 IL App (5th) 250393-U • Rule 23 order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8727D"/>
                </a:solidFill>
                <a:effectLst/>
                <a:uLnTx/>
                <a:uFillTx/>
                <a:latin typeface="Aptos" pitchFamily="34" charset="0"/>
                <a:ea typeface="+mn-ea"/>
                <a:cs typeface="+mn-cs"/>
              </a:rPr>
              <a:t>Both parties relocated; decree registered and modified in Illinois with consent – doesn’t 750 ILCS 22/611(c) and (d) apply??</a:t>
            </a:r>
            <a:endParaRPr kumimoji="0" lang="en-US" sz="12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 2"/>
          <p:cNvSpPr/>
          <p:nvPr/>
        </p:nvSpPr>
        <p:spPr>
          <a:xfrm>
            <a:off x="9784080" y="393192"/>
            <a:ext cx="1783080" cy="310896"/>
          </a:xfrm>
          <a:prstGeom prst="rect">
            <a:avLst/>
          </a:prstGeom>
          <a:solidFill>
            <a:srgbClr val="52606D"/>
          </a:solidFill>
          <a:ln>
            <a:solidFill>
              <a:srgbClr val="52606D"/>
            </a:solidFill>
          </a:ln>
        </p:spPr>
        <p:txBody>
          <a:bodyPr wrap="square" lIns="381" tIns="381" rIns="381" bIns="38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RULE 23</a:t>
            </a:r>
            <a:endPar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Shape 3"/>
          <p:cNvSpPr/>
          <p:nvPr/>
        </p:nvSpPr>
        <p:spPr>
          <a:xfrm>
            <a:off x="749808" y="1325880"/>
            <a:ext cx="3337560" cy="3611880"/>
          </a:xfrm>
          <a:prstGeom prst="roundRect">
            <a:avLst>
              <a:gd name="adj" fmla="val 1918"/>
            </a:avLst>
          </a:prstGeom>
          <a:solidFill>
            <a:srgbClr val="FFFFFF"/>
          </a:solidFill>
          <a:ln w="12700">
            <a:solidFill>
              <a:srgbClr val="D8DDE1"/>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Text 4"/>
          <p:cNvSpPr/>
          <p:nvPr/>
        </p:nvSpPr>
        <p:spPr>
          <a:xfrm>
            <a:off x="950976" y="1490472"/>
            <a:ext cx="293522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7324D"/>
                </a:solidFill>
                <a:effectLst/>
                <a:uLnTx/>
                <a:uFillTx/>
                <a:latin typeface="Aptos" pitchFamily="34" charset="0"/>
                <a:ea typeface="Aptos" pitchFamily="34" charset="-122"/>
                <a:cs typeface="Aptos" pitchFamily="34" charset="-120"/>
              </a:rPr>
              <a:t>Post-decree dispute</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xt 5"/>
          <p:cNvSpPr/>
          <p:nvPr/>
        </p:nvSpPr>
        <p:spPr>
          <a:xfrm>
            <a:off x="950976" y="1892808"/>
            <a:ext cx="2935224" cy="28620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Mississippi divorce judgment registered and modified in Illinois.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Father sought termination of child support when children turned 18, despite the MS judgment’s termination language at age 21 (Mississippi law).</a:t>
            </a:r>
            <a:endParaRPr kumimoji="0" lang="en-US" sz="15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Shape 6"/>
          <p:cNvSpPr/>
          <p:nvPr/>
        </p:nvSpPr>
        <p:spPr>
          <a:xfrm>
            <a:off x="4407408" y="1325880"/>
            <a:ext cx="3337560" cy="3611880"/>
          </a:xfrm>
          <a:prstGeom prst="roundRect">
            <a:avLst>
              <a:gd name="adj" fmla="val 1918"/>
            </a:avLst>
          </a:prstGeom>
          <a:solidFill>
            <a:srgbClr val="F4EEE3"/>
          </a:solidFill>
          <a:ln w="12700">
            <a:solidFill>
              <a:srgbClr val="D8DDE1"/>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Text 7"/>
          <p:cNvSpPr/>
          <p:nvPr/>
        </p:nvSpPr>
        <p:spPr>
          <a:xfrm>
            <a:off x="4608576" y="1490472"/>
            <a:ext cx="293522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B48A48"/>
                </a:solidFill>
                <a:effectLst/>
                <a:uLnTx/>
                <a:uFillTx/>
                <a:latin typeface="Aptos" pitchFamily="34" charset="0"/>
                <a:ea typeface="Aptos" pitchFamily="34" charset="-122"/>
                <a:cs typeface="Aptos" pitchFamily="34" charset="-120"/>
              </a:rPr>
              <a:t>Mother’s position</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Text 8"/>
          <p:cNvSpPr/>
          <p:nvPr/>
        </p:nvSpPr>
        <p:spPr>
          <a:xfrm>
            <a:off x="4608576" y="1892808"/>
            <a:ext cx="2935224" cy="28620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She argued support should continue to age 21, citing her financial circumstances and alleged oral agreements.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dirty="0">
              <a:ln>
                <a:noFill/>
              </a:ln>
              <a:solidFill>
                <a:srgbClr val="202A33"/>
              </a:solidFill>
              <a:effectLst/>
              <a:uLnTx/>
              <a:uFillTx/>
              <a:latin typeface="Aptos"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02A33"/>
                </a:solidFill>
                <a:effectLst/>
                <a:uLnTx/>
                <a:uFillTx/>
                <a:latin typeface="Aptos" pitchFamily="34" charset="0"/>
                <a:ea typeface="+mn-ea"/>
                <a:cs typeface="+mn-cs"/>
              </a:rPr>
              <a:t>No one argued Sections 611(c) and (d)</a:t>
            </a:r>
            <a:endParaRPr kumimoji="0" lang="en-US" sz="14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Shape 9"/>
          <p:cNvSpPr/>
          <p:nvPr/>
        </p:nvSpPr>
        <p:spPr>
          <a:xfrm>
            <a:off x="8065008" y="1325880"/>
            <a:ext cx="3337560" cy="3611880"/>
          </a:xfrm>
          <a:prstGeom prst="roundRect">
            <a:avLst>
              <a:gd name="adj" fmla="val 1918"/>
            </a:avLst>
          </a:prstGeom>
          <a:solidFill>
            <a:srgbClr val="E9F0F5"/>
          </a:solidFill>
          <a:ln w="12700">
            <a:solidFill>
              <a:srgbClr val="D8DDE1"/>
            </a:solidFill>
            <a:prstDash val="solid"/>
          </a:ln>
          <a:effectLst>
            <a:outerShdw algn="bl" rotWithShape="0">
              <a:srgbClr val="000000">
                <a:alpha val="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Text 10"/>
          <p:cNvSpPr/>
          <p:nvPr/>
        </p:nvSpPr>
        <p:spPr>
          <a:xfrm>
            <a:off x="8266176" y="1490472"/>
            <a:ext cx="2935224"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E5E86"/>
                </a:solidFill>
                <a:effectLst/>
                <a:uLnTx/>
                <a:uFillTx/>
                <a:latin typeface="Aptos" pitchFamily="34" charset="0"/>
                <a:ea typeface="Aptos" pitchFamily="34" charset="-122"/>
                <a:cs typeface="Aptos" pitchFamily="34" charset="-120"/>
              </a:rPr>
              <a:t>Fifth District</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 11"/>
          <p:cNvSpPr/>
          <p:nvPr/>
        </p:nvSpPr>
        <p:spPr>
          <a:xfrm>
            <a:off x="8266176" y="1892808"/>
            <a:ext cx="2935224" cy="28620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Affirmed termination of child support at age 18, consistent with Illinois law since Illinois had SMJ over the case, and finding no abuse of discretion.</a:t>
            </a:r>
            <a:endParaRPr kumimoji="0" lang="en-US" sz="14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Shape 12"/>
          <p:cNvSpPr/>
          <p:nvPr/>
        </p:nvSpPr>
        <p:spPr>
          <a:xfrm>
            <a:off x="731520" y="5285232"/>
            <a:ext cx="10725912" cy="786384"/>
          </a:xfrm>
          <a:prstGeom prst="roundRect">
            <a:avLst>
              <a:gd name="adj" fmla="val 6977"/>
            </a:avLst>
          </a:prstGeom>
          <a:solidFill>
            <a:srgbClr val="17324D"/>
          </a:solidFill>
          <a:ln w="12700">
            <a:solidFill>
              <a:srgbClr val="17324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Text 13"/>
          <p:cNvSpPr/>
          <p:nvPr/>
        </p:nvSpPr>
        <p:spPr>
          <a:xfrm>
            <a:off x="1063752" y="5431536"/>
            <a:ext cx="10357726"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DCE7F0"/>
                </a:solidFill>
                <a:effectLst/>
                <a:uLnTx/>
                <a:uFillTx/>
                <a:latin typeface="Aptos" pitchFamily="34" charset="0"/>
                <a:ea typeface="Aptos" pitchFamily="34" charset="-122"/>
                <a:cs typeface="Aptos" pitchFamily="34" charset="-120"/>
              </a:rPr>
              <a:t>TAKEAWAY: Ramsey is citable for persuasive purposes, but not precedential – but beware before you use it and be prepared to go head-to-head with the plain language of §§ 611(c) and (d).</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 14"/>
          <p:cNvSpPr/>
          <p:nvPr/>
        </p:nvSpPr>
        <p:spPr>
          <a:xfrm>
            <a:off x="950976" y="5394960"/>
            <a:ext cx="10177272"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30" b="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25" name="Slide Number Placeholder 0"/>
          <p:cNvSpPr>
            <a:spLocks noGrp="1"/>
          </p:cNvSpPr>
          <p:nvPr>
            <p:ph type="sldNum" sz="quarter" idx="4294967295"/>
          </p:nvPr>
        </p:nvSpPr>
        <p:spPr>
          <a:xfrm>
            <a:off x="11658600" y="6473952"/>
            <a:ext cx="32004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A7178"/>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A7178"/>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srgbClr val="6A7178"/>
              </a:solidFill>
              <a:effectLst/>
              <a:uLnTx/>
              <a:uFillTx/>
              <a:latin typeface="Apto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411480"/>
            <a:ext cx="108813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Dalrymple v. Ondrisek</a:t>
            </a:r>
            <a:endPar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 1"/>
          <p:cNvSpPr/>
          <p:nvPr/>
        </p:nvSpPr>
        <p:spPr>
          <a:xfrm>
            <a:off x="612648" y="896112"/>
            <a:ext cx="1060704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2026 IL App (5th) 250330-U • Rule 23 order</a:t>
            </a:r>
            <a:endParaRPr kumimoji="0" lang="en-US" sz="12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 2"/>
          <p:cNvSpPr/>
          <p:nvPr/>
        </p:nvSpPr>
        <p:spPr>
          <a:xfrm>
            <a:off x="9784080" y="393192"/>
            <a:ext cx="1783080" cy="310896"/>
          </a:xfrm>
          <a:prstGeom prst="rect">
            <a:avLst/>
          </a:prstGeom>
          <a:solidFill>
            <a:srgbClr val="52606D"/>
          </a:solidFill>
          <a:ln>
            <a:solidFill>
              <a:srgbClr val="52606D"/>
            </a:solidFill>
          </a:ln>
        </p:spPr>
        <p:txBody>
          <a:bodyPr wrap="square" lIns="381" tIns="381" rIns="381" bIns="381"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RULE 23</a:t>
            </a:r>
            <a:endPar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Shape 3"/>
          <p:cNvSpPr/>
          <p:nvPr/>
        </p:nvSpPr>
        <p:spPr>
          <a:xfrm>
            <a:off x="822960" y="1417320"/>
            <a:ext cx="4709160" cy="3337560"/>
          </a:xfrm>
          <a:prstGeom prst="roundRect">
            <a:avLst>
              <a:gd name="adj" fmla="val 1644"/>
            </a:avLst>
          </a:prstGeom>
          <a:solidFill>
            <a:srgbClr val="F4EEE3"/>
          </a:solidFill>
          <a:ln w="12700">
            <a:solidFill>
              <a:srgbClr val="DED3B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Text 4"/>
          <p:cNvSpPr/>
          <p:nvPr/>
        </p:nvSpPr>
        <p:spPr>
          <a:xfrm>
            <a:off x="1115568" y="1719072"/>
            <a:ext cx="4114800" cy="4754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B48A48"/>
                </a:solidFill>
                <a:effectLst/>
                <a:uLnTx/>
                <a:uFillTx/>
                <a:latin typeface="Aptos Display" pitchFamily="34" charset="0"/>
                <a:ea typeface="Aptos Display" pitchFamily="34" charset="-122"/>
                <a:cs typeface="Aptos Display" pitchFamily="34" charset="-120"/>
              </a:rPr>
              <a:t>“I have no employment income.”</a:t>
            </a:r>
            <a:endParaRPr kumimoji="0" lang="en-US" sz="2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xt 5"/>
          <p:cNvSpPr/>
          <p:nvPr/>
        </p:nvSpPr>
        <p:spPr>
          <a:xfrm>
            <a:off x="1115568" y="2395728"/>
            <a:ext cx="3931920" cy="1371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Father testified he lacked work authorization and therefore could not lawfully work.</a:t>
            </a:r>
            <a:endParaRPr kumimoji="0" lang="en-US" sz="15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But he also had about $200,000 in savings / investments.</a:t>
            </a:r>
            <a:endParaRPr kumimoji="0" lang="en-US" sz="15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Shape 6"/>
          <p:cNvSpPr/>
          <p:nvPr/>
        </p:nvSpPr>
        <p:spPr>
          <a:xfrm>
            <a:off x="5897880" y="1417320"/>
            <a:ext cx="5440680" cy="3337560"/>
          </a:xfrm>
          <a:prstGeom prst="roundRect">
            <a:avLst>
              <a:gd name="adj" fmla="val 1644"/>
            </a:avLst>
          </a:prstGeom>
          <a:solidFill>
            <a:srgbClr val="E9F0F5"/>
          </a:solidFill>
          <a:ln w="12700">
            <a:solidFill>
              <a:srgbClr val="CBD9E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Text 7"/>
          <p:cNvSpPr/>
          <p:nvPr/>
        </p:nvSpPr>
        <p:spPr>
          <a:xfrm>
            <a:off x="6199632" y="1719072"/>
            <a:ext cx="4663440" cy="4754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2E5E86"/>
                </a:solidFill>
                <a:effectLst/>
                <a:uLnTx/>
                <a:uFillTx/>
                <a:latin typeface="Aptos Display" pitchFamily="34" charset="0"/>
                <a:ea typeface="Aptos Display" pitchFamily="34" charset="-122"/>
                <a:cs typeface="Aptos Display" pitchFamily="34" charset="-120"/>
              </a:rPr>
              <a:t>The court looked beyond wages</a:t>
            </a:r>
            <a:endParaRPr kumimoji="0" lang="en-US" sz="2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Text 8"/>
          <p:cNvSpPr/>
          <p:nvPr/>
        </p:nvSpPr>
        <p:spPr>
          <a:xfrm>
            <a:off x="6199632" y="2395728"/>
            <a:ext cx="4663440" cy="1371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The trial court attributed income from assets/investments and set support. The Fifth District affirmed, emphasizing Illinois’s broad view of income and deference to credibility findings.</a:t>
            </a:r>
            <a:endParaRPr kumimoji="0" lang="en-US" sz="15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Shape 9"/>
          <p:cNvSpPr/>
          <p:nvPr/>
        </p:nvSpPr>
        <p:spPr>
          <a:xfrm>
            <a:off x="731520" y="5285232"/>
            <a:ext cx="10725912" cy="786384"/>
          </a:xfrm>
          <a:prstGeom prst="roundRect">
            <a:avLst>
              <a:gd name="adj" fmla="val 6977"/>
            </a:avLst>
          </a:prstGeom>
          <a:solidFill>
            <a:srgbClr val="17324D"/>
          </a:solidFill>
          <a:ln w="12700">
            <a:solidFill>
              <a:srgbClr val="17324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Text 10"/>
          <p:cNvSpPr/>
          <p:nvPr/>
        </p:nvSpPr>
        <p:spPr>
          <a:xfrm>
            <a:off x="969264" y="5431536"/>
            <a:ext cx="1143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DCE7F0"/>
                </a:solidFill>
                <a:effectLst/>
                <a:uLnTx/>
                <a:uFillTx/>
                <a:latin typeface="Aptos" pitchFamily="34" charset="0"/>
                <a:ea typeface="Aptos" pitchFamily="34" charset="-122"/>
                <a:cs typeface="Aptos" pitchFamily="34" charset="-120"/>
              </a:rPr>
              <a:t>TAKEAWAY</a:t>
            </a:r>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 11"/>
          <p:cNvSpPr/>
          <p:nvPr/>
        </p:nvSpPr>
        <p:spPr>
          <a:xfrm>
            <a:off x="2029968" y="5394960"/>
            <a:ext cx="9098280" cy="49377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3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“No wages” is not the end of the inquiry. Examine assets, investment returns, and other financial resources.</a:t>
            </a:r>
            <a:endParaRPr kumimoji="0" lang="en-US" sz="153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Slide Number Placeholder 0"/>
          <p:cNvSpPr>
            <a:spLocks noGrp="1"/>
          </p:cNvSpPr>
          <p:nvPr>
            <p:ph type="sldNum" sz="quarter" idx="4294967295"/>
          </p:nvPr>
        </p:nvSpPr>
        <p:spPr>
          <a:xfrm>
            <a:off x="11658600" y="6473952"/>
            <a:ext cx="32004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A7178"/>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A7178"/>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a:ln>
                <a:noFill/>
              </a:ln>
              <a:solidFill>
                <a:srgbClr val="6A7178"/>
              </a:solidFill>
              <a:effectLst/>
              <a:uLnTx/>
              <a:uFillTx/>
              <a:latin typeface="Apto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347472"/>
            <a:ext cx="8595360" cy="365760"/>
          </a:xfrm>
          <a:prstGeom prst="rect">
            <a:avLst/>
          </a:prstGeom>
          <a:noFill/>
          <a:ln/>
        </p:spPr>
        <p:txBody>
          <a:bodyPr wrap="square" lIns="0" tIns="0" rIns="0" bIns="0" rtlCol="0" anchor="ct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18233A"/>
                </a:solidFill>
                <a:effectLst/>
                <a:uLnTx/>
                <a:uFillTx/>
                <a:latin typeface="Aptos Display" pitchFamily="34" charset="0"/>
                <a:ea typeface="Aptos Display" pitchFamily="34" charset="-122"/>
                <a:cs typeface="Aptos Display" pitchFamily="34" charset="-120"/>
              </a:rPr>
              <a:t>HFS ex rel. Slaughter v. Gayles</a:t>
            </a:r>
            <a:endParaRPr kumimoji="0" lang="en-US" sz="2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 1"/>
          <p:cNvSpPr/>
          <p:nvPr/>
        </p:nvSpPr>
        <p:spPr>
          <a:xfrm>
            <a:off x="594360" y="795528"/>
            <a:ext cx="9144000" cy="256032"/>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64748B"/>
                </a:solidFill>
                <a:effectLst/>
                <a:uLnTx/>
                <a:uFillTx/>
                <a:latin typeface="Aptos" panose="02110004020202020204"/>
                <a:ea typeface="+mn-ea"/>
                <a:cs typeface="+mn-cs"/>
              </a:rPr>
              <a:t>2026 IL App (4th) 251063-U</a:t>
            </a:r>
            <a:endParaRPr kumimoji="0" lang="en-US" sz="11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hape 2"/>
          <p:cNvSpPr/>
          <p:nvPr/>
        </p:nvSpPr>
        <p:spPr>
          <a:xfrm>
            <a:off x="713232" y="1124712"/>
            <a:ext cx="2423160" cy="310896"/>
          </a:xfrm>
          <a:prstGeom prst="roundRect">
            <a:avLst>
              <a:gd name="adj" fmla="val 17647"/>
            </a:avLst>
          </a:prstGeom>
          <a:solidFill>
            <a:srgbClr val="B45309"/>
          </a:solidFill>
          <a:ln w="12700">
            <a:solidFill>
              <a:srgbClr val="B45309">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Text 3"/>
          <p:cNvSpPr/>
          <p:nvPr/>
        </p:nvSpPr>
        <p:spPr>
          <a:xfrm>
            <a:off x="822960" y="1202436"/>
            <a:ext cx="2203704" cy="109728"/>
          </a:xfrm>
          <a:prstGeom prst="rect">
            <a:avLst/>
          </a:prstGeom>
          <a:noFill/>
          <a:ln/>
        </p:spPr>
        <p:txBody>
          <a:bodyPr wrap="square" lIns="0" tIns="0" rIns="0" bIns="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30" b="1" i="0" u="none" strike="noStrike" kern="1200" cap="none" spc="0" normalizeH="0" baseline="0" noProof="0" dirty="0">
                <a:ln>
                  <a:noFill/>
                </a:ln>
                <a:solidFill>
                  <a:srgbClr val="FFFFFF"/>
                </a:solidFill>
                <a:effectLst/>
                <a:uLnTx/>
                <a:uFillTx/>
                <a:latin typeface="Aptos" panose="02110004020202020204"/>
                <a:ea typeface="+mn-ea"/>
                <a:cs typeface="+mn-cs"/>
              </a:rPr>
              <a:t>RULE 23 - PERSONAL JURISDICTION</a:t>
            </a:r>
            <a:endParaRPr kumimoji="0" lang="en-US" sz="83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Shape 4"/>
          <p:cNvSpPr/>
          <p:nvPr/>
        </p:nvSpPr>
        <p:spPr>
          <a:xfrm>
            <a:off x="822960" y="1508760"/>
            <a:ext cx="5120640" cy="1325880"/>
          </a:xfrm>
          <a:prstGeom prst="rect">
            <a:avLst/>
          </a:prstGeom>
          <a:solidFill>
            <a:srgbClr val="FFFFFF"/>
          </a:solidFill>
          <a:ln w="13970">
            <a:solidFill>
              <a:srgbClr val="E2E8F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hape 5"/>
          <p:cNvSpPr/>
          <p:nvPr/>
        </p:nvSpPr>
        <p:spPr>
          <a:xfrm>
            <a:off x="822960" y="1508760"/>
            <a:ext cx="73152" cy="1325880"/>
          </a:xfrm>
          <a:prstGeom prst="rect">
            <a:avLst/>
          </a:prstGeom>
          <a:solidFill>
            <a:srgbClr val="B45309"/>
          </a:solidFill>
          <a:ln w="12700">
            <a:solidFill>
              <a:srgbClr val="B45309">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 name="Text 6"/>
          <p:cNvSpPr/>
          <p:nvPr/>
        </p:nvSpPr>
        <p:spPr>
          <a:xfrm>
            <a:off x="1024128" y="1645920"/>
            <a:ext cx="4754880" cy="18288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B45309"/>
                </a:solidFill>
                <a:effectLst/>
                <a:uLnTx/>
                <a:uFillTx/>
                <a:latin typeface="Aptos" panose="02110004020202020204"/>
                <a:ea typeface="+mn-ea"/>
                <a:cs typeface="+mn-cs"/>
              </a:rPr>
              <a:t>STARTING POINT</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Text 7"/>
          <p:cNvSpPr/>
          <p:nvPr/>
        </p:nvSpPr>
        <p:spPr>
          <a:xfrm>
            <a:off x="1024128" y="1901952"/>
            <a:ext cx="4709160" cy="822960"/>
          </a:xfrm>
          <a:prstGeom prst="rect">
            <a:avLst/>
          </a:prstGeom>
          <a:noFill/>
          <a:ln/>
        </p:spPr>
        <p:txBody>
          <a:bodyPr wrap="square" lIns="254" tIns="254" rIns="254" bIns="254"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80" b="1" i="0" u="none" strike="noStrike" kern="1200" cap="none" spc="0" normalizeH="0" baseline="0" noProof="0" dirty="0">
                <a:ln>
                  <a:noFill/>
                </a:ln>
                <a:solidFill>
                  <a:srgbClr val="1F2937"/>
                </a:solidFill>
                <a:effectLst/>
                <a:uLnTx/>
                <a:uFillTx/>
                <a:latin typeface="Aptos" panose="02110004020202020204"/>
                <a:ea typeface="+mn-ea"/>
                <a:cs typeface="+mn-cs"/>
              </a:rPr>
              <a:t>Summons was returned unserved, but respondent appeared, signed agreed orders, and participated for years.</a:t>
            </a:r>
            <a:endParaRPr kumimoji="0" lang="en-US" sz="158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Shape 8"/>
          <p:cNvSpPr/>
          <p:nvPr/>
        </p:nvSpPr>
        <p:spPr>
          <a:xfrm>
            <a:off x="6309360" y="1508760"/>
            <a:ext cx="4754880" cy="1325880"/>
          </a:xfrm>
          <a:prstGeom prst="rect">
            <a:avLst/>
          </a:prstGeom>
          <a:solidFill>
            <a:srgbClr val="FFFFFF"/>
          </a:solidFill>
          <a:ln w="13970">
            <a:solidFill>
              <a:srgbClr val="E2E8F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Shape 9"/>
          <p:cNvSpPr/>
          <p:nvPr/>
        </p:nvSpPr>
        <p:spPr>
          <a:xfrm>
            <a:off x="6309360" y="1508760"/>
            <a:ext cx="73152" cy="1325880"/>
          </a:xfrm>
          <a:prstGeom prst="rect">
            <a:avLst/>
          </a:prstGeom>
          <a:solidFill>
            <a:srgbClr val="991B1B"/>
          </a:solidFill>
          <a:ln w="12700">
            <a:solidFill>
              <a:srgbClr val="991B1B">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Text 10"/>
          <p:cNvSpPr/>
          <p:nvPr/>
        </p:nvSpPr>
        <p:spPr>
          <a:xfrm>
            <a:off x="6510528" y="1645920"/>
            <a:ext cx="4389120" cy="18288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991B1B"/>
                </a:solidFill>
                <a:effectLst/>
                <a:uLnTx/>
                <a:uFillTx/>
                <a:latin typeface="Aptos" panose="02110004020202020204"/>
                <a:ea typeface="+mn-ea"/>
                <a:cs typeface="+mn-cs"/>
              </a:rPr>
              <a:t>LATE CHALLENGE</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 11"/>
          <p:cNvSpPr/>
          <p:nvPr/>
        </p:nvSpPr>
        <p:spPr>
          <a:xfrm>
            <a:off x="6510528" y="1901952"/>
            <a:ext cx="4343400" cy="822960"/>
          </a:xfrm>
          <a:prstGeom prst="rect">
            <a:avLst/>
          </a:prstGeom>
          <a:noFill/>
          <a:ln/>
        </p:spPr>
        <p:txBody>
          <a:bodyPr wrap="square" lIns="254" tIns="254" rIns="254" bIns="254" rtlCol="0" anchor="ctr">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80" b="1" i="0" u="none" strike="noStrike" kern="1200" cap="none" spc="0" normalizeH="0" baseline="0" noProof="0" dirty="0">
                <a:ln>
                  <a:noFill/>
                </a:ln>
                <a:solidFill>
                  <a:srgbClr val="1F2937"/>
                </a:solidFill>
                <a:effectLst/>
                <a:uLnTx/>
                <a:uFillTx/>
                <a:latin typeface="Aptos" panose="02110004020202020204"/>
                <a:ea typeface="+mn-ea"/>
                <a:cs typeface="+mn-cs"/>
              </a:rPr>
              <a:t>In 2025, respondent sought dismissal, arguing the original lack of service made prior orders void. After the judge rejected this, respondent continued to file repetitive, duplicative, and substantively deficient pleadings – these were stricken upon our motion for sanctions.</a:t>
            </a:r>
            <a:endParaRPr kumimoji="0" lang="en-US" sz="158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Shape 12"/>
          <p:cNvSpPr/>
          <p:nvPr/>
        </p:nvSpPr>
        <p:spPr>
          <a:xfrm>
            <a:off x="1097280" y="3703320"/>
            <a:ext cx="9372600" cy="1234440"/>
          </a:xfrm>
          <a:prstGeom prst="rect">
            <a:avLst/>
          </a:prstGeom>
          <a:solidFill>
            <a:srgbClr val="FFFFFF"/>
          </a:solidFill>
          <a:ln w="13970">
            <a:solidFill>
              <a:srgbClr val="E2E8F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Shape 13"/>
          <p:cNvSpPr/>
          <p:nvPr/>
        </p:nvSpPr>
        <p:spPr>
          <a:xfrm>
            <a:off x="1097280" y="3703320"/>
            <a:ext cx="73152" cy="1234440"/>
          </a:xfrm>
          <a:prstGeom prst="rect">
            <a:avLst/>
          </a:prstGeom>
          <a:solidFill>
            <a:srgbClr val="0F766E"/>
          </a:solidFill>
          <a:ln w="12700">
            <a:solidFill>
              <a:srgbClr val="0F766E">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Text 14"/>
          <p:cNvSpPr/>
          <p:nvPr/>
        </p:nvSpPr>
        <p:spPr>
          <a:xfrm>
            <a:off x="1298448" y="3840480"/>
            <a:ext cx="9006840" cy="18288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F766E"/>
                </a:solidFill>
                <a:effectLst/>
                <a:uLnTx/>
                <a:uFillTx/>
                <a:latin typeface="Aptos" panose="02110004020202020204"/>
                <a:ea typeface="+mn-ea"/>
                <a:cs typeface="+mn-cs"/>
              </a:rPr>
              <a:t>COURT’S CONCLUSION</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Text 15"/>
          <p:cNvSpPr/>
          <p:nvPr/>
        </p:nvSpPr>
        <p:spPr>
          <a:xfrm>
            <a:off x="1298448" y="4096512"/>
            <a:ext cx="8961120" cy="731520"/>
          </a:xfrm>
          <a:prstGeom prst="rect">
            <a:avLst/>
          </a:prstGeom>
          <a:noFill/>
          <a:ln/>
        </p:spPr>
        <p:txBody>
          <a:bodyPr wrap="square" lIns="254" tIns="254" rIns="254" bIns="254"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80" b="1" i="0" u="none" strike="noStrike" kern="1200" cap="none" spc="0" normalizeH="0" baseline="0" noProof="0" dirty="0">
                <a:ln>
                  <a:noFill/>
                </a:ln>
                <a:solidFill>
                  <a:srgbClr val="1F2937"/>
                </a:solidFill>
                <a:effectLst/>
                <a:uLnTx/>
                <a:uFillTx/>
                <a:latin typeface="Aptos" panose="02110004020202020204"/>
                <a:ea typeface="+mn-ea"/>
                <a:cs typeface="+mn-cs"/>
              </a:rPr>
              <a:t>He waived the personal-jurisdiction objection by participating on the merits and seeking/approving substantive relief before objecting; although not properly preserved on appeal, sanctions were appropriate given excessive, repetitive, rambling, and nonsensical filings.</a:t>
            </a:r>
          </a:p>
        </p:txBody>
      </p:sp>
      <p:sp>
        <p:nvSpPr>
          <p:cNvPr id="18" name="Shape 16"/>
          <p:cNvSpPr/>
          <p:nvPr/>
        </p:nvSpPr>
        <p:spPr>
          <a:xfrm>
            <a:off x="502920" y="6473952"/>
            <a:ext cx="11201400" cy="0"/>
          </a:xfrm>
          <a:prstGeom prst="line">
            <a:avLst/>
          </a:prstGeom>
          <a:noFill/>
          <a:ln w="12700">
            <a:solidFill>
              <a:srgbClr val="E2E8F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Text 17"/>
          <p:cNvSpPr/>
          <p:nvPr/>
        </p:nvSpPr>
        <p:spPr>
          <a:xfrm>
            <a:off x="502920" y="6537960"/>
            <a:ext cx="4572000" cy="1645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srgbClr val="64748B"/>
                </a:solidFill>
                <a:effectLst/>
                <a:uLnTx/>
                <a:uFillTx/>
                <a:latin typeface="Aptos" pitchFamily="34" charset="0"/>
                <a:ea typeface="Aptos" pitchFamily="34" charset="-122"/>
                <a:cs typeface="Aptos" pitchFamily="34" charset="-120"/>
              </a:rPr>
              <a:t>IFSEA Case Law Update 2026</a:t>
            </a:r>
            <a:endParaRPr kumimoji="0" lang="en-US" sz="7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Text 18"/>
          <p:cNvSpPr/>
          <p:nvPr/>
        </p:nvSpPr>
        <p:spPr>
          <a:xfrm>
            <a:off x="11292840" y="6510528"/>
            <a:ext cx="365760" cy="16459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srgbClr val="64748B"/>
                </a:solidFill>
                <a:effectLst/>
                <a:uLnTx/>
                <a:uFillTx/>
                <a:latin typeface="Aptos" pitchFamily="34" charset="0"/>
                <a:ea typeface="Aptos" pitchFamily="34" charset="-122"/>
                <a:cs typeface="Aptos" pitchFamily="34" charset="-120"/>
              </a:rPr>
              <a:t>13</a:t>
            </a:r>
            <a:endParaRPr kumimoji="0" lang="en-US" sz="7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27" name="Picture 26">
            <a:extLst>
              <a:ext uri="{FF2B5EF4-FFF2-40B4-BE49-F238E27FC236}">
                <a16:creationId xmlns:a16="http://schemas.microsoft.com/office/drawing/2014/main" id="{6B3EB735-F222-C930-3686-3F7F37CE3C47}"/>
              </a:ext>
            </a:extLst>
          </p:cNvPr>
          <p:cNvPicPr>
            <a:picLocks noChangeAspect="1"/>
          </p:cNvPicPr>
          <p:nvPr/>
        </p:nvPicPr>
        <p:blipFill>
          <a:blip r:embed="rId3"/>
          <a:stretch>
            <a:fillRect/>
          </a:stretch>
        </p:blipFill>
        <p:spPr>
          <a:xfrm>
            <a:off x="594360" y="5160229"/>
            <a:ext cx="10742083" cy="798645"/>
          </a:xfrm>
          <a:prstGeom prst="rect">
            <a:avLst/>
          </a:prstGeom>
        </p:spPr>
      </p:pic>
      <p:sp>
        <p:nvSpPr>
          <p:cNvPr id="29" name="TextBox 28">
            <a:extLst>
              <a:ext uri="{FF2B5EF4-FFF2-40B4-BE49-F238E27FC236}">
                <a16:creationId xmlns:a16="http://schemas.microsoft.com/office/drawing/2014/main" id="{9276B2C6-DF41-E712-8180-0C46D304F873}"/>
              </a:ext>
            </a:extLst>
          </p:cNvPr>
          <p:cNvSpPr txBox="1"/>
          <p:nvPr/>
        </p:nvSpPr>
        <p:spPr>
          <a:xfrm>
            <a:off x="620951" y="5259586"/>
            <a:ext cx="109896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A02B93">
                    <a:lumMod val="20000"/>
                    <a:lumOff val="80000"/>
                  </a:srgbClr>
                </a:solidFill>
                <a:effectLst/>
                <a:uLnTx/>
                <a:uFillTx/>
                <a:latin typeface="Aptos" panose="02110004020202020204"/>
                <a:ea typeface="+mn-ea"/>
                <a:cs typeface="+mn-cs"/>
              </a:rPr>
              <a:t>TAKEAWAY</a:t>
            </a:r>
            <a:r>
              <a:rPr kumimoji="0" lang="en-US" sz="1100" b="1" i="0" u="none" strike="noStrike" kern="1200" cap="none" spc="0" normalizeH="0" baseline="0" noProof="0" dirty="0">
                <a:ln>
                  <a:noFill/>
                </a:ln>
                <a:solidFill>
                  <a:srgbClr val="196B24"/>
                </a:solidFill>
                <a:effectLst/>
                <a:uLnTx/>
                <a:uFillTx/>
                <a:latin typeface="Aptos" panose="02110004020202020204"/>
                <a:ea typeface="+mn-ea"/>
                <a:cs typeface="+mn-cs"/>
              </a:rPr>
              <a:t>	</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TextBox 29">
            <a:extLst>
              <a:ext uri="{FF2B5EF4-FFF2-40B4-BE49-F238E27FC236}">
                <a16:creationId xmlns:a16="http://schemas.microsoft.com/office/drawing/2014/main" id="{52C4B356-F30A-DDFA-F1D8-30C84379E746}"/>
              </a:ext>
            </a:extLst>
          </p:cNvPr>
          <p:cNvSpPr txBox="1"/>
          <p:nvPr/>
        </p:nvSpPr>
        <p:spPr>
          <a:xfrm>
            <a:off x="1805939" y="5271805"/>
            <a:ext cx="7991857" cy="5632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30" b="1" i="0" u="none" strike="noStrike" kern="1200" cap="none" spc="0" normalizeH="0" baseline="0" noProof="0" dirty="0">
                <a:ln>
                  <a:noFill/>
                </a:ln>
                <a:solidFill>
                  <a:prstClr val="white"/>
                </a:solidFill>
                <a:effectLst/>
                <a:uLnTx/>
                <a:uFillTx/>
                <a:latin typeface="Aptos" panose="02110004020202020204"/>
                <a:ea typeface="+mn-ea"/>
                <a:cs typeface="+mn-cs"/>
              </a:rPr>
              <a:t>Waiver solves the jurisdiction issue; sanctions may be necessary when litigation conduct itself becomes abusive.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411480"/>
            <a:ext cx="108813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Cases covered</a:t>
            </a:r>
            <a:endPar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 1"/>
          <p:cNvSpPr/>
          <p:nvPr/>
        </p:nvSpPr>
        <p:spPr>
          <a:xfrm>
            <a:off x="612648" y="896112"/>
            <a:ext cx="1060704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68727D"/>
                </a:solidFill>
                <a:effectLst/>
                <a:uLnTx/>
                <a:uFillTx/>
                <a:latin typeface="Aptos" pitchFamily="34" charset="0"/>
                <a:ea typeface="Aptos" pitchFamily="34" charset="-122"/>
                <a:cs typeface="Aptos" pitchFamily="34" charset="-120"/>
              </a:rPr>
              <a:t>For reference during discussion</a:t>
            </a:r>
            <a:endParaRPr kumimoji="0" lang="en-US" sz="12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 2"/>
          <p:cNvSpPr/>
          <p:nvPr/>
        </p:nvSpPr>
        <p:spPr>
          <a:xfrm>
            <a:off x="777240" y="1417320"/>
            <a:ext cx="5303520" cy="4023360"/>
          </a:xfrm>
          <a:prstGeom prst="rect">
            <a:avLst/>
          </a:prstGeom>
          <a:noFill/>
          <a:ln/>
        </p:spPr>
        <p:txBody>
          <a:bodyPr wrap="square" lIns="0" tIns="0" rIns="0" bIns="0" rtlCol="0" anchor="ctr"/>
          <a:lstStyle/>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T.M. v. Univ. of Md. Med. Sys. Corp., 608 U.S. 668 (2026)</a:t>
            </a:r>
            <a:endParaRPr kumimoji="0" lang="en-US" sz="132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In re Parentage of A.L.G., 2026 IL App (3d) 250124</a:t>
            </a:r>
            <a:endParaRPr kumimoji="0" lang="en-US" sz="132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Tucker v. Dep’t of Healthcare &amp; Fam. Servs., 2026 IL App (1st) 251061</a:t>
            </a:r>
            <a:endParaRPr kumimoji="0" lang="en-US" sz="132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Stone Street Partners, LLC v. City of Chicago Dep’t of Admin. Hearings, 2014 IL App (1st) 123654</a:t>
            </a:r>
            <a:endParaRPr kumimoji="0" lang="en-US" sz="132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In re Marriage of Patel, 2025 IL App (3d) 240453</a:t>
            </a:r>
            <a:endParaRPr kumimoji="0" lang="en-US" sz="132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Text 3"/>
          <p:cNvSpPr/>
          <p:nvPr/>
        </p:nvSpPr>
        <p:spPr>
          <a:xfrm>
            <a:off x="6309360" y="1417320"/>
            <a:ext cx="5074920" cy="4023360"/>
          </a:xfrm>
          <a:prstGeom prst="rect">
            <a:avLst/>
          </a:prstGeom>
          <a:noFill/>
          <a:ln/>
        </p:spPr>
        <p:txBody>
          <a:bodyPr wrap="square" lIns="0" tIns="0" rIns="0" bIns="0" rtlCol="0" anchor="ctr"/>
          <a:lstStyle/>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In re Parentage of Jade J., 2025 IL App (1st) 241803</a:t>
            </a:r>
            <a:endParaRPr kumimoji="0" lang="en-US" sz="132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In re Marriage of Cox, 2026 IL App (1st) 242290</a:t>
            </a:r>
            <a:endParaRPr kumimoji="0" lang="en-US" sz="132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Ramsey v. Ramsey, 2026 IL App (5th) 250393-U (Rule 23)</a:t>
            </a:r>
            <a:endParaRPr kumimoji="0" lang="en-US" sz="132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20" b="0" i="0" u="none" strike="noStrike" kern="1200" cap="none" spc="0" normalizeH="0" baseline="0" noProof="0" dirty="0">
                <a:ln>
                  <a:noFill/>
                </a:ln>
                <a:solidFill>
                  <a:srgbClr val="202A33"/>
                </a:solidFill>
                <a:effectLst/>
                <a:uLnTx/>
                <a:uFillTx/>
                <a:latin typeface="Aptos" pitchFamily="34" charset="0"/>
                <a:ea typeface="Aptos" pitchFamily="34" charset="-122"/>
                <a:cs typeface="Aptos" pitchFamily="34" charset="-120"/>
              </a:rPr>
              <a:t>Dalrymple v. Ondrisek, 2026 IL App (5th) 250330-U (Rule 23)</a:t>
            </a: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20" b="0" i="0" u="none" strike="noStrike" kern="1200" cap="none" spc="0" normalizeH="0" baseline="0" noProof="0" dirty="0">
                <a:ln>
                  <a:noFill/>
                </a:ln>
                <a:solidFill>
                  <a:srgbClr val="202A33"/>
                </a:solidFill>
                <a:effectLst/>
                <a:uLnTx/>
                <a:uFillTx/>
                <a:latin typeface="Aptos" pitchFamily="34" charset="0"/>
                <a:ea typeface="+mn-ea"/>
                <a:cs typeface="+mn-cs"/>
              </a:rPr>
              <a:t>HFS ex rel. Slaughter v. Gayles</a:t>
            </a:r>
            <a:r>
              <a:rPr kumimoji="0" lang="en-US" sz="1320" b="0" i="1" u="none" strike="noStrike" kern="1200" cap="none" spc="0" normalizeH="0" baseline="0" noProof="0" dirty="0">
                <a:ln>
                  <a:noFill/>
                </a:ln>
                <a:solidFill>
                  <a:srgbClr val="202A33"/>
                </a:solidFill>
                <a:effectLst/>
                <a:uLnTx/>
                <a:uFillTx/>
                <a:latin typeface="Aptos" pitchFamily="34" charset="0"/>
                <a:ea typeface="+mn-ea"/>
                <a:cs typeface="+mn-cs"/>
              </a:rPr>
              <a:t>, </a:t>
            </a:r>
            <a:r>
              <a:rPr kumimoji="0" lang="en-US" sz="1320" b="0" i="0" u="none" strike="noStrike" kern="1200" cap="none" spc="0" normalizeH="0" baseline="0" noProof="0" dirty="0">
                <a:ln>
                  <a:noFill/>
                </a:ln>
                <a:solidFill>
                  <a:srgbClr val="202A33"/>
                </a:solidFill>
                <a:effectLst/>
                <a:uLnTx/>
                <a:uFillTx/>
                <a:latin typeface="Aptos" pitchFamily="34" charset="0"/>
                <a:ea typeface="+mn-ea"/>
                <a:cs typeface="+mn-cs"/>
              </a:rPr>
              <a:t>2026 IL App (4th) 251063-U (Rule 23)</a:t>
            </a:r>
            <a:endParaRPr kumimoji="0" lang="en-US" sz="132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Text 4"/>
          <p:cNvSpPr/>
          <p:nvPr/>
        </p:nvSpPr>
        <p:spPr>
          <a:xfrm>
            <a:off x="3886200" y="5559552"/>
            <a:ext cx="44348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17324D"/>
                </a:solidFill>
                <a:effectLst/>
                <a:uLnTx/>
                <a:uFillTx/>
                <a:latin typeface="Aptos Display" pitchFamily="34" charset="0"/>
                <a:ea typeface="Aptos Display" pitchFamily="34" charset="-122"/>
                <a:cs typeface="Aptos Display" pitchFamily="34" charset="-120"/>
              </a:rPr>
              <a:t>Questions / discussion</a:t>
            </a:r>
            <a:endParaRPr kumimoji="0" lang="en-US" sz="2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Slide Number Placeholder 0"/>
          <p:cNvSpPr>
            <a:spLocks noGrp="1"/>
          </p:cNvSpPr>
          <p:nvPr>
            <p:ph type="sldNum" sz="quarter" idx="4294967295"/>
          </p:nvPr>
        </p:nvSpPr>
        <p:spPr>
          <a:xfrm>
            <a:off x="11658600" y="6473952"/>
            <a:ext cx="320040" cy="201168"/>
          </a:xfrm>
          <a:prstGeom prst="rect">
            <a:avLst/>
          </a:prstGeom>
          <a:extLst>
            <a:ext uri="{C572A759-6A51-4108-AA02-DFA0A04FC94B}">
              <ma14:wrappingTextBoxFlag xmlns:ma14="http://schemas.microsoft.com/office/mac/drawingml/2011/main" xmlns="" val="0"/>
            </a:ext>
          </a:extLst>
        </p:spPr>
        <p:txBody>
          <a:bodyPr/>
          <a:lstStyle>
            <a:lvl1pPr>
              <a:defRPr sz="900">
                <a:solidFill>
                  <a:srgbClr val="6A7178"/>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A7178"/>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a:ln>
                <a:noFill/>
              </a:ln>
              <a:solidFill>
                <a:srgbClr val="6A7178"/>
              </a:solidFill>
              <a:effectLst/>
              <a:uLnTx/>
              <a:uFillTx/>
              <a:latin typeface="Apto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hape, background pattern&#10;&#10;AI-generated content may be incorrect.">
            <a:extLst>
              <a:ext uri="{FF2B5EF4-FFF2-40B4-BE49-F238E27FC236}">
                <a16:creationId xmlns:a16="http://schemas.microsoft.com/office/drawing/2014/main" id="{802204EF-C939-1861-9C2D-F796596A0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06" y="-24710"/>
            <a:ext cx="12233506" cy="7228890"/>
          </a:xfrm>
          <a:prstGeom prst="rect">
            <a:avLst/>
          </a:prstGeom>
        </p:spPr>
      </p:pic>
      <p:sp>
        <p:nvSpPr>
          <p:cNvPr id="8" name="Title 7">
            <a:extLst>
              <a:ext uri="{FF2B5EF4-FFF2-40B4-BE49-F238E27FC236}">
                <a16:creationId xmlns:a16="http://schemas.microsoft.com/office/drawing/2014/main" id="{38D1CC2B-B79F-4A2E-B9A4-657E17759753}"/>
              </a:ext>
            </a:extLst>
          </p:cNvPr>
          <p:cNvSpPr>
            <a:spLocks noGrp="1"/>
          </p:cNvSpPr>
          <p:nvPr>
            <p:ph type="ctrTitle"/>
          </p:nvPr>
        </p:nvSpPr>
        <p:spPr>
          <a:xfrm>
            <a:off x="5736648" y="2019046"/>
            <a:ext cx="6791520" cy="1795463"/>
          </a:xfrm>
        </p:spPr>
        <p:txBody>
          <a:bodyPr>
            <a:normAutofit fontScale="90000"/>
          </a:bodyPr>
          <a:lstStyle/>
          <a:p>
            <a:pPr algn="l"/>
            <a:r>
              <a:rPr lang="en-US" sz="5400" b="1" dirty="0">
                <a:solidFill>
                  <a:schemeClr val="bg1"/>
                </a:solidFill>
                <a:latin typeface="Arial" panose="020B0604020202020204" pitchFamily="34" charset="0"/>
                <a:cs typeface="Arial" panose="020B0604020202020204" pitchFamily="34" charset="0"/>
              </a:rPr>
              <a:t>IFSEA 2026</a:t>
            </a:r>
            <a:br>
              <a:rPr lang="en-US" sz="5400" b="1" dirty="0">
                <a:solidFill>
                  <a:schemeClr val="bg1"/>
                </a:solidFill>
                <a:latin typeface="Arial" panose="020B0604020202020204" pitchFamily="34" charset="0"/>
                <a:cs typeface="Arial" panose="020B0604020202020204" pitchFamily="34" charset="0"/>
              </a:rPr>
            </a:br>
            <a:r>
              <a:rPr lang="en-US" sz="5400" b="1" dirty="0">
                <a:solidFill>
                  <a:schemeClr val="bg1"/>
                </a:solidFill>
                <a:latin typeface="Arial" panose="020B0604020202020204" pitchFamily="34" charset="0"/>
                <a:cs typeface="Arial" panose="020B0604020202020204" pitchFamily="34" charset="0"/>
              </a:rPr>
              <a:t>Legislative and IV-D Update</a:t>
            </a:r>
          </a:p>
        </p:txBody>
      </p:sp>
      <p:sp>
        <p:nvSpPr>
          <p:cNvPr id="9" name="Subtitle 8">
            <a:extLst>
              <a:ext uri="{FF2B5EF4-FFF2-40B4-BE49-F238E27FC236}">
                <a16:creationId xmlns:a16="http://schemas.microsoft.com/office/drawing/2014/main" id="{66413576-E770-41FF-9FC9-9A0FF7F8D02A}"/>
              </a:ext>
            </a:extLst>
          </p:cNvPr>
          <p:cNvSpPr>
            <a:spLocks noGrp="1"/>
          </p:cNvSpPr>
          <p:nvPr>
            <p:ph type="subTitle" idx="1"/>
          </p:nvPr>
        </p:nvSpPr>
        <p:spPr>
          <a:xfrm>
            <a:off x="5736648" y="3869067"/>
            <a:ext cx="6663336" cy="1507206"/>
          </a:xfrm>
        </p:spPr>
        <p:txBody>
          <a:bodyPr>
            <a:normAutofit/>
          </a:bodyPr>
          <a:lstStyle/>
          <a:p>
            <a:pPr algn="l"/>
            <a:r>
              <a:rPr lang="en-US" dirty="0">
                <a:solidFill>
                  <a:srgbClr val="74B7E4"/>
                </a:solidFill>
                <a:latin typeface="Arial" panose="020B0604020202020204" pitchFamily="34" charset="0"/>
                <a:cs typeface="Arial" panose="020B0604020202020204" pitchFamily="34" charset="0"/>
              </a:rPr>
              <a:t>with Bryan Tribble, Administrator, HFS-Child Support Services</a:t>
            </a:r>
          </a:p>
        </p:txBody>
      </p:sp>
      <p:pic>
        <p:nvPicPr>
          <p:cNvPr id="4" name="Picture 3" descr="Text&#10;&#10;Description automatically generated">
            <a:extLst>
              <a:ext uri="{FF2B5EF4-FFF2-40B4-BE49-F238E27FC236}">
                <a16:creationId xmlns:a16="http://schemas.microsoft.com/office/drawing/2014/main" id="{E385E26F-A75D-AECF-FAD5-A63FFE6780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6529" y="5518578"/>
            <a:ext cx="2784549" cy="945196"/>
          </a:xfrm>
          <a:prstGeom prst="rect">
            <a:avLst/>
          </a:prstGeom>
        </p:spPr>
      </p:pic>
    </p:spTree>
    <p:extLst>
      <p:ext uri="{BB962C8B-B14F-4D97-AF65-F5344CB8AC3E}">
        <p14:creationId xmlns:p14="http://schemas.microsoft.com/office/powerpoint/2010/main" val="2811733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C5FE998-23EE-AD84-03D5-9D3656EBD888}"/>
              </a:ext>
            </a:extLst>
          </p:cNvPr>
          <p:cNvSpPr/>
          <p:nvPr/>
        </p:nvSpPr>
        <p:spPr>
          <a:xfrm>
            <a:off x="0" y="857250"/>
            <a:ext cx="12192000" cy="6000750"/>
          </a:xfrm>
          <a:prstGeom prst="rect">
            <a:avLst/>
          </a:prstGeom>
          <a:gradFill>
            <a:gsLst>
              <a:gs pos="0">
                <a:schemeClr val="accent4">
                  <a:lumMod val="60000"/>
                  <a:lumOff val="40000"/>
                  <a:alpha val="66000"/>
                </a:schemeClr>
              </a:gs>
              <a:gs pos="50000">
                <a:srgbClr val="74B7E4"/>
              </a:gs>
              <a:gs pos="100000">
                <a:srgbClr val="74B7E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B1C9322-4B0A-BA8D-7D00-AF66C091C37B}"/>
              </a:ext>
            </a:extLst>
          </p:cNvPr>
          <p:cNvSpPr txBox="1"/>
          <p:nvPr/>
        </p:nvSpPr>
        <p:spPr>
          <a:xfrm>
            <a:off x="2340931" y="4741529"/>
            <a:ext cx="9851069" cy="240065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0" b="1" i="0" u="none" strike="noStrike" kern="1200" cap="none" spc="-150" normalizeH="0" baseline="0" noProof="0" dirty="0">
                <a:ln>
                  <a:noFill/>
                </a:ln>
                <a:solidFill>
                  <a:srgbClr val="0070C0">
                    <a:alpha val="12000"/>
                  </a:srgbClr>
                </a:solidFill>
                <a:effectLst/>
                <a:uLnTx/>
                <a:uFillTx/>
                <a:latin typeface="Arial" panose="020B0604020202020204" pitchFamily="34" charset="0"/>
                <a:ea typeface="+mn-ea"/>
                <a:cs typeface="Arial" panose="020B0604020202020204" pitchFamily="34" charset="0"/>
              </a:rPr>
              <a:t>Our</a:t>
            </a:r>
            <a:r>
              <a:rPr kumimoji="0" lang="en-US" sz="15000" b="1" i="0" u="none" strike="noStrike" kern="1200" cap="none" spc="-300" normalizeH="0" baseline="0" noProof="0" dirty="0">
                <a:ln>
                  <a:noFill/>
                </a:ln>
                <a:solidFill>
                  <a:srgbClr val="0070C0">
                    <a:alpha val="12000"/>
                  </a:srgbClr>
                </a:solidFill>
                <a:effectLst/>
                <a:uLnTx/>
                <a:uFillTx/>
                <a:latin typeface="Arial" panose="020B0604020202020204" pitchFamily="34" charset="0"/>
                <a:ea typeface="+mn-ea"/>
                <a:cs typeface="Arial" panose="020B0604020202020204" pitchFamily="34" charset="0"/>
              </a:rPr>
              <a:t> </a:t>
            </a:r>
            <a:r>
              <a:rPr kumimoji="0" lang="en-US" sz="15000" b="1" i="0" u="none" strike="noStrike" kern="1200" cap="none" spc="-150" normalizeH="0" baseline="0" noProof="0" dirty="0">
                <a:ln>
                  <a:noFill/>
                </a:ln>
                <a:solidFill>
                  <a:srgbClr val="0070C0">
                    <a:alpha val="12000"/>
                  </a:srgbClr>
                </a:solidFill>
                <a:effectLst/>
                <a:uLnTx/>
                <a:uFillTx/>
                <a:latin typeface="Arial" panose="020B0604020202020204" pitchFamily="34" charset="0"/>
                <a:ea typeface="+mn-ea"/>
                <a:cs typeface="Arial" panose="020B0604020202020204" pitchFamily="34" charset="0"/>
              </a:rPr>
              <a:t>Vision</a:t>
            </a:r>
          </a:p>
        </p:txBody>
      </p:sp>
      <p:sp>
        <p:nvSpPr>
          <p:cNvPr id="2" name="TextBox 1">
            <a:extLst>
              <a:ext uri="{FF2B5EF4-FFF2-40B4-BE49-F238E27FC236}">
                <a16:creationId xmlns:a16="http://schemas.microsoft.com/office/drawing/2014/main" id="{8F83D9A5-8C3D-AC33-ECC6-8DBD6DACE933}"/>
              </a:ext>
            </a:extLst>
          </p:cNvPr>
          <p:cNvSpPr txBox="1"/>
          <p:nvPr/>
        </p:nvSpPr>
        <p:spPr>
          <a:xfrm>
            <a:off x="2859621" y="2131711"/>
            <a:ext cx="8422102" cy="169277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We address social and structural determinants of health.</a:t>
            </a:r>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We empower customers to maximize their health and well-being.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We provide consistent, responsive service to our colleagues and customers.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We make equity the foundation of everything we do.</a:t>
            </a:r>
          </a:p>
        </p:txBody>
      </p:sp>
      <p:sp>
        <p:nvSpPr>
          <p:cNvPr id="3" name="Isosceles Triangle 2">
            <a:extLst>
              <a:ext uri="{FF2B5EF4-FFF2-40B4-BE49-F238E27FC236}">
                <a16:creationId xmlns:a16="http://schemas.microsoft.com/office/drawing/2014/main" id="{0EF4D70B-2B81-6CD5-F2C9-C0F41AB53223}"/>
              </a:ext>
            </a:extLst>
          </p:cNvPr>
          <p:cNvSpPr/>
          <p:nvPr/>
        </p:nvSpPr>
        <p:spPr>
          <a:xfrm rot="5400000">
            <a:off x="2766405" y="2261390"/>
            <a:ext cx="240631" cy="144379"/>
          </a:xfrm>
          <a:prstGeom prst="triangle">
            <a:avLst/>
          </a:prstGeom>
          <a:solidFill>
            <a:srgbClr val="009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7B368"/>
              </a:solidFill>
              <a:effectLst/>
              <a:uLnTx/>
              <a:uFillTx/>
              <a:latin typeface="Calibri" panose="020F0502020204030204"/>
              <a:ea typeface="+mn-ea"/>
              <a:cs typeface="+mn-cs"/>
            </a:endParaRPr>
          </a:p>
        </p:txBody>
      </p:sp>
      <p:sp>
        <p:nvSpPr>
          <p:cNvPr id="4" name="Isosceles Triangle 3">
            <a:extLst>
              <a:ext uri="{FF2B5EF4-FFF2-40B4-BE49-F238E27FC236}">
                <a16:creationId xmlns:a16="http://schemas.microsoft.com/office/drawing/2014/main" id="{DA006B1E-E168-332D-A480-6D6957D48264}"/>
              </a:ext>
            </a:extLst>
          </p:cNvPr>
          <p:cNvSpPr/>
          <p:nvPr/>
        </p:nvSpPr>
        <p:spPr>
          <a:xfrm rot="5400000">
            <a:off x="2766406" y="2706826"/>
            <a:ext cx="240631" cy="144379"/>
          </a:xfrm>
          <a:prstGeom prst="triangle">
            <a:avLst/>
          </a:prstGeom>
          <a:solidFill>
            <a:srgbClr val="009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Isosceles Triangle 4">
            <a:extLst>
              <a:ext uri="{FF2B5EF4-FFF2-40B4-BE49-F238E27FC236}">
                <a16:creationId xmlns:a16="http://schemas.microsoft.com/office/drawing/2014/main" id="{0DD9A818-0121-609B-7D43-AA6D39713BD5}"/>
              </a:ext>
            </a:extLst>
          </p:cNvPr>
          <p:cNvSpPr/>
          <p:nvPr/>
        </p:nvSpPr>
        <p:spPr>
          <a:xfrm rot="5400000">
            <a:off x="2766407" y="3141421"/>
            <a:ext cx="240631" cy="144379"/>
          </a:xfrm>
          <a:prstGeom prst="triangle">
            <a:avLst/>
          </a:prstGeom>
          <a:solidFill>
            <a:srgbClr val="009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Isosceles Triangle 5">
            <a:extLst>
              <a:ext uri="{FF2B5EF4-FFF2-40B4-BE49-F238E27FC236}">
                <a16:creationId xmlns:a16="http://schemas.microsoft.com/office/drawing/2014/main" id="{C4B10089-066D-19A0-06C1-F9C9FEE36775}"/>
              </a:ext>
            </a:extLst>
          </p:cNvPr>
          <p:cNvSpPr/>
          <p:nvPr/>
        </p:nvSpPr>
        <p:spPr>
          <a:xfrm rot="5400000">
            <a:off x="2766408" y="3587440"/>
            <a:ext cx="240631" cy="144379"/>
          </a:xfrm>
          <a:prstGeom prst="triangle">
            <a:avLst/>
          </a:prstGeom>
          <a:solidFill>
            <a:srgbClr val="009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Isosceles Triangle 8">
            <a:extLst>
              <a:ext uri="{FF2B5EF4-FFF2-40B4-BE49-F238E27FC236}">
                <a16:creationId xmlns:a16="http://schemas.microsoft.com/office/drawing/2014/main" id="{45A12037-27DB-6E46-837A-11D3F87CE133}"/>
              </a:ext>
            </a:extLst>
          </p:cNvPr>
          <p:cNvSpPr/>
          <p:nvPr/>
        </p:nvSpPr>
        <p:spPr>
          <a:xfrm rot="5400000">
            <a:off x="2766404" y="4931941"/>
            <a:ext cx="240631" cy="144379"/>
          </a:xfrm>
          <a:prstGeom prst="triangle">
            <a:avLst/>
          </a:prstGeom>
          <a:solidFill>
            <a:srgbClr val="009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7B368"/>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EBAF6200-DED8-552A-1D4E-B11B287033F0}"/>
              </a:ext>
            </a:extLst>
          </p:cNvPr>
          <p:cNvSpPr txBox="1"/>
          <p:nvPr/>
        </p:nvSpPr>
        <p:spPr>
          <a:xfrm>
            <a:off x="6189068" y="4847199"/>
            <a:ext cx="2087741"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alpha val="74000"/>
                  </a:srgbClr>
                </a:solidFill>
                <a:effectLst/>
                <a:uLnTx/>
                <a:uFillTx/>
                <a:latin typeface="Arial" panose="020B0604020202020204" pitchFamily="34" charset="0"/>
                <a:ea typeface="+mn-ea"/>
                <a:cs typeface="Arial" panose="020B0604020202020204" pitchFamily="34" charset="0"/>
              </a:rPr>
              <a:t>We are always improving.</a:t>
            </a:r>
          </a:p>
        </p:txBody>
      </p:sp>
      <p:sp>
        <p:nvSpPr>
          <p:cNvPr id="11" name="TextBox 10">
            <a:extLst>
              <a:ext uri="{FF2B5EF4-FFF2-40B4-BE49-F238E27FC236}">
                <a16:creationId xmlns:a16="http://schemas.microsoft.com/office/drawing/2014/main" id="{842AD7C8-1FB1-9A6E-499B-4BD84D54C7B4}"/>
              </a:ext>
            </a:extLst>
          </p:cNvPr>
          <p:cNvSpPr txBox="1"/>
          <p:nvPr/>
        </p:nvSpPr>
        <p:spPr>
          <a:xfrm>
            <a:off x="3083101" y="4845042"/>
            <a:ext cx="2550185"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alpha val="74000"/>
                  </a:srgbClr>
                </a:solidFill>
                <a:effectLst/>
                <a:uLnTx/>
                <a:uFillTx/>
                <a:latin typeface="Arial" panose="020B0604020202020204" pitchFamily="34" charset="0"/>
                <a:ea typeface="+mn-ea"/>
                <a:cs typeface="Arial" panose="020B0604020202020204" pitchFamily="34" charset="0"/>
              </a:rPr>
              <a:t>We value our staff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alpha val="74000"/>
                  </a:srgbClr>
                </a:solidFill>
                <a:effectLst/>
                <a:uLnTx/>
                <a:uFillTx/>
                <a:latin typeface="Arial" panose="020B0604020202020204" pitchFamily="34" charset="0"/>
                <a:ea typeface="+mn-ea"/>
                <a:cs typeface="Arial" panose="020B0604020202020204" pitchFamily="34" charset="0"/>
              </a:rPr>
              <a:t>as our greatest asset.</a:t>
            </a:r>
          </a:p>
        </p:txBody>
      </p:sp>
      <p:sp>
        <p:nvSpPr>
          <p:cNvPr id="12" name="TextBox 11">
            <a:extLst>
              <a:ext uri="{FF2B5EF4-FFF2-40B4-BE49-F238E27FC236}">
                <a16:creationId xmlns:a16="http://schemas.microsoft.com/office/drawing/2014/main" id="{013C071F-5D61-5978-38FB-E3DCB42EB4F2}"/>
              </a:ext>
            </a:extLst>
          </p:cNvPr>
          <p:cNvSpPr txBox="1"/>
          <p:nvPr/>
        </p:nvSpPr>
        <p:spPr>
          <a:xfrm>
            <a:off x="8708649" y="4845041"/>
            <a:ext cx="1956664"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alpha val="74000"/>
                  </a:srgbClr>
                </a:solidFill>
                <a:effectLst/>
                <a:uLnTx/>
                <a:uFillTx/>
                <a:latin typeface="Arial" panose="020B0604020202020204" pitchFamily="34" charset="0"/>
                <a:ea typeface="+mn-ea"/>
                <a:cs typeface="Arial" panose="020B0604020202020204" pitchFamily="34" charset="0"/>
              </a:rPr>
              <a:t>We inspire public confidence.</a:t>
            </a:r>
          </a:p>
        </p:txBody>
      </p:sp>
      <p:sp>
        <p:nvSpPr>
          <p:cNvPr id="13" name="Isosceles Triangle 12">
            <a:extLst>
              <a:ext uri="{FF2B5EF4-FFF2-40B4-BE49-F238E27FC236}">
                <a16:creationId xmlns:a16="http://schemas.microsoft.com/office/drawing/2014/main" id="{03F12CB6-8525-0B25-750F-B81E7D2AC186}"/>
              </a:ext>
            </a:extLst>
          </p:cNvPr>
          <p:cNvSpPr/>
          <p:nvPr/>
        </p:nvSpPr>
        <p:spPr>
          <a:xfrm rot="5400000">
            <a:off x="8395162" y="4931941"/>
            <a:ext cx="240631" cy="144379"/>
          </a:xfrm>
          <a:prstGeom prst="triangle">
            <a:avLst/>
          </a:prstGeom>
          <a:solidFill>
            <a:srgbClr val="009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7B368"/>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BF858B3-E7F0-02F7-75CA-80FF9033FEAA}"/>
              </a:ext>
            </a:extLst>
          </p:cNvPr>
          <p:cNvSpPr/>
          <p:nvPr/>
        </p:nvSpPr>
        <p:spPr>
          <a:xfrm rot="5400000">
            <a:off x="5830084" y="4922100"/>
            <a:ext cx="240631" cy="144379"/>
          </a:xfrm>
          <a:prstGeom prst="triangle">
            <a:avLst/>
          </a:prstGeom>
          <a:solidFill>
            <a:srgbClr val="0098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7B368"/>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D786114D-68E6-5EB7-0878-8FA3FFE16966}"/>
              </a:ext>
            </a:extLst>
          </p:cNvPr>
          <p:cNvSpPr txBox="1"/>
          <p:nvPr/>
        </p:nvSpPr>
        <p:spPr>
          <a:xfrm>
            <a:off x="2677258" y="4353086"/>
            <a:ext cx="5362337"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C4285">
                    <a:alpha val="73000"/>
                  </a:srgbClr>
                </a:solidFill>
                <a:effectLst/>
                <a:uLnTx/>
                <a:uFillTx/>
                <a:latin typeface="Arial" panose="020B0604020202020204" pitchFamily="34" charset="0"/>
                <a:ea typeface="+mn-ea"/>
                <a:cs typeface="Arial" panose="020B0604020202020204" pitchFamily="34" charset="0"/>
              </a:rPr>
              <a:t>This is possible because</a:t>
            </a:r>
          </a:p>
        </p:txBody>
      </p:sp>
      <p:sp>
        <p:nvSpPr>
          <p:cNvPr id="15" name="TextBox 14">
            <a:extLst>
              <a:ext uri="{FF2B5EF4-FFF2-40B4-BE49-F238E27FC236}">
                <a16:creationId xmlns:a16="http://schemas.microsoft.com/office/drawing/2014/main" id="{9FC7208F-B1D0-203F-BDC4-03A115113DA6}"/>
              </a:ext>
            </a:extLst>
          </p:cNvPr>
          <p:cNvSpPr txBox="1"/>
          <p:nvPr/>
        </p:nvSpPr>
        <p:spPr>
          <a:xfrm>
            <a:off x="2677257" y="1303936"/>
            <a:ext cx="5362337"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C4285">
                    <a:alpha val="73000"/>
                  </a:srgbClr>
                </a:solidFill>
                <a:effectLst/>
                <a:uLnTx/>
                <a:uFillTx/>
                <a:latin typeface="Arial" panose="020B0604020202020204" pitchFamily="34" charset="0"/>
                <a:ea typeface="+mn-ea"/>
                <a:cs typeface="Arial" panose="020B0604020202020204" pitchFamily="34" charset="0"/>
              </a:rPr>
              <a:t>We improve lives.</a:t>
            </a:r>
          </a:p>
        </p:txBody>
      </p:sp>
      <p:pic>
        <p:nvPicPr>
          <p:cNvPr id="18" name="Picture 17">
            <a:extLst>
              <a:ext uri="{FF2B5EF4-FFF2-40B4-BE49-F238E27FC236}">
                <a16:creationId xmlns:a16="http://schemas.microsoft.com/office/drawing/2014/main" id="{94CF5999-DC70-D4D5-2EBC-2A3CAA7B4C89}"/>
              </a:ext>
            </a:extLst>
          </p:cNvPr>
          <p:cNvPicPr>
            <a:picLocks noChangeAspect="1"/>
          </p:cNvPicPr>
          <p:nvPr/>
        </p:nvPicPr>
        <p:blipFill rotWithShape="1">
          <a:blip r:embed="rId3">
            <a:extLst>
              <a:ext uri="{28A0092B-C50C-407E-A947-70E740481C1C}">
                <a14:useLocalDpi xmlns:a14="http://schemas.microsoft.com/office/drawing/2010/main" val="0"/>
              </a:ext>
            </a:extLst>
          </a:blip>
          <a:srcRect l="11155" t="12301" r="13324" b="30475"/>
          <a:stretch/>
        </p:blipFill>
        <p:spPr>
          <a:xfrm rot="5400000">
            <a:off x="-173993" y="-133365"/>
            <a:ext cx="1882405" cy="1875680"/>
          </a:xfrm>
          <a:prstGeom prst="rect">
            <a:avLst/>
          </a:prstGeom>
        </p:spPr>
      </p:pic>
    </p:spTree>
    <p:extLst>
      <p:ext uri="{BB962C8B-B14F-4D97-AF65-F5344CB8AC3E}">
        <p14:creationId xmlns:p14="http://schemas.microsoft.com/office/powerpoint/2010/main" val="2238290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E2FB1FE-B0CE-5B13-DE56-9EA6D14A0C6C}"/>
              </a:ext>
            </a:extLst>
          </p:cNvPr>
          <p:cNvSpPr/>
          <p:nvPr/>
        </p:nvSpPr>
        <p:spPr>
          <a:xfrm>
            <a:off x="-4084" y="-7222"/>
            <a:ext cx="926496" cy="6865222"/>
          </a:xfrm>
          <a:prstGeom prst="rect">
            <a:avLst/>
          </a:prstGeom>
          <a:solidFill>
            <a:srgbClr val="77B3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BCC94891-92C4-CACC-AC3E-F8558520856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9589" y="15805"/>
            <a:ext cx="11594123" cy="6851072"/>
          </a:xfrm>
          <a:prstGeom prst="rect">
            <a:avLst/>
          </a:prstGeom>
        </p:spPr>
      </p:pic>
      <p:sp>
        <p:nvSpPr>
          <p:cNvPr id="8" name="TextBox 7">
            <a:extLst>
              <a:ext uri="{FF2B5EF4-FFF2-40B4-BE49-F238E27FC236}">
                <a16:creationId xmlns:a16="http://schemas.microsoft.com/office/drawing/2014/main" id="{E6BE57D0-9615-4347-AB0F-7CDCA649732B}"/>
              </a:ext>
            </a:extLst>
          </p:cNvPr>
          <p:cNvSpPr txBox="1"/>
          <p:nvPr/>
        </p:nvSpPr>
        <p:spPr>
          <a:xfrm>
            <a:off x="1966430" y="1338561"/>
            <a:ext cx="9073827" cy="86177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Agenda</a:t>
            </a:r>
          </a:p>
        </p:txBody>
      </p:sp>
      <p:sp>
        <p:nvSpPr>
          <p:cNvPr id="5" name="TextBox 4">
            <a:extLst>
              <a:ext uri="{FF2B5EF4-FFF2-40B4-BE49-F238E27FC236}">
                <a16:creationId xmlns:a16="http://schemas.microsoft.com/office/drawing/2014/main" id="{0FA4BF35-6C81-498F-B9C8-BBE1FA51AF74}"/>
              </a:ext>
            </a:extLst>
          </p:cNvPr>
          <p:cNvSpPr txBox="1"/>
          <p:nvPr/>
        </p:nvSpPr>
        <p:spPr>
          <a:xfrm>
            <a:off x="2484588" y="2712185"/>
            <a:ext cx="5972048" cy="2737994"/>
          </a:xfrm>
          <a:prstGeom prst="rect">
            <a:avLst/>
          </a:prstGeom>
          <a:noFill/>
        </p:spPr>
        <p:txBody>
          <a:bodyPr wrap="square">
            <a:spAutoFit/>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Legislative Update</a:t>
            </a:r>
          </a:p>
          <a:p>
            <a:pPr marL="0" marR="0" lvl="1" indent="0" algn="l" defTabSz="4572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1"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EPIC Updates</a:t>
            </a:r>
          </a:p>
          <a:p>
            <a:pPr marL="0" marR="0" lvl="1" indent="0" algn="l" defTabSz="4572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1"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Review of 2025 KPIs and a preview of 2026</a:t>
            </a:r>
          </a:p>
          <a:p>
            <a:pPr marL="0" marR="0" lvl="1" indent="0" algn="l" defTabSz="457200" rtl="0" eaLnBrk="1" fontAlgn="auto" latinLnBrk="0" hangingPunct="1">
              <a:lnSpc>
                <a:spcPct val="15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1" indent="0" algn="l" defTabSz="457200" rtl="0" eaLnBrk="1" fontAlgn="auto" latinLnBrk="0" hangingPunct="1">
              <a:lnSpc>
                <a:spcPct val="15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 name="Isosceles Triangle 3">
            <a:extLst>
              <a:ext uri="{FF2B5EF4-FFF2-40B4-BE49-F238E27FC236}">
                <a16:creationId xmlns:a16="http://schemas.microsoft.com/office/drawing/2014/main" id="{38B4D2B7-16E4-2357-D88D-F39FE5FBDBE8}"/>
              </a:ext>
            </a:extLst>
          </p:cNvPr>
          <p:cNvSpPr/>
          <p:nvPr/>
        </p:nvSpPr>
        <p:spPr>
          <a:xfrm rot="5400000">
            <a:off x="2031246" y="2861263"/>
            <a:ext cx="240631" cy="144379"/>
          </a:xfrm>
          <a:prstGeom prst="triangle">
            <a:avLst/>
          </a:prstGeom>
          <a:solidFill>
            <a:srgbClr val="77B3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7452EC6F-F5F8-B817-DAE8-F9D2A5D18FF0}"/>
              </a:ext>
            </a:extLst>
          </p:cNvPr>
          <p:cNvSpPr/>
          <p:nvPr/>
        </p:nvSpPr>
        <p:spPr>
          <a:xfrm rot="5400000">
            <a:off x="2031245" y="3569593"/>
            <a:ext cx="240631" cy="144379"/>
          </a:xfrm>
          <a:prstGeom prst="triangle">
            <a:avLst/>
          </a:prstGeom>
          <a:solidFill>
            <a:srgbClr val="77B3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
        <p:nvSpPr>
          <p:cNvPr id="2" name="Isosceles Triangle 1">
            <a:extLst>
              <a:ext uri="{FF2B5EF4-FFF2-40B4-BE49-F238E27FC236}">
                <a16:creationId xmlns:a16="http://schemas.microsoft.com/office/drawing/2014/main" id="{61F1919D-ED26-84A8-0D3A-0463B0402841}"/>
              </a:ext>
            </a:extLst>
          </p:cNvPr>
          <p:cNvSpPr/>
          <p:nvPr/>
        </p:nvSpPr>
        <p:spPr>
          <a:xfrm rot="5400000">
            <a:off x="2042119" y="4220785"/>
            <a:ext cx="240631" cy="144379"/>
          </a:xfrm>
          <a:prstGeom prst="triangle">
            <a:avLst/>
          </a:prstGeom>
          <a:solidFill>
            <a:srgbClr val="77B3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9251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10;&#10;AI-generated content may be incorrect.">
            <a:extLst>
              <a:ext uri="{FF2B5EF4-FFF2-40B4-BE49-F238E27FC236}">
                <a16:creationId xmlns:a16="http://schemas.microsoft.com/office/drawing/2014/main" id="{0CD4550D-7EE1-CEBB-8BE4-0EBAB572A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190" y="-1126"/>
            <a:ext cx="11618068" cy="6865222"/>
          </a:xfrm>
          <a:prstGeom prst="rect">
            <a:avLst/>
          </a:prstGeom>
        </p:spPr>
      </p:pic>
      <p:sp>
        <p:nvSpPr>
          <p:cNvPr id="11" name="Rectangle 10">
            <a:extLst>
              <a:ext uri="{FF2B5EF4-FFF2-40B4-BE49-F238E27FC236}">
                <a16:creationId xmlns:a16="http://schemas.microsoft.com/office/drawing/2014/main" id="{435DCEC6-B3D3-BD5B-EA39-445B2EF3ACA3}"/>
              </a:ext>
            </a:extLst>
          </p:cNvPr>
          <p:cNvSpPr/>
          <p:nvPr/>
        </p:nvSpPr>
        <p:spPr>
          <a:xfrm>
            <a:off x="-4085" y="-7222"/>
            <a:ext cx="657727" cy="6865222"/>
          </a:xfrm>
          <a:prstGeom prst="rect">
            <a:avLst/>
          </a:prstGeom>
          <a:solidFill>
            <a:srgbClr val="77B3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B1C06EB-5BCA-D669-A057-7A0EC8CD4066}"/>
              </a:ext>
            </a:extLst>
          </p:cNvPr>
          <p:cNvSpPr txBox="1"/>
          <p:nvPr/>
        </p:nvSpPr>
        <p:spPr>
          <a:xfrm>
            <a:off x="2042165" y="1840339"/>
            <a:ext cx="5588084" cy="31700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Legislative Update: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CHANGING THE CHILD SUPPORT LANDSCAPE</a:t>
            </a:r>
          </a:p>
        </p:txBody>
      </p:sp>
    </p:spTree>
    <p:extLst>
      <p:ext uri="{BB962C8B-B14F-4D97-AF65-F5344CB8AC3E}">
        <p14:creationId xmlns:p14="http://schemas.microsoft.com/office/powerpoint/2010/main" val="702513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96F07FB-5702-F026-AC93-916D25E5461F}"/>
              </a:ext>
            </a:extLst>
          </p:cNvPr>
          <p:cNvPicPr>
            <a:picLocks noChangeAspect="1"/>
          </p:cNvPicPr>
          <p:nvPr/>
        </p:nvPicPr>
        <p:blipFill>
          <a:blip r:embed="rId3">
            <a:extLst>
              <a:ext uri="{28A0092B-C50C-407E-A947-70E740481C1C}">
                <a14:useLocalDpi xmlns:a14="http://schemas.microsoft.com/office/drawing/2010/main" val="0"/>
              </a:ext>
            </a:extLst>
          </a:blip>
          <a:srcRect t="2560" b="2560"/>
          <a:stretch/>
        </p:blipFill>
        <p:spPr>
          <a:xfrm flipH="1">
            <a:off x="-1" y="11226"/>
            <a:ext cx="12192000" cy="6835551"/>
          </a:xfrm>
          <a:prstGeom prst="rect">
            <a:avLst/>
          </a:prstGeom>
        </p:spPr>
      </p:pic>
      <p:sp>
        <p:nvSpPr>
          <p:cNvPr id="15" name="TextBox 14">
            <a:extLst>
              <a:ext uri="{FF2B5EF4-FFF2-40B4-BE49-F238E27FC236}">
                <a16:creationId xmlns:a16="http://schemas.microsoft.com/office/drawing/2014/main" id="{D9A8690F-FFB5-6C7B-36B7-F2200AB420A9}"/>
              </a:ext>
            </a:extLst>
          </p:cNvPr>
          <p:cNvSpPr txBox="1"/>
          <p:nvPr/>
        </p:nvSpPr>
        <p:spPr>
          <a:xfrm>
            <a:off x="2734358" y="2811937"/>
            <a:ext cx="6990483" cy="212365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Modernizing Child Support. Small Improvements,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Meaningful Change</a:t>
            </a:r>
          </a:p>
        </p:txBody>
      </p:sp>
      <p:sp>
        <p:nvSpPr>
          <p:cNvPr id="2" name="Rectangle 1">
            <a:extLst>
              <a:ext uri="{FF2B5EF4-FFF2-40B4-BE49-F238E27FC236}">
                <a16:creationId xmlns:a16="http://schemas.microsoft.com/office/drawing/2014/main" id="{211A0DF4-F408-6E1C-6DE6-38C894595D0A}"/>
              </a:ext>
            </a:extLst>
          </p:cNvPr>
          <p:cNvSpPr/>
          <p:nvPr/>
        </p:nvSpPr>
        <p:spPr>
          <a:xfrm>
            <a:off x="2361460" y="2967989"/>
            <a:ext cx="102771" cy="1781563"/>
          </a:xfrm>
          <a:prstGeom prst="rect">
            <a:avLst/>
          </a:prstGeom>
          <a:solidFill>
            <a:srgbClr val="77B3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1492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businesscard&#10;&#10;AI-generated content may be incorrect.">
            <a:extLst>
              <a:ext uri="{FF2B5EF4-FFF2-40B4-BE49-F238E27FC236}">
                <a16:creationId xmlns:a16="http://schemas.microsoft.com/office/drawing/2014/main" id="{30B862D4-B647-C72B-E821-2DDC045AC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922" y="-944881"/>
            <a:ext cx="8355331" cy="8355331"/>
          </a:xfrm>
          <a:prstGeom prst="rect">
            <a:avLst/>
          </a:prstGeom>
        </p:spPr>
      </p:pic>
      <p:sp>
        <p:nvSpPr>
          <p:cNvPr id="21" name="TextBox 20">
            <a:extLst>
              <a:ext uri="{FF2B5EF4-FFF2-40B4-BE49-F238E27FC236}">
                <a16:creationId xmlns:a16="http://schemas.microsoft.com/office/drawing/2014/main" id="{AC433EBC-E01A-4331-9078-F783323F3A97}"/>
              </a:ext>
            </a:extLst>
          </p:cNvPr>
          <p:cNvSpPr txBox="1"/>
          <p:nvPr/>
        </p:nvSpPr>
        <p:spPr>
          <a:xfrm>
            <a:off x="7632177" y="3886200"/>
            <a:ext cx="4047329" cy="212365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This past year, we introduced legislation (SB3524, now Public Act 104-0733) to promote family stability, reduce administrative burdens and align with overall state goals.</a:t>
            </a:r>
          </a:p>
        </p:txBody>
      </p:sp>
      <p:sp>
        <p:nvSpPr>
          <p:cNvPr id="7" name="Title 1">
            <a:extLst>
              <a:ext uri="{FF2B5EF4-FFF2-40B4-BE49-F238E27FC236}">
                <a16:creationId xmlns:a16="http://schemas.microsoft.com/office/drawing/2014/main" id="{C7A532E5-0624-3FF2-4433-AD8621056332}"/>
              </a:ext>
            </a:extLst>
          </p:cNvPr>
          <p:cNvSpPr txBox="1">
            <a:spLocks/>
          </p:cNvSpPr>
          <p:nvPr/>
        </p:nvSpPr>
        <p:spPr>
          <a:xfrm>
            <a:off x="7702290" y="1365692"/>
            <a:ext cx="4047328" cy="25205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1C4285"/>
                </a:solidFill>
                <a:effectLst/>
                <a:uLnTx/>
                <a:uFillTx/>
                <a:latin typeface="Arial" panose="020B0604020202020204" pitchFamily="34" charset="0"/>
                <a:ea typeface="+mj-ea"/>
                <a:cs typeface="Arial" panose="020B0604020202020204" pitchFamily="34" charset="0"/>
              </a:rPr>
              <a:t>Strengthening the Families We Serve</a:t>
            </a:r>
          </a:p>
        </p:txBody>
      </p:sp>
    </p:spTree>
    <p:extLst>
      <p:ext uri="{BB962C8B-B14F-4D97-AF65-F5344CB8AC3E}">
        <p14:creationId xmlns:p14="http://schemas.microsoft.com/office/powerpoint/2010/main" val="1125828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7A532E5-0624-3FF2-4433-AD8621056332}"/>
              </a:ext>
            </a:extLst>
          </p:cNvPr>
          <p:cNvSpPr txBox="1">
            <a:spLocks/>
          </p:cNvSpPr>
          <p:nvPr/>
        </p:nvSpPr>
        <p:spPr>
          <a:xfrm>
            <a:off x="2234938" y="1319198"/>
            <a:ext cx="859337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1C4285"/>
                </a:solidFill>
                <a:effectLst/>
                <a:uLnTx/>
                <a:uFillTx/>
                <a:latin typeface="Arial" panose="020B0604020202020204" pitchFamily="34" charset="0"/>
                <a:ea typeface="+mj-ea"/>
                <a:cs typeface="Arial" panose="020B0604020202020204" pitchFamily="34" charset="0"/>
              </a:rPr>
              <a:t>The Four Components Within the Legislation</a:t>
            </a:r>
          </a:p>
        </p:txBody>
      </p:sp>
      <p:graphicFrame>
        <p:nvGraphicFramePr>
          <p:cNvPr id="3" name="Diagram 2">
            <a:extLst>
              <a:ext uri="{FF2B5EF4-FFF2-40B4-BE49-F238E27FC236}">
                <a16:creationId xmlns:a16="http://schemas.microsoft.com/office/drawing/2014/main" id="{C3670FBE-55D2-5A67-13D0-BBF7531E1B2B}"/>
              </a:ext>
            </a:extLst>
          </p:cNvPr>
          <p:cNvGraphicFramePr/>
          <p:nvPr/>
        </p:nvGraphicFramePr>
        <p:xfrm>
          <a:off x="2234938" y="2743201"/>
          <a:ext cx="9061712" cy="3330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5088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661A5CE-8D38-8645-5B6D-CD3F7C29F5A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7223"/>
            <a:ext cx="12212108" cy="6869310"/>
          </a:xfrm>
          <a:prstGeom prst="rect">
            <a:avLst/>
          </a:prstGeom>
        </p:spPr>
      </p:pic>
      <p:sp>
        <p:nvSpPr>
          <p:cNvPr id="11" name="Rectangle 10">
            <a:extLst>
              <a:ext uri="{FF2B5EF4-FFF2-40B4-BE49-F238E27FC236}">
                <a16:creationId xmlns:a16="http://schemas.microsoft.com/office/drawing/2014/main" id="{435DCEC6-B3D3-BD5B-EA39-445B2EF3ACA3}"/>
              </a:ext>
            </a:extLst>
          </p:cNvPr>
          <p:cNvSpPr/>
          <p:nvPr/>
        </p:nvSpPr>
        <p:spPr>
          <a:xfrm>
            <a:off x="-4085" y="-7222"/>
            <a:ext cx="657727" cy="6865222"/>
          </a:xfrm>
          <a:prstGeom prst="rect">
            <a:avLst/>
          </a:prstGeom>
          <a:solidFill>
            <a:srgbClr val="77B3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6BE57D0-9615-4347-AB0F-7CDCA649732B}"/>
              </a:ext>
            </a:extLst>
          </p:cNvPr>
          <p:cNvSpPr txBox="1"/>
          <p:nvPr/>
        </p:nvSpPr>
        <p:spPr>
          <a:xfrm>
            <a:off x="1300007" y="2994502"/>
            <a:ext cx="6089795" cy="76944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EPIC Updates</a:t>
            </a:r>
          </a:p>
        </p:txBody>
      </p:sp>
    </p:spTree>
    <p:extLst>
      <p:ext uri="{BB962C8B-B14F-4D97-AF65-F5344CB8AC3E}">
        <p14:creationId xmlns:p14="http://schemas.microsoft.com/office/powerpoint/2010/main" val="2622040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E67A3-ED85-7CAE-A8B1-7E439058170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75EC861-A1FE-9770-503E-C2342E377C0C}"/>
              </a:ext>
            </a:extLst>
          </p:cNvPr>
          <p:cNvSpPr/>
          <p:nvPr/>
        </p:nvSpPr>
        <p:spPr>
          <a:xfrm>
            <a:off x="3102710" y="746955"/>
            <a:ext cx="5878079" cy="5383341"/>
          </a:xfrm>
          <a:custGeom>
            <a:avLst/>
            <a:gdLst/>
            <a:ahLst/>
            <a:cxnLst/>
            <a:rect l="l" t="t" r="r" b="b"/>
            <a:pathLst>
              <a:path w="11015955" h="10088779">
                <a:moveTo>
                  <a:pt x="0" y="0"/>
                </a:moveTo>
                <a:lnTo>
                  <a:pt x="11015956" y="0"/>
                </a:lnTo>
                <a:lnTo>
                  <a:pt x="11015956" y="10088780"/>
                </a:lnTo>
                <a:lnTo>
                  <a:pt x="0" y="10088780"/>
                </a:lnTo>
                <a:lnTo>
                  <a:pt x="0" y="0"/>
                </a:lnTo>
                <a:close/>
              </a:path>
            </a:pathLst>
          </a:custGeom>
          <a:no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6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4">
            <a:extLst>
              <a:ext uri="{FF2B5EF4-FFF2-40B4-BE49-F238E27FC236}">
                <a16:creationId xmlns:a16="http://schemas.microsoft.com/office/drawing/2014/main" id="{8AA3EA96-0FF5-1128-08A6-80FFC9E268D8}"/>
              </a:ext>
            </a:extLst>
          </p:cNvPr>
          <p:cNvSpPr/>
          <p:nvPr/>
        </p:nvSpPr>
        <p:spPr>
          <a:xfrm flipH="1">
            <a:off x="8346909" y="1131979"/>
            <a:ext cx="3250283" cy="4594040"/>
          </a:xfrm>
          <a:custGeom>
            <a:avLst/>
            <a:gdLst/>
            <a:ahLst/>
            <a:cxnLst/>
            <a:rect l="l" t="t" r="r" b="b"/>
            <a:pathLst>
              <a:path w="6091272" h="8609572">
                <a:moveTo>
                  <a:pt x="6091272" y="0"/>
                </a:moveTo>
                <a:lnTo>
                  <a:pt x="0" y="0"/>
                </a:lnTo>
                <a:lnTo>
                  <a:pt x="0" y="8609572"/>
                </a:lnTo>
                <a:lnTo>
                  <a:pt x="6091272" y="8609572"/>
                </a:lnTo>
                <a:lnTo>
                  <a:pt x="6091272" y="0"/>
                </a:lnTo>
                <a:close/>
              </a:path>
            </a:pathLst>
          </a:custGeom>
          <a:blipFill>
            <a:blip r:embed="rId3"/>
            <a:stretch>
              <a:fillRect/>
            </a:stretch>
          </a:blipFill>
        </p:spPr>
        <p:txBody>
          <a:bodyPr/>
          <a:lstStyle/>
          <a:p>
            <a:pPr marL="0" marR="0" lvl="0" indent="0" algn="l" defTabSz="487924" rtl="0" eaLnBrk="1" fontAlgn="auto" latinLnBrk="0" hangingPunct="1">
              <a:lnSpc>
                <a:spcPct val="100000"/>
              </a:lnSpc>
              <a:spcBef>
                <a:spcPts val="0"/>
              </a:spcBef>
              <a:spcAft>
                <a:spcPts val="0"/>
              </a:spcAft>
              <a:buClrTx/>
              <a:buSzTx/>
              <a:buFontTx/>
              <a:buNone/>
              <a:tabLst/>
              <a:defRPr/>
            </a:pPr>
            <a:endParaRPr kumimoji="0" lang="en-US" sz="9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 name="TextBox 5">
            <a:extLst>
              <a:ext uri="{FF2B5EF4-FFF2-40B4-BE49-F238E27FC236}">
                <a16:creationId xmlns:a16="http://schemas.microsoft.com/office/drawing/2014/main" id="{BD25FC13-116D-E20F-CA1B-7BE8963A85F7}"/>
              </a:ext>
            </a:extLst>
          </p:cNvPr>
          <p:cNvSpPr txBox="1"/>
          <p:nvPr/>
        </p:nvSpPr>
        <p:spPr>
          <a:xfrm>
            <a:off x="4291343" y="977774"/>
            <a:ext cx="2281472" cy="2363789"/>
          </a:xfrm>
          <a:prstGeom prst="rect">
            <a:avLst/>
          </a:prstGeom>
        </p:spPr>
        <p:txBody>
          <a:bodyPr wrap="square" lIns="0" tIns="0" rIns="0" bIns="0" rtlCol="0" anchor="t">
            <a:spAutoFit/>
          </a:bodyPr>
          <a:lstStyle/>
          <a:p>
            <a:pPr marL="0" marR="0" lvl="0" indent="0" algn="ctr" defTabSz="487924" rtl="0" eaLnBrk="1" fontAlgn="auto" latinLnBrk="0" hangingPunct="1">
              <a:lnSpc>
                <a:spcPts val="19873"/>
              </a:lnSpc>
              <a:spcBef>
                <a:spcPts val="0"/>
              </a:spcBef>
              <a:spcAft>
                <a:spcPts val="0"/>
              </a:spcAft>
              <a:buClrTx/>
              <a:buSzTx/>
              <a:buFontTx/>
              <a:buNone/>
              <a:tabLst/>
              <a:defRPr/>
            </a:pPr>
            <a:r>
              <a:rPr kumimoji="0" lang="en-US" sz="14195" b="1" i="0" u="none" strike="noStrike" kern="1200" cap="none" spc="0" normalizeH="0" baseline="0" noProof="0">
                <a:ln>
                  <a:noFill/>
                </a:ln>
                <a:solidFill>
                  <a:srgbClr val="77B368"/>
                </a:solidFill>
                <a:effectLst/>
                <a:uLnTx/>
                <a:uFillTx/>
                <a:latin typeface="Montserrat Bold"/>
                <a:ea typeface="Montserrat Bold"/>
                <a:cs typeface="Montserrat Bold"/>
                <a:sym typeface="Montserrat Bold"/>
              </a:rPr>
              <a:t>6</a:t>
            </a:r>
          </a:p>
        </p:txBody>
      </p:sp>
      <p:sp>
        <p:nvSpPr>
          <p:cNvPr id="10" name="TextBox 11">
            <a:extLst>
              <a:ext uri="{FF2B5EF4-FFF2-40B4-BE49-F238E27FC236}">
                <a16:creationId xmlns:a16="http://schemas.microsoft.com/office/drawing/2014/main" id="{62393813-AECF-679E-9A89-D4293C593C96}"/>
              </a:ext>
            </a:extLst>
          </p:cNvPr>
          <p:cNvSpPr txBox="1"/>
          <p:nvPr/>
        </p:nvSpPr>
        <p:spPr>
          <a:xfrm>
            <a:off x="2105892" y="3592945"/>
            <a:ext cx="6631708" cy="410369"/>
          </a:xfrm>
          <a:prstGeom prst="rect">
            <a:avLst/>
          </a:prstGeom>
        </p:spPr>
        <p:txBody>
          <a:bodyPr wrap="square" lIns="0" tIns="0" rIns="0" bIns="0" rtlCol="0" anchor="t">
            <a:spAutoFit/>
          </a:bodyPr>
          <a:lstStyle/>
          <a:p>
            <a:pPr marL="0" marR="0" lvl="0" indent="0" algn="ctr" defTabSz="487924" rtl="0" eaLnBrk="1" fontAlgn="auto" latinLnBrk="0" hangingPunct="1">
              <a:lnSpc>
                <a:spcPts val="3245"/>
              </a:lnSpc>
              <a:spcBef>
                <a:spcPts val="0"/>
              </a:spcBef>
              <a:spcAft>
                <a:spcPts val="0"/>
              </a:spcAft>
              <a:buClrTx/>
              <a:buSzTx/>
              <a:buFontTx/>
              <a:buNone/>
              <a:tabLst/>
              <a:defRPr/>
            </a:pPr>
            <a:r>
              <a:rPr kumimoji="0" lang="en-US" sz="3200" b="1" i="0" u="none" strike="noStrike" kern="1200" cap="none" spc="0" normalizeH="0" baseline="0" noProof="0">
                <a:ln>
                  <a:noFill/>
                </a:ln>
                <a:solidFill>
                  <a:srgbClr val="1C4285"/>
                </a:solidFill>
                <a:effectLst/>
                <a:uLnTx/>
                <a:uFillTx/>
                <a:latin typeface="Montserrat Bold"/>
                <a:ea typeface="Montserrat Bold"/>
                <a:cs typeface="Montserrat Bold"/>
                <a:sym typeface="Montserrat Bold"/>
              </a:rPr>
              <a:t>BUSINESS DAYS TO GO-LIVE</a:t>
            </a:r>
          </a:p>
        </p:txBody>
      </p:sp>
      <p:sp>
        <p:nvSpPr>
          <p:cNvPr id="3" name="TextBox 2">
            <a:extLst>
              <a:ext uri="{FF2B5EF4-FFF2-40B4-BE49-F238E27FC236}">
                <a16:creationId xmlns:a16="http://schemas.microsoft.com/office/drawing/2014/main" id="{955E4874-4353-C55A-852C-A79307D0008D}"/>
              </a:ext>
            </a:extLst>
          </p:cNvPr>
          <p:cNvSpPr txBox="1"/>
          <p:nvPr/>
        </p:nvSpPr>
        <p:spPr>
          <a:xfrm>
            <a:off x="6469380" y="6092190"/>
            <a:ext cx="406908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hlinkClick r:id="rId4"/>
              </a:rPr>
              <a:t>HFS.DCSSTeamEPIC@illinois.gov</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81903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2E8FC-304C-219D-DBE8-4D21C278BF3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F0455A7-3DDA-60F7-CF3D-8AF0A696B647}"/>
              </a:ext>
            </a:extLst>
          </p:cNvPr>
          <p:cNvSpPr>
            <a:spLocks noGrp="1"/>
          </p:cNvSpPr>
          <p:nvPr>
            <p:ph type="body" sz="quarter" idx="10"/>
          </p:nvPr>
        </p:nvSpPr>
        <p:spPr>
          <a:xfrm>
            <a:off x="1259783" y="402545"/>
            <a:ext cx="2182310" cy="914400"/>
          </a:xfrm>
        </p:spPr>
        <p:txBody>
          <a:bodyPr vert="horz" lIns="91440" tIns="45720" rIns="91440" bIns="45720" rtlCol="0" anchor="t">
            <a:noAutofit/>
          </a:bodyPr>
          <a:lstStyle/>
          <a:p>
            <a:pPr algn="ctr">
              <a:lnSpc>
                <a:spcPct val="100000"/>
              </a:lnSpc>
              <a:spcBef>
                <a:spcPts val="0"/>
              </a:spcBef>
            </a:pPr>
            <a:r>
              <a:rPr lang="en-US" sz="2000" b="1"/>
              <a:t>Planning</a:t>
            </a:r>
          </a:p>
          <a:p>
            <a:pPr algn="ctr">
              <a:lnSpc>
                <a:spcPct val="100000"/>
              </a:lnSpc>
              <a:spcBef>
                <a:spcPts val="0"/>
              </a:spcBef>
            </a:pPr>
            <a:r>
              <a:rPr lang="en-US" sz="1600"/>
              <a:t>2014-2022</a:t>
            </a:r>
          </a:p>
        </p:txBody>
      </p:sp>
      <p:sp>
        <p:nvSpPr>
          <p:cNvPr id="6" name="Text Placeholder 5">
            <a:extLst>
              <a:ext uri="{FF2B5EF4-FFF2-40B4-BE49-F238E27FC236}">
                <a16:creationId xmlns:a16="http://schemas.microsoft.com/office/drawing/2014/main" id="{F4209CDA-AB64-497B-4405-C57003BB32AA}"/>
              </a:ext>
            </a:extLst>
          </p:cNvPr>
          <p:cNvSpPr>
            <a:spLocks noGrp="1"/>
          </p:cNvSpPr>
          <p:nvPr>
            <p:ph type="body" sz="quarter" idx="12"/>
          </p:nvPr>
        </p:nvSpPr>
        <p:spPr>
          <a:xfrm>
            <a:off x="3657600" y="455678"/>
            <a:ext cx="2930041" cy="247222"/>
          </a:xfrm>
        </p:spPr>
        <p:txBody>
          <a:bodyPr/>
          <a:lstStyle/>
          <a:p>
            <a:r>
              <a:rPr lang="en-US" sz="2000" b="1"/>
              <a:t>Project Planning</a:t>
            </a:r>
          </a:p>
        </p:txBody>
      </p:sp>
      <p:sp>
        <p:nvSpPr>
          <p:cNvPr id="7" name="Text Placeholder 6">
            <a:extLst>
              <a:ext uri="{FF2B5EF4-FFF2-40B4-BE49-F238E27FC236}">
                <a16:creationId xmlns:a16="http://schemas.microsoft.com/office/drawing/2014/main" id="{46BD6245-39E4-8F9D-21C2-D95083763395}"/>
              </a:ext>
            </a:extLst>
          </p:cNvPr>
          <p:cNvSpPr>
            <a:spLocks noGrp="1"/>
          </p:cNvSpPr>
          <p:nvPr>
            <p:ph type="body" sz="quarter" idx="13"/>
          </p:nvPr>
        </p:nvSpPr>
        <p:spPr>
          <a:xfrm>
            <a:off x="3657600" y="703540"/>
            <a:ext cx="2934093" cy="613405"/>
          </a:xfrm>
        </p:spPr>
        <p:txBody>
          <a:bodyPr/>
          <a:lstStyle/>
          <a:p>
            <a:r>
              <a:rPr lang="en-US" sz="1600"/>
              <a:t>2022-2026</a:t>
            </a:r>
          </a:p>
        </p:txBody>
      </p:sp>
      <p:sp>
        <p:nvSpPr>
          <p:cNvPr id="8" name="Text Placeholder 7">
            <a:extLst>
              <a:ext uri="{FF2B5EF4-FFF2-40B4-BE49-F238E27FC236}">
                <a16:creationId xmlns:a16="http://schemas.microsoft.com/office/drawing/2014/main" id="{D2D4EB8F-A846-9B8D-2EAA-7E19D36E94D2}"/>
              </a:ext>
            </a:extLst>
          </p:cNvPr>
          <p:cNvSpPr>
            <a:spLocks noGrp="1"/>
          </p:cNvSpPr>
          <p:nvPr>
            <p:ph type="body" sz="quarter" idx="14"/>
          </p:nvPr>
        </p:nvSpPr>
        <p:spPr/>
        <p:txBody>
          <a:bodyPr/>
          <a:lstStyle/>
          <a:p>
            <a:r>
              <a:rPr lang="en-US" sz="2000" b="1"/>
              <a:t>Requirements Gathering</a:t>
            </a:r>
          </a:p>
        </p:txBody>
      </p:sp>
      <p:sp>
        <p:nvSpPr>
          <p:cNvPr id="9" name="Text Placeholder 8">
            <a:extLst>
              <a:ext uri="{FF2B5EF4-FFF2-40B4-BE49-F238E27FC236}">
                <a16:creationId xmlns:a16="http://schemas.microsoft.com/office/drawing/2014/main" id="{EF353B57-81D9-65EF-54B4-553F63BEF2C1}"/>
              </a:ext>
            </a:extLst>
          </p:cNvPr>
          <p:cNvSpPr>
            <a:spLocks noGrp="1"/>
          </p:cNvSpPr>
          <p:nvPr>
            <p:ph type="body" sz="quarter" idx="15"/>
          </p:nvPr>
        </p:nvSpPr>
        <p:spPr/>
        <p:txBody>
          <a:bodyPr/>
          <a:lstStyle/>
          <a:p>
            <a:pPr marL="0" indent="0">
              <a:buNone/>
            </a:pPr>
            <a:r>
              <a:rPr lang="en-US" sz="1600"/>
              <a:t>2022-2023</a:t>
            </a:r>
          </a:p>
        </p:txBody>
      </p:sp>
      <p:sp>
        <p:nvSpPr>
          <p:cNvPr id="14" name="Text Placeholder 13">
            <a:extLst>
              <a:ext uri="{FF2B5EF4-FFF2-40B4-BE49-F238E27FC236}">
                <a16:creationId xmlns:a16="http://schemas.microsoft.com/office/drawing/2014/main" id="{44CC6968-9DFB-F399-DB67-96169F738EC7}"/>
              </a:ext>
            </a:extLst>
          </p:cNvPr>
          <p:cNvSpPr>
            <a:spLocks noGrp="1"/>
          </p:cNvSpPr>
          <p:nvPr>
            <p:ph type="body" sz="quarter" idx="20"/>
          </p:nvPr>
        </p:nvSpPr>
        <p:spPr/>
        <p:txBody>
          <a:bodyPr/>
          <a:lstStyle/>
          <a:p>
            <a:pPr>
              <a:lnSpc>
                <a:spcPct val="100000"/>
              </a:lnSpc>
              <a:spcBef>
                <a:spcPts val="0"/>
              </a:spcBef>
            </a:pPr>
            <a:r>
              <a:rPr lang="en-US" sz="2000" b="1"/>
              <a:t>System Set Up</a:t>
            </a:r>
          </a:p>
        </p:txBody>
      </p:sp>
      <p:sp>
        <p:nvSpPr>
          <p:cNvPr id="15" name="Text Placeholder 14">
            <a:extLst>
              <a:ext uri="{FF2B5EF4-FFF2-40B4-BE49-F238E27FC236}">
                <a16:creationId xmlns:a16="http://schemas.microsoft.com/office/drawing/2014/main" id="{8AE27D10-9284-43A8-6031-9D2BF83092E1}"/>
              </a:ext>
            </a:extLst>
          </p:cNvPr>
          <p:cNvSpPr>
            <a:spLocks noGrp="1"/>
          </p:cNvSpPr>
          <p:nvPr>
            <p:ph type="body" sz="quarter" idx="21"/>
          </p:nvPr>
        </p:nvSpPr>
        <p:spPr>
          <a:xfrm>
            <a:off x="7594333" y="2146434"/>
            <a:ext cx="2135289" cy="793572"/>
          </a:xfrm>
        </p:spPr>
        <p:txBody>
          <a:bodyPr/>
          <a:lstStyle/>
          <a:p>
            <a:endParaRPr lang="en-US"/>
          </a:p>
          <a:p>
            <a:pPr marL="0" indent="0">
              <a:lnSpc>
                <a:spcPct val="100000"/>
              </a:lnSpc>
              <a:spcBef>
                <a:spcPts val="0"/>
              </a:spcBef>
              <a:buNone/>
            </a:pPr>
            <a:r>
              <a:rPr lang="en-US" sz="1600"/>
              <a:t>2022-2024</a:t>
            </a:r>
          </a:p>
        </p:txBody>
      </p:sp>
      <p:sp>
        <p:nvSpPr>
          <p:cNvPr id="16" name="Text Placeholder 15">
            <a:extLst>
              <a:ext uri="{FF2B5EF4-FFF2-40B4-BE49-F238E27FC236}">
                <a16:creationId xmlns:a16="http://schemas.microsoft.com/office/drawing/2014/main" id="{9DDD9156-D4D6-F5BB-06AE-8B2B1F11FD72}"/>
              </a:ext>
            </a:extLst>
          </p:cNvPr>
          <p:cNvSpPr>
            <a:spLocks noGrp="1"/>
          </p:cNvSpPr>
          <p:nvPr>
            <p:ph type="body" sz="quarter" idx="22"/>
          </p:nvPr>
        </p:nvSpPr>
        <p:spPr>
          <a:xfrm>
            <a:off x="4745255" y="2078738"/>
            <a:ext cx="2660061" cy="247222"/>
          </a:xfrm>
        </p:spPr>
        <p:txBody>
          <a:bodyPr/>
          <a:lstStyle/>
          <a:p>
            <a:r>
              <a:rPr lang="en-US" sz="2000" b="1"/>
              <a:t>Design</a:t>
            </a:r>
          </a:p>
        </p:txBody>
      </p:sp>
      <p:sp>
        <p:nvSpPr>
          <p:cNvPr id="17" name="Text Placeholder 16" descr="Icon of Magnifying Glass">
            <a:extLst>
              <a:ext uri="{FF2B5EF4-FFF2-40B4-BE49-F238E27FC236}">
                <a16:creationId xmlns:a16="http://schemas.microsoft.com/office/drawing/2014/main" id="{047346D3-D313-62F1-2428-CFA2F48E2FEF}"/>
              </a:ext>
            </a:extLst>
          </p:cNvPr>
          <p:cNvSpPr>
            <a:spLocks noGrp="1"/>
          </p:cNvSpPr>
          <p:nvPr>
            <p:ph type="body" sz="quarter" idx="23"/>
          </p:nvPr>
        </p:nvSpPr>
        <p:spPr>
          <a:xfrm>
            <a:off x="4865146" y="2326600"/>
            <a:ext cx="2544222" cy="613405"/>
          </a:xfrm>
        </p:spPr>
        <p:txBody>
          <a:bodyPr/>
          <a:lstStyle/>
          <a:p>
            <a:r>
              <a:rPr lang="en-US" sz="1600"/>
              <a:t>2023-2024</a:t>
            </a:r>
          </a:p>
        </p:txBody>
      </p:sp>
      <p:sp>
        <p:nvSpPr>
          <p:cNvPr id="18" name="Text Placeholder 17">
            <a:extLst>
              <a:ext uri="{FF2B5EF4-FFF2-40B4-BE49-F238E27FC236}">
                <a16:creationId xmlns:a16="http://schemas.microsoft.com/office/drawing/2014/main" id="{B98266BA-C471-2717-041E-87ADB873A4B8}"/>
              </a:ext>
            </a:extLst>
          </p:cNvPr>
          <p:cNvSpPr>
            <a:spLocks noGrp="1"/>
          </p:cNvSpPr>
          <p:nvPr>
            <p:ph type="body" sz="quarter" idx="24"/>
          </p:nvPr>
        </p:nvSpPr>
        <p:spPr/>
        <p:txBody>
          <a:bodyPr/>
          <a:lstStyle/>
          <a:p>
            <a:pPr>
              <a:lnSpc>
                <a:spcPct val="100000"/>
              </a:lnSpc>
              <a:spcBef>
                <a:spcPts val="0"/>
              </a:spcBef>
            </a:pPr>
            <a:r>
              <a:rPr lang="en-US" sz="2000" b="1"/>
              <a:t>Development</a:t>
            </a:r>
          </a:p>
        </p:txBody>
      </p:sp>
      <p:sp>
        <p:nvSpPr>
          <p:cNvPr id="19" name="Text Placeholder 18">
            <a:extLst>
              <a:ext uri="{FF2B5EF4-FFF2-40B4-BE49-F238E27FC236}">
                <a16:creationId xmlns:a16="http://schemas.microsoft.com/office/drawing/2014/main" id="{5E522F6D-AF29-A273-0CF6-12510D239365}"/>
              </a:ext>
            </a:extLst>
          </p:cNvPr>
          <p:cNvSpPr>
            <a:spLocks noGrp="1"/>
          </p:cNvSpPr>
          <p:nvPr>
            <p:ph type="body" sz="quarter" idx="25"/>
          </p:nvPr>
        </p:nvSpPr>
        <p:spPr>
          <a:xfrm>
            <a:off x="2541070" y="2329314"/>
            <a:ext cx="1828800" cy="610691"/>
          </a:xfrm>
        </p:spPr>
        <p:txBody>
          <a:bodyPr/>
          <a:lstStyle/>
          <a:p>
            <a:pPr marL="0" indent="0">
              <a:lnSpc>
                <a:spcPct val="100000"/>
              </a:lnSpc>
              <a:spcBef>
                <a:spcPts val="0"/>
              </a:spcBef>
              <a:buNone/>
            </a:pPr>
            <a:r>
              <a:rPr lang="en-US" sz="1600"/>
              <a:t>2023-2024</a:t>
            </a:r>
          </a:p>
        </p:txBody>
      </p:sp>
      <p:sp>
        <p:nvSpPr>
          <p:cNvPr id="27" name="Text Placeholder 26">
            <a:extLst>
              <a:ext uri="{FF2B5EF4-FFF2-40B4-BE49-F238E27FC236}">
                <a16:creationId xmlns:a16="http://schemas.microsoft.com/office/drawing/2014/main" id="{124E8178-BF69-9495-5DEE-706D9C2B5C38}"/>
              </a:ext>
            </a:extLst>
          </p:cNvPr>
          <p:cNvSpPr>
            <a:spLocks noGrp="1"/>
          </p:cNvSpPr>
          <p:nvPr>
            <p:ph type="body" sz="quarter" idx="32"/>
          </p:nvPr>
        </p:nvSpPr>
        <p:spPr/>
        <p:txBody>
          <a:bodyPr/>
          <a:lstStyle/>
          <a:p>
            <a:r>
              <a:rPr lang="en-US" sz="2000" b="1"/>
              <a:t>Conversion</a:t>
            </a:r>
          </a:p>
        </p:txBody>
      </p:sp>
      <p:sp>
        <p:nvSpPr>
          <p:cNvPr id="28" name="Text Placeholder 27">
            <a:extLst>
              <a:ext uri="{FF2B5EF4-FFF2-40B4-BE49-F238E27FC236}">
                <a16:creationId xmlns:a16="http://schemas.microsoft.com/office/drawing/2014/main" id="{EB4E6708-D651-BB97-1214-6D2517AA2B6B}"/>
              </a:ext>
            </a:extLst>
          </p:cNvPr>
          <p:cNvSpPr>
            <a:spLocks noGrp="1"/>
          </p:cNvSpPr>
          <p:nvPr>
            <p:ph type="body" sz="quarter" idx="33"/>
          </p:nvPr>
        </p:nvSpPr>
        <p:spPr/>
        <p:txBody>
          <a:bodyPr/>
          <a:lstStyle/>
          <a:p>
            <a:r>
              <a:rPr lang="en-US" sz="1600"/>
              <a:t>2023-2026</a:t>
            </a:r>
          </a:p>
        </p:txBody>
      </p:sp>
      <p:sp>
        <p:nvSpPr>
          <p:cNvPr id="24" name="Text Placeholder 23">
            <a:extLst>
              <a:ext uri="{FF2B5EF4-FFF2-40B4-BE49-F238E27FC236}">
                <a16:creationId xmlns:a16="http://schemas.microsoft.com/office/drawing/2014/main" id="{C3784C53-ADC9-724F-3728-AEDDBB2D761E}"/>
              </a:ext>
            </a:extLst>
          </p:cNvPr>
          <p:cNvSpPr>
            <a:spLocks noGrp="1"/>
          </p:cNvSpPr>
          <p:nvPr>
            <p:ph type="body" sz="quarter" idx="30"/>
          </p:nvPr>
        </p:nvSpPr>
        <p:spPr/>
        <p:txBody>
          <a:bodyPr/>
          <a:lstStyle/>
          <a:p>
            <a:r>
              <a:rPr lang="en-US" sz="2000" b="1"/>
              <a:t>Application Testing</a:t>
            </a:r>
          </a:p>
        </p:txBody>
      </p:sp>
      <p:sp>
        <p:nvSpPr>
          <p:cNvPr id="25" name="Text Placeholder 24">
            <a:extLst>
              <a:ext uri="{FF2B5EF4-FFF2-40B4-BE49-F238E27FC236}">
                <a16:creationId xmlns:a16="http://schemas.microsoft.com/office/drawing/2014/main" id="{7013FC34-BC00-FD36-B044-14E0632D6C7C}"/>
              </a:ext>
            </a:extLst>
          </p:cNvPr>
          <p:cNvSpPr>
            <a:spLocks noGrp="1"/>
          </p:cNvSpPr>
          <p:nvPr>
            <p:ph type="body" sz="quarter" idx="31"/>
          </p:nvPr>
        </p:nvSpPr>
        <p:spPr>
          <a:xfrm>
            <a:off x="5159140" y="4292867"/>
            <a:ext cx="1787067" cy="277818"/>
          </a:xfrm>
        </p:spPr>
        <p:txBody>
          <a:bodyPr/>
          <a:lstStyle/>
          <a:p>
            <a:r>
              <a:rPr lang="en-US" sz="1600"/>
              <a:t>2024-2025</a:t>
            </a:r>
          </a:p>
        </p:txBody>
      </p:sp>
      <p:sp>
        <p:nvSpPr>
          <p:cNvPr id="29" name="Text Placeholder 28">
            <a:extLst>
              <a:ext uri="{FF2B5EF4-FFF2-40B4-BE49-F238E27FC236}">
                <a16:creationId xmlns:a16="http://schemas.microsoft.com/office/drawing/2014/main" id="{A13DBCD6-8643-3FD6-FD95-4D25881C718A}"/>
              </a:ext>
            </a:extLst>
          </p:cNvPr>
          <p:cNvSpPr>
            <a:spLocks noGrp="1"/>
          </p:cNvSpPr>
          <p:nvPr>
            <p:ph type="body" sz="quarter" idx="34"/>
          </p:nvPr>
        </p:nvSpPr>
        <p:spPr/>
        <p:txBody>
          <a:bodyPr/>
          <a:lstStyle/>
          <a:p>
            <a:r>
              <a:rPr lang="en-US" b="1"/>
              <a:t>User Acceptance Testing</a:t>
            </a:r>
          </a:p>
        </p:txBody>
      </p:sp>
      <p:sp>
        <p:nvSpPr>
          <p:cNvPr id="30" name="Text Placeholder 29">
            <a:extLst>
              <a:ext uri="{FF2B5EF4-FFF2-40B4-BE49-F238E27FC236}">
                <a16:creationId xmlns:a16="http://schemas.microsoft.com/office/drawing/2014/main" id="{7848247F-939A-C7B6-7CB7-77E6856FF47F}"/>
              </a:ext>
            </a:extLst>
          </p:cNvPr>
          <p:cNvSpPr>
            <a:spLocks noGrp="1"/>
          </p:cNvSpPr>
          <p:nvPr>
            <p:ph type="body" sz="quarter" idx="35"/>
          </p:nvPr>
        </p:nvSpPr>
        <p:spPr/>
        <p:txBody>
          <a:bodyPr/>
          <a:lstStyle/>
          <a:p>
            <a:endParaRPr lang="en-US"/>
          </a:p>
          <a:p>
            <a:r>
              <a:rPr lang="en-US" sz="1300"/>
              <a:t>September 2025-July 2026</a:t>
            </a:r>
          </a:p>
        </p:txBody>
      </p:sp>
      <p:sp>
        <p:nvSpPr>
          <p:cNvPr id="37" name="Text Placeholder 36">
            <a:extLst>
              <a:ext uri="{FF2B5EF4-FFF2-40B4-BE49-F238E27FC236}">
                <a16:creationId xmlns:a16="http://schemas.microsoft.com/office/drawing/2014/main" id="{7DE7FEA4-981C-7D34-B124-0EFD2FE58D62}"/>
              </a:ext>
            </a:extLst>
          </p:cNvPr>
          <p:cNvSpPr>
            <a:spLocks noGrp="1"/>
          </p:cNvSpPr>
          <p:nvPr>
            <p:ph type="body" sz="quarter" idx="42"/>
          </p:nvPr>
        </p:nvSpPr>
        <p:spPr/>
        <p:txBody>
          <a:bodyPr/>
          <a:lstStyle/>
          <a:p>
            <a:r>
              <a:rPr lang="en-US" sz="2000" b="1"/>
              <a:t>Pilot and Statewide Training</a:t>
            </a:r>
          </a:p>
        </p:txBody>
      </p:sp>
      <p:sp>
        <p:nvSpPr>
          <p:cNvPr id="38" name="Text Placeholder 37">
            <a:extLst>
              <a:ext uri="{FF2B5EF4-FFF2-40B4-BE49-F238E27FC236}">
                <a16:creationId xmlns:a16="http://schemas.microsoft.com/office/drawing/2014/main" id="{C77F9532-34C9-FCE7-804A-F81D751C2A19}"/>
              </a:ext>
            </a:extLst>
          </p:cNvPr>
          <p:cNvSpPr>
            <a:spLocks noGrp="1"/>
          </p:cNvSpPr>
          <p:nvPr>
            <p:ph type="body" sz="quarter" idx="43"/>
          </p:nvPr>
        </p:nvSpPr>
        <p:spPr>
          <a:xfrm>
            <a:off x="6910939" y="5890661"/>
            <a:ext cx="2835434" cy="310704"/>
          </a:xfrm>
        </p:spPr>
        <p:txBody>
          <a:bodyPr/>
          <a:lstStyle/>
          <a:p>
            <a:pPr>
              <a:lnSpc>
                <a:spcPct val="100000"/>
              </a:lnSpc>
            </a:pPr>
            <a:r>
              <a:rPr lang="en-US"/>
              <a:t>July 2026-September 2026</a:t>
            </a:r>
          </a:p>
          <a:p>
            <a:pPr>
              <a:lnSpc>
                <a:spcPct val="100000"/>
              </a:lnSpc>
              <a:spcBef>
                <a:spcPts val="0"/>
              </a:spcBef>
            </a:pPr>
            <a:endParaRPr lang="en-US">
              <a:solidFill>
                <a:srgbClr val="FFFF00"/>
              </a:solidFill>
            </a:endParaRPr>
          </a:p>
        </p:txBody>
      </p:sp>
      <p:sp>
        <p:nvSpPr>
          <p:cNvPr id="35" name="Text Placeholder 34">
            <a:extLst>
              <a:ext uri="{FF2B5EF4-FFF2-40B4-BE49-F238E27FC236}">
                <a16:creationId xmlns:a16="http://schemas.microsoft.com/office/drawing/2014/main" id="{AD288123-599C-FB72-0CC5-D408E9D162FA}"/>
              </a:ext>
            </a:extLst>
          </p:cNvPr>
          <p:cNvSpPr>
            <a:spLocks noGrp="1"/>
          </p:cNvSpPr>
          <p:nvPr>
            <p:ph type="body" sz="quarter" idx="40"/>
          </p:nvPr>
        </p:nvSpPr>
        <p:spPr/>
        <p:txBody>
          <a:bodyPr/>
          <a:lstStyle/>
          <a:p>
            <a:pPr>
              <a:lnSpc>
                <a:spcPct val="100000"/>
              </a:lnSpc>
              <a:spcBef>
                <a:spcPts val="0"/>
              </a:spcBef>
            </a:pPr>
            <a:r>
              <a:rPr lang="en-US" b="1"/>
              <a:t>Implementation</a:t>
            </a:r>
          </a:p>
        </p:txBody>
      </p:sp>
      <p:sp>
        <p:nvSpPr>
          <p:cNvPr id="36" name="Text Placeholder 35">
            <a:extLst>
              <a:ext uri="{FF2B5EF4-FFF2-40B4-BE49-F238E27FC236}">
                <a16:creationId xmlns:a16="http://schemas.microsoft.com/office/drawing/2014/main" id="{46AC36DE-F6B0-5B0B-4E69-CE4664F23007}"/>
              </a:ext>
            </a:extLst>
          </p:cNvPr>
          <p:cNvSpPr>
            <a:spLocks noGrp="1"/>
          </p:cNvSpPr>
          <p:nvPr>
            <p:ph type="body" sz="quarter" idx="41"/>
          </p:nvPr>
        </p:nvSpPr>
        <p:spPr>
          <a:xfrm>
            <a:off x="3753853" y="5342021"/>
            <a:ext cx="2833788" cy="866944"/>
          </a:xfrm>
        </p:spPr>
        <p:txBody>
          <a:bodyPr/>
          <a:lstStyle/>
          <a:p>
            <a:pPr marL="0" indent="0">
              <a:buNone/>
            </a:pPr>
            <a:endParaRPr lang="en-US"/>
          </a:p>
          <a:p>
            <a:pPr marL="0" indent="0">
              <a:lnSpc>
                <a:spcPct val="100000"/>
              </a:lnSpc>
              <a:spcBef>
                <a:spcPts val="0"/>
              </a:spcBef>
              <a:buNone/>
            </a:pPr>
            <a:r>
              <a:rPr lang="en-US" sz="1600"/>
              <a:t>October 7, 2026</a:t>
            </a:r>
          </a:p>
        </p:txBody>
      </p:sp>
      <p:sp>
        <p:nvSpPr>
          <p:cNvPr id="39" name="Text Placeholder 38">
            <a:extLst>
              <a:ext uri="{FF2B5EF4-FFF2-40B4-BE49-F238E27FC236}">
                <a16:creationId xmlns:a16="http://schemas.microsoft.com/office/drawing/2014/main" id="{EFEB7DE7-AF99-B84E-3B71-14A00B97A1E5}"/>
              </a:ext>
            </a:extLst>
          </p:cNvPr>
          <p:cNvSpPr>
            <a:spLocks noGrp="1"/>
          </p:cNvSpPr>
          <p:nvPr>
            <p:ph type="body" sz="quarter" idx="44"/>
          </p:nvPr>
        </p:nvSpPr>
        <p:spPr>
          <a:xfrm>
            <a:off x="1395663" y="5340098"/>
            <a:ext cx="2113982" cy="247222"/>
          </a:xfrm>
        </p:spPr>
        <p:txBody>
          <a:bodyPr/>
          <a:lstStyle/>
          <a:p>
            <a:pPr algn="ctr"/>
            <a:r>
              <a:rPr lang="en-US" sz="2000" b="1"/>
              <a:t>Federal Certification</a:t>
            </a:r>
          </a:p>
        </p:txBody>
      </p:sp>
      <p:sp>
        <p:nvSpPr>
          <p:cNvPr id="40" name="Text Placeholder 39">
            <a:extLst>
              <a:ext uri="{FF2B5EF4-FFF2-40B4-BE49-F238E27FC236}">
                <a16:creationId xmlns:a16="http://schemas.microsoft.com/office/drawing/2014/main" id="{3A8E0FA0-107F-97B1-172D-147485BFFF44}"/>
              </a:ext>
            </a:extLst>
          </p:cNvPr>
          <p:cNvSpPr>
            <a:spLocks noGrp="1"/>
          </p:cNvSpPr>
          <p:nvPr>
            <p:ph type="body" sz="quarter" idx="45"/>
          </p:nvPr>
        </p:nvSpPr>
        <p:spPr>
          <a:xfrm>
            <a:off x="1270535" y="5890661"/>
            <a:ext cx="2239109" cy="310704"/>
          </a:xfrm>
        </p:spPr>
        <p:txBody>
          <a:bodyPr/>
          <a:lstStyle/>
          <a:p>
            <a:pPr algn="ctr"/>
            <a:r>
              <a:rPr lang="en-US" sz="1600"/>
              <a:t>2027</a:t>
            </a:r>
          </a:p>
        </p:txBody>
      </p:sp>
      <p:sp>
        <p:nvSpPr>
          <p:cNvPr id="3" name="Title 2" hidden="1">
            <a:extLst>
              <a:ext uri="{FF2B5EF4-FFF2-40B4-BE49-F238E27FC236}">
                <a16:creationId xmlns:a16="http://schemas.microsoft.com/office/drawing/2014/main" id="{4C88F994-AF4F-81FA-681F-1AEFFFD16DD6}"/>
              </a:ext>
            </a:extLst>
          </p:cNvPr>
          <p:cNvSpPr>
            <a:spLocks noGrp="1"/>
          </p:cNvSpPr>
          <p:nvPr>
            <p:ph type="title"/>
          </p:nvPr>
        </p:nvSpPr>
        <p:spPr/>
        <p:txBody>
          <a:bodyPr/>
          <a:lstStyle/>
          <a:p>
            <a:r>
              <a:rPr lang="en-US"/>
              <a:t>Slide Title</a:t>
            </a:r>
          </a:p>
        </p:txBody>
      </p:sp>
      <p:sp>
        <p:nvSpPr>
          <p:cNvPr id="57" name="Freeform: Shape 22" title="Icon of Star">
            <a:extLst>
              <a:ext uri="{FF2B5EF4-FFF2-40B4-BE49-F238E27FC236}">
                <a16:creationId xmlns:a16="http://schemas.microsoft.com/office/drawing/2014/main" id="{80D70D3D-F3DA-5B21-2C54-94D8739B29FC}"/>
              </a:ext>
            </a:extLst>
          </p:cNvPr>
          <p:cNvSpPr>
            <a:spLocks/>
          </p:cNvSpPr>
          <p:nvPr/>
        </p:nvSpPr>
        <p:spPr bwMode="auto">
          <a:xfrm>
            <a:off x="4888479" y="5819529"/>
            <a:ext cx="788668" cy="616293"/>
          </a:xfrm>
          <a:custGeom>
            <a:avLst/>
            <a:gdLst>
              <a:gd name="T0" fmla="*/ 614357 w 619892"/>
              <a:gd name="T1" fmla="*/ 226925 h 590373"/>
              <a:gd name="T2" fmla="*/ 381898 w 619892"/>
              <a:gd name="T3" fmla="*/ 226925 h 590373"/>
              <a:gd name="T4" fmla="*/ 311053 w 619892"/>
              <a:gd name="T5" fmla="*/ 5535 h 590373"/>
              <a:gd name="T6" fmla="*/ 237994 w 619892"/>
              <a:gd name="T7" fmla="*/ 226187 h 590373"/>
              <a:gd name="T8" fmla="*/ 5535 w 619892"/>
              <a:gd name="T9" fmla="*/ 225449 h 590373"/>
              <a:gd name="T10" fmla="*/ 7749 w 619892"/>
              <a:gd name="T11" fmla="*/ 226925 h 590373"/>
              <a:gd name="T12" fmla="*/ 5535 w 619892"/>
              <a:gd name="T13" fmla="*/ 226925 h 590373"/>
              <a:gd name="T14" fmla="*/ 193716 w 619892"/>
              <a:gd name="T15" fmla="*/ 363449 h 590373"/>
              <a:gd name="T16" fmla="*/ 122134 w 619892"/>
              <a:gd name="T17" fmla="*/ 584839 h 590373"/>
              <a:gd name="T18" fmla="*/ 310315 w 619892"/>
              <a:gd name="T19" fmla="*/ 448315 h 590373"/>
              <a:gd name="T20" fmla="*/ 497020 w 619892"/>
              <a:gd name="T21" fmla="*/ 585576 h 590373"/>
              <a:gd name="T22" fmla="*/ 426176 w 619892"/>
              <a:gd name="T23" fmla="*/ 364186 h 590373"/>
              <a:gd name="T24" fmla="*/ 614357 w 619892"/>
              <a:gd name="T25" fmla="*/ 226925 h 590373"/>
              <a:gd name="T26" fmla="*/ 433555 w 619892"/>
              <a:gd name="T27" fmla="*/ 498496 h 590373"/>
              <a:gd name="T28" fmla="*/ 309577 w 619892"/>
              <a:gd name="T29" fmla="*/ 407727 h 590373"/>
              <a:gd name="T30" fmla="*/ 184861 w 619892"/>
              <a:gd name="T31" fmla="*/ 498496 h 590373"/>
              <a:gd name="T32" fmla="*/ 232829 w 619892"/>
              <a:gd name="T33" fmla="*/ 351641 h 590373"/>
              <a:gd name="T34" fmla="*/ 108112 w 619892"/>
              <a:gd name="T35" fmla="*/ 260871 h 590373"/>
              <a:gd name="T36" fmla="*/ 109588 w 619892"/>
              <a:gd name="T37" fmla="*/ 260871 h 590373"/>
              <a:gd name="T38" fmla="*/ 107375 w 619892"/>
              <a:gd name="T39" fmla="*/ 259395 h 590373"/>
              <a:gd name="T40" fmla="*/ 261609 w 619892"/>
              <a:gd name="T41" fmla="*/ 260133 h 590373"/>
              <a:gd name="T42" fmla="*/ 310315 w 619892"/>
              <a:gd name="T43" fmla="*/ 113278 h 590373"/>
              <a:gd name="T44" fmla="*/ 357545 w 619892"/>
              <a:gd name="T45" fmla="*/ 260871 h 590373"/>
              <a:gd name="T46" fmla="*/ 512518 w 619892"/>
              <a:gd name="T47" fmla="*/ 260871 h 590373"/>
              <a:gd name="T48" fmla="*/ 387063 w 619892"/>
              <a:gd name="T49" fmla="*/ 352379 h 590373"/>
              <a:gd name="T50" fmla="*/ 433555 w 619892"/>
              <a:gd name="T51" fmla="*/ 498496 h 59037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19892" h="590373">
                <a:moveTo>
                  <a:pt x="614357" y="226925"/>
                </a:moveTo>
                <a:lnTo>
                  <a:pt x="381898" y="226925"/>
                </a:lnTo>
                <a:lnTo>
                  <a:pt x="311053" y="5535"/>
                </a:lnTo>
                <a:lnTo>
                  <a:pt x="237994" y="226187"/>
                </a:lnTo>
                <a:lnTo>
                  <a:pt x="5535" y="225449"/>
                </a:lnTo>
                <a:lnTo>
                  <a:pt x="7749" y="226925"/>
                </a:lnTo>
                <a:lnTo>
                  <a:pt x="5535" y="226925"/>
                </a:lnTo>
                <a:lnTo>
                  <a:pt x="193716" y="363449"/>
                </a:lnTo>
                <a:lnTo>
                  <a:pt x="122134" y="584839"/>
                </a:lnTo>
                <a:lnTo>
                  <a:pt x="310315" y="448315"/>
                </a:lnTo>
                <a:lnTo>
                  <a:pt x="497020" y="585576"/>
                </a:lnTo>
                <a:lnTo>
                  <a:pt x="426176" y="364186"/>
                </a:lnTo>
                <a:lnTo>
                  <a:pt x="614357" y="226925"/>
                </a:lnTo>
                <a:close/>
                <a:moveTo>
                  <a:pt x="433555" y="498496"/>
                </a:moveTo>
                <a:lnTo>
                  <a:pt x="309577" y="407727"/>
                </a:lnTo>
                <a:lnTo>
                  <a:pt x="184861" y="498496"/>
                </a:lnTo>
                <a:lnTo>
                  <a:pt x="232829" y="351641"/>
                </a:lnTo>
                <a:lnTo>
                  <a:pt x="108112" y="260871"/>
                </a:lnTo>
                <a:lnTo>
                  <a:pt x="109588" y="260871"/>
                </a:lnTo>
                <a:lnTo>
                  <a:pt x="107375" y="259395"/>
                </a:lnTo>
                <a:lnTo>
                  <a:pt x="261609" y="260133"/>
                </a:lnTo>
                <a:lnTo>
                  <a:pt x="310315" y="113278"/>
                </a:lnTo>
                <a:lnTo>
                  <a:pt x="357545" y="260871"/>
                </a:lnTo>
                <a:lnTo>
                  <a:pt x="512518" y="260871"/>
                </a:lnTo>
                <a:lnTo>
                  <a:pt x="387063" y="352379"/>
                </a:lnTo>
                <a:lnTo>
                  <a:pt x="433555" y="498496"/>
                </a:lnTo>
                <a:close/>
              </a:path>
            </a:pathLst>
          </a:custGeom>
          <a:solidFill>
            <a:srgbClr val="FFFF00"/>
          </a:solidFill>
          <a:ln/>
        </p:spPr>
        <p:style>
          <a:lnRef idx="1">
            <a:schemeClr val="accent6"/>
          </a:lnRef>
          <a:fillRef idx="2">
            <a:schemeClr val="accent6"/>
          </a:fillRef>
          <a:effectRef idx="1">
            <a:schemeClr val="accent6"/>
          </a:effectRef>
          <a:fontRef idx="minor">
            <a:schemeClr val="dk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2" name="Graphic 41" descr="Confetti ball outline">
            <a:extLst>
              <a:ext uri="{FF2B5EF4-FFF2-40B4-BE49-F238E27FC236}">
                <a16:creationId xmlns:a16="http://schemas.microsoft.com/office/drawing/2014/main" id="{8FA991DC-4963-1EF6-1412-81BF905003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35041" y="5353855"/>
            <a:ext cx="662904" cy="662904"/>
          </a:xfrm>
          <a:prstGeom prst="rect">
            <a:avLst/>
          </a:prstGeom>
        </p:spPr>
      </p:pic>
      <p:sp>
        <p:nvSpPr>
          <p:cNvPr id="41" name="AutoShape 110" title="Arrow pointing to the right">
            <a:extLst>
              <a:ext uri="{FF2B5EF4-FFF2-40B4-BE49-F238E27FC236}">
                <a16:creationId xmlns:a16="http://schemas.microsoft.com/office/drawing/2014/main" id="{257340A9-47B2-C609-F6AE-C52E1CF3D531}"/>
              </a:ext>
            </a:extLst>
          </p:cNvPr>
          <p:cNvSpPr>
            <a:spLocks noChangeArrowheads="1"/>
          </p:cNvSpPr>
          <p:nvPr/>
        </p:nvSpPr>
        <p:spPr bwMode="auto">
          <a:xfrm>
            <a:off x="6023781" y="512136"/>
            <a:ext cx="1089946" cy="732394"/>
          </a:xfrm>
          <a:prstGeom prst="rightArrow">
            <a:avLst>
              <a:gd name="adj1" fmla="val 55843"/>
              <a:gd name="adj2" fmla="val 49879"/>
            </a:avLst>
          </a:prstGeom>
          <a:gradFill flip="none" rotWithShape="1">
            <a:gsLst>
              <a:gs pos="0">
                <a:srgbClr val="FFFFFF">
                  <a:alpha val="0"/>
                </a:srgbClr>
              </a:gs>
              <a:gs pos="100000">
                <a:srgbClr val="FFFFFF"/>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AutoShape 110" title="Arrow pointing to the right">
            <a:extLst>
              <a:ext uri="{FF2B5EF4-FFF2-40B4-BE49-F238E27FC236}">
                <a16:creationId xmlns:a16="http://schemas.microsoft.com/office/drawing/2014/main" id="{ED43C3B2-BB4D-3021-D4E8-06AEDD4580AB}"/>
              </a:ext>
            </a:extLst>
          </p:cNvPr>
          <p:cNvSpPr>
            <a:spLocks noChangeArrowheads="1"/>
          </p:cNvSpPr>
          <p:nvPr/>
        </p:nvSpPr>
        <p:spPr bwMode="auto">
          <a:xfrm>
            <a:off x="6699183" y="3716639"/>
            <a:ext cx="1162535" cy="863598"/>
          </a:xfrm>
          <a:prstGeom prst="rightArrow">
            <a:avLst>
              <a:gd name="adj1" fmla="val 55843"/>
              <a:gd name="adj2" fmla="val 49879"/>
            </a:avLst>
          </a:prstGeom>
          <a:gradFill flip="none" rotWithShape="1">
            <a:gsLst>
              <a:gs pos="0">
                <a:srgbClr val="FFFFFF">
                  <a:alpha val="0"/>
                </a:srgbClr>
              </a:gs>
              <a:gs pos="100000">
                <a:srgbClr val="FFFFFF"/>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AutoShape 110" title="Arrow pointing to the left">
            <a:extLst>
              <a:ext uri="{FF2B5EF4-FFF2-40B4-BE49-F238E27FC236}">
                <a16:creationId xmlns:a16="http://schemas.microsoft.com/office/drawing/2014/main" id="{DCEAD8F5-8C60-9797-EB59-65C2AA71C7B6}"/>
              </a:ext>
            </a:extLst>
          </p:cNvPr>
          <p:cNvSpPr>
            <a:spLocks noChangeArrowheads="1"/>
          </p:cNvSpPr>
          <p:nvPr/>
        </p:nvSpPr>
        <p:spPr bwMode="auto">
          <a:xfrm rot="10800000">
            <a:off x="3333321" y="5364758"/>
            <a:ext cx="912547" cy="863598"/>
          </a:xfrm>
          <a:prstGeom prst="rightArrow">
            <a:avLst>
              <a:gd name="adj1" fmla="val 55843"/>
              <a:gd name="adj2" fmla="val 49879"/>
            </a:avLst>
          </a:prstGeom>
          <a:gradFill flip="none" rotWithShape="1">
            <a:gsLst>
              <a:gs pos="0">
                <a:srgbClr val="FFFFFF">
                  <a:alpha val="0"/>
                </a:srgbClr>
              </a:gs>
              <a:gs pos="100000">
                <a:srgbClr val="FFFFFF"/>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AutoShape 110" title="Arrow pointing to the left">
            <a:extLst>
              <a:ext uri="{FF2B5EF4-FFF2-40B4-BE49-F238E27FC236}">
                <a16:creationId xmlns:a16="http://schemas.microsoft.com/office/drawing/2014/main" id="{6FFAF980-627D-4986-7998-23473BBDAA8C}"/>
              </a:ext>
            </a:extLst>
          </p:cNvPr>
          <p:cNvSpPr>
            <a:spLocks noChangeArrowheads="1"/>
          </p:cNvSpPr>
          <p:nvPr/>
        </p:nvSpPr>
        <p:spPr bwMode="auto">
          <a:xfrm rot="10800000">
            <a:off x="4336426" y="2055151"/>
            <a:ext cx="1201006" cy="863598"/>
          </a:xfrm>
          <a:prstGeom prst="rightArrow">
            <a:avLst>
              <a:gd name="adj1" fmla="val 55843"/>
              <a:gd name="adj2" fmla="val 49879"/>
            </a:avLst>
          </a:prstGeom>
          <a:gradFill flip="none" rotWithShape="1">
            <a:gsLst>
              <a:gs pos="0">
                <a:srgbClr val="FFFFFF">
                  <a:alpha val="0"/>
                </a:srgbClr>
              </a:gs>
              <a:gs pos="100000">
                <a:srgbClr val="FFFFFF"/>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AutoShape 110" title="Arrow pointing to the left">
            <a:extLst>
              <a:ext uri="{FF2B5EF4-FFF2-40B4-BE49-F238E27FC236}">
                <a16:creationId xmlns:a16="http://schemas.microsoft.com/office/drawing/2014/main" id="{941DFF67-ACB6-BB7B-889C-36591D0CCDD8}"/>
              </a:ext>
            </a:extLst>
          </p:cNvPr>
          <p:cNvSpPr>
            <a:spLocks noChangeArrowheads="1"/>
          </p:cNvSpPr>
          <p:nvPr/>
        </p:nvSpPr>
        <p:spPr bwMode="auto">
          <a:xfrm rot="10800000">
            <a:off x="6804682" y="2061621"/>
            <a:ext cx="1025119" cy="863598"/>
          </a:xfrm>
          <a:prstGeom prst="rightArrow">
            <a:avLst>
              <a:gd name="adj1" fmla="val 55843"/>
              <a:gd name="adj2" fmla="val 49879"/>
            </a:avLst>
          </a:prstGeom>
          <a:gradFill flip="none" rotWithShape="1">
            <a:gsLst>
              <a:gs pos="0">
                <a:srgbClr val="FFFFFF">
                  <a:alpha val="0"/>
                </a:srgbClr>
              </a:gs>
              <a:gs pos="100000">
                <a:srgbClr val="FFFFFF"/>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AutoShape 110" title="Arrow pointing to the right">
            <a:extLst>
              <a:ext uri="{FF2B5EF4-FFF2-40B4-BE49-F238E27FC236}">
                <a16:creationId xmlns:a16="http://schemas.microsoft.com/office/drawing/2014/main" id="{C0CFBBDC-27F9-1245-826B-8FE3D1E7236E}"/>
              </a:ext>
            </a:extLst>
          </p:cNvPr>
          <p:cNvSpPr>
            <a:spLocks noChangeArrowheads="1"/>
          </p:cNvSpPr>
          <p:nvPr/>
        </p:nvSpPr>
        <p:spPr bwMode="auto">
          <a:xfrm>
            <a:off x="4160267" y="3716639"/>
            <a:ext cx="1060998" cy="863598"/>
          </a:xfrm>
          <a:prstGeom prst="rightArrow">
            <a:avLst>
              <a:gd name="adj1" fmla="val 55843"/>
              <a:gd name="adj2" fmla="val 49879"/>
            </a:avLst>
          </a:prstGeom>
          <a:gradFill flip="none" rotWithShape="1">
            <a:gsLst>
              <a:gs pos="0">
                <a:srgbClr val="FFFFFF">
                  <a:alpha val="0"/>
                </a:srgbClr>
              </a:gs>
              <a:gs pos="100000">
                <a:srgbClr val="FFFFFF"/>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AutoShape 110" title="Arrow pointing to the left">
            <a:extLst>
              <a:ext uri="{FF2B5EF4-FFF2-40B4-BE49-F238E27FC236}">
                <a16:creationId xmlns:a16="http://schemas.microsoft.com/office/drawing/2014/main" id="{3DCB5D13-A7D7-7232-7EC2-83FA1D63881E}"/>
              </a:ext>
            </a:extLst>
          </p:cNvPr>
          <p:cNvSpPr>
            <a:spLocks noChangeArrowheads="1"/>
          </p:cNvSpPr>
          <p:nvPr/>
        </p:nvSpPr>
        <p:spPr bwMode="auto">
          <a:xfrm rot="10800000">
            <a:off x="1721427" y="2106892"/>
            <a:ext cx="1060998" cy="863598"/>
          </a:xfrm>
          <a:prstGeom prst="rightArrow">
            <a:avLst>
              <a:gd name="adj1" fmla="val 55843"/>
              <a:gd name="adj2" fmla="val 49879"/>
            </a:avLst>
          </a:prstGeom>
          <a:gradFill flip="none" rotWithShape="1">
            <a:gsLst>
              <a:gs pos="0">
                <a:srgbClr val="FFFFFF">
                  <a:alpha val="0"/>
                </a:srgbClr>
              </a:gs>
              <a:gs pos="100000">
                <a:srgbClr val="FFFFFF"/>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AutoShape 110" title="Arrow pointing to the right">
            <a:extLst>
              <a:ext uri="{FF2B5EF4-FFF2-40B4-BE49-F238E27FC236}">
                <a16:creationId xmlns:a16="http://schemas.microsoft.com/office/drawing/2014/main" id="{94B10950-8229-40A5-8501-BA277A271530}"/>
              </a:ext>
            </a:extLst>
          </p:cNvPr>
          <p:cNvSpPr>
            <a:spLocks noChangeArrowheads="1"/>
          </p:cNvSpPr>
          <p:nvPr/>
        </p:nvSpPr>
        <p:spPr bwMode="auto">
          <a:xfrm>
            <a:off x="9296730" y="499809"/>
            <a:ext cx="1185261" cy="863598"/>
          </a:xfrm>
          <a:prstGeom prst="rightArrow">
            <a:avLst>
              <a:gd name="adj1" fmla="val 55843"/>
              <a:gd name="adj2" fmla="val 49879"/>
            </a:avLst>
          </a:prstGeom>
          <a:gradFill flip="none" rotWithShape="1">
            <a:gsLst>
              <a:gs pos="0">
                <a:srgbClr val="FFFFFF">
                  <a:alpha val="0"/>
                </a:srgbClr>
              </a:gs>
              <a:gs pos="100000">
                <a:srgbClr val="FFFFFF"/>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F98FCBD3-9A15-DF09-213B-DB3ED1750EAB}"/>
              </a:ext>
            </a:extLst>
          </p:cNvPr>
          <p:cNvSpPr txBox="1"/>
          <p:nvPr/>
        </p:nvSpPr>
        <p:spPr>
          <a:xfrm>
            <a:off x="11414927" y="2421653"/>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3E7A0685-10C7-0D46-356C-6787FBC7DCBA}"/>
              </a:ext>
            </a:extLst>
          </p:cNvPr>
          <p:cNvSpPr txBox="1"/>
          <p:nvPr/>
        </p:nvSpPr>
        <p:spPr>
          <a:xfrm flipH="1">
            <a:off x="4485373" y="6410425"/>
            <a:ext cx="491988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2060"/>
                </a:solidFill>
                <a:effectLst/>
                <a:highlight>
                  <a:srgbClr val="FFFF00"/>
                </a:highlight>
                <a:uLnTx/>
                <a:uFillTx/>
                <a:latin typeface="Calibri" panose="020F0502020204030204"/>
                <a:ea typeface="+mn-ea"/>
                <a:cs typeface="+mn-cs"/>
              </a:rPr>
              <a:t>*</a:t>
            </a:r>
            <a:r>
              <a:rPr kumimoji="0" lang="en-US" sz="1800" b="1" i="1" u="none" strike="noStrike" kern="1200" cap="none" spc="0" normalizeH="0" baseline="0" noProof="0">
                <a:ln>
                  <a:noFill/>
                </a:ln>
                <a:solidFill>
                  <a:srgbClr val="002060"/>
                </a:solidFill>
                <a:effectLst/>
                <a:highlight>
                  <a:srgbClr val="FFFF00"/>
                </a:highlight>
                <a:uLnTx/>
                <a:uFillTx/>
                <a:latin typeface="Calibri" panose="020F0502020204030204"/>
                <a:ea typeface="+mn-ea"/>
                <a:cs typeface="+mn-cs"/>
              </a:rPr>
              <a:t>You Are Here</a:t>
            </a:r>
            <a:r>
              <a:rPr kumimoji="0" lang="en-US" sz="1800" b="1" i="0" u="none" strike="noStrike" kern="1200" cap="none" spc="0" normalizeH="0" baseline="0" noProof="0">
                <a:ln>
                  <a:noFill/>
                </a:ln>
                <a:solidFill>
                  <a:srgbClr val="002060"/>
                </a:solidFill>
                <a:effectLst/>
                <a:highlight>
                  <a:srgbClr val="FFFF00"/>
                </a:highlight>
                <a:uLnTx/>
                <a:uFillTx/>
                <a:latin typeface="Calibri" panose="020F0502020204030204"/>
                <a:ea typeface="+mn-ea"/>
                <a:cs typeface="+mn-cs"/>
              </a:rPr>
              <a:t>*</a:t>
            </a:r>
          </a:p>
        </p:txBody>
      </p:sp>
      <p:sp>
        <p:nvSpPr>
          <p:cNvPr id="31" name="AutoShape 110" title="Arrow pointing to the right">
            <a:extLst>
              <a:ext uri="{FF2B5EF4-FFF2-40B4-BE49-F238E27FC236}">
                <a16:creationId xmlns:a16="http://schemas.microsoft.com/office/drawing/2014/main" id="{74E83A6F-F133-23E3-0511-51F9338E4C95}"/>
              </a:ext>
            </a:extLst>
          </p:cNvPr>
          <p:cNvSpPr>
            <a:spLocks noChangeArrowheads="1"/>
          </p:cNvSpPr>
          <p:nvPr/>
        </p:nvSpPr>
        <p:spPr bwMode="auto">
          <a:xfrm>
            <a:off x="9497997" y="3785651"/>
            <a:ext cx="1060997" cy="863598"/>
          </a:xfrm>
          <a:prstGeom prst="rightArrow">
            <a:avLst>
              <a:gd name="adj1" fmla="val 55843"/>
              <a:gd name="adj2" fmla="val 49879"/>
            </a:avLst>
          </a:prstGeom>
          <a:gradFill flip="none" rotWithShape="1">
            <a:gsLst>
              <a:gs pos="0">
                <a:srgbClr val="FFFFFF">
                  <a:alpha val="0"/>
                </a:srgbClr>
              </a:gs>
              <a:gs pos="100000">
                <a:srgbClr val="FFFFFF"/>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C7DDB88-288E-4C74-4B5F-EDB7F8FAE2D6}"/>
              </a:ext>
            </a:extLst>
          </p:cNvPr>
          <p:cNvSpPr txBox="1"/>
          <p:nvPr/>
        </p:nvSpPr>
        <p:spPr>
          <a:xfrm>
            <a:off x="2935705" y="1366787"/>
            <a:ext cx="598691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1C4285"/>
                </a:solidFill>
                <a:effectLst/>
                <a:uLnTx/>
                <a:uFillTx/>
                <a:latin typeface="Calibri" panose="020F0502020204030204"/>
                <a:ea typeface="+mn-ea"/>
                <a:cs typeface="+mn-cs"/>
              </a:rPr>
              <a:t>Our Road to EPIC</a:t>
            </a:r>
          </a:p>
        </p:txBody>
      </p:sp>
      <p:sp>
        <p:nvSpPr>
          <p:cNvPr id="21" name="AutoShape 110" title="Arrow pointing to the right">
            <a:extLst>
              <a:ext uri="{FF2B5EF4-FFF2-40B4-BE49-F238E27FC236}">
                <a16:creationId xmlns:a16="http://schemas.microsoft.com/office/drawing/2014/main" id="{0D26EF4C-2B3E-5D1E-FA4E-E2F05A6DC3B5}"/>
              </a:ext>
            </a:extLst>
          </p:cNvPr>
          <p:cNvSpPr>
            <a:spLocks noChangeArrowheads="1"/>
          </p:cNvSpPr>
          <p:nvPr/>
        </p:nvSpPr>
        <p:spPr bwMode="auto">
          <a:xfrm>
            <a:off x="2975174" y="429195"/>
            <a:ext cx="1185261" cy="806105"/>
          </a:xfrm>
          <a:prstGeom prst="rightArrow">
            <a:avLst>
              <a:gd name="adj1" fmla="val 55843"/>
              <a:gd name="adj2" fmla="val 49879"/>
            </a:avLst>
          </a:prstGeom>
          <a:gradFill flip="none" rotWithShape="1">
            <a:gsLst>
              <a:gs pos="0">
                <a:srgbClr val="FFFFFF">
                  <a:alpha val="0"/>
                </a:srgbClr>
              </a:gs>
              <a:gs pos="100000">
                <a:srgbClr val="FFFFFF"/>
              </a:gs>
            </a:gsLst>
            <a:lin ang="0" scaled="1"/>
            <a:tileRect/>
          </a:gradFill>
          <a:ln w="9525">
            <a:no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F10557EC-F34E-F33B-4F5B-9E58F2A2C912}"/>
              </a:ext>
            </a:extLst>
          </p:cNvPr>
          <p:cNvSpPr txBox="1"/>
          <p:nvPr/>
        </p:nvSpPr>
        <p:spPr>
          <a:xfrm>
            <a:off x="8595360" y="6400800"/>
            <a:ext cx="348615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hlinkClick r:id="rId4"/>
              </a:rPr>
              <a:t>HFS.DCSSTeamEPIC@illinois.gov</a:t>
            </a: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762732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A8D38-35A6-1E6B-5441-559CCB21D0FB}"/>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7C2A823-2E01-C063-B186-8F9FF96C2860}"/>
              </a:ext>
            </a:extLst>
          </p:cNvPr>
          <p:cNvSpPr>
            <a:spLocks noGrp="1"/>
          </p:cNvSpPr>
          <p:nvPr>
            <p:ph type="title" idx="4294967295"/>
          </p:nvPr>
        </p:nvSpPr>
        <p:spPr>
          <a:xfrm>
            <a:off x="2098310" y="125128"/>
            <a:ext cx="8229032" cy="2510760"/>
          </a:xfrm>
        </p:spPr>
        <p:txBody>
          <a:bodyPr>
            <a:normAutofit/>
          </a:bodyPr>
          <a:lstStyle/>
          <a:p>
            <a:pPr algn="ctr"/>
            <a:r>
              <a:rPr lang="en-US" b="1">
                <a:solidFill>
                  <a:srgbClr val="1C4285"/>
                </a:solidFill>
                <a:latin typeface="Arial" panose="020B0604020202020204" pitchFamily="34" charset="0"/>
                <a:cs typeface="Arial" panose="020B0604020202020204" pitchFamily="34" charset="0"/>
              </a:rPr>
              <a:t>Cutover</a:t>
            </a:r>
          </a:p>
        </p:txBody>
      </p:sp>
      <p:graphicFrame>
        <p:nvGraphicFramePr>
          <p:cNvPr id="2" name="Table 1">
            <a:extLst>
              <a:ext uri="{FF2B5EF4-FFF2-40B4-BE49-F238E27FC236}">
                <a16:creationId xmlns:a16="http://schemas.microsoft.com/office/drawing/2014/main" id="{52177873-E99C-2A97-1C14-C6A8D21B5325}"/>
              </a:ext>
            </a:extLst>
          </p:cNvPr>
          <p:cNvGraphicFramePr>
            <a:graphicFrameLocks noGrp="1"/>
          </p:cNvGraphicFramePr>
          <p:nvPr/>
        </p:nvGraphicFramePr>
        <p:xfrm>
          <a:off x="2425568" y="1857677"/>
          <a:ext cx="6968690" cy="4082379"/>
        </p:xfrm>
        <a:graphic>
          <a:graphicData uri="http://schemas.openxmlformats.org/drawingml/2006/table">
            <a:tbl>
              <a:tblPr/>
              <a:tblGrid>
                <a:gridCol w="1347535">
                  <a:extLst>
                    <a:ext uri="{9D8B030D-6E8A-4147-A177-3AD203B41FA5}">
                      <a16:colId xmlns:a16="http://schemas.microsoft.com/office/drawing/2014/main" val="4114163752"/>
                    </a:ext>
                  </a:extLst>
                </a:gridCol>
                <a:gridCol w="5621155">
                  <a:extLst>
                    <a:ext uri="{9D8B030D-6E8A-4147-A177-3AD203B41FA5}">
                      <a16:colId xmlns:a16="http://schemas.microsoft.com/office/drawing/2014/main" val="4004359635"/>
                    </a:ext>
                  </a:extLst>
                </a:gridCol>
              </a:tblGrid>
              <a:tr h="1174282">
                <a:tc>
                  <a:txBody>
                    <a:bodyPr/>
                    <a:lstStyle/>
                    <a:p>
                      <a:pPr algn="ctr" fontAlgn="t">
                        <a:buNone/>
                      </a:pPr>
                      <a:r>
                        <a:rPr lang="en-US" sz="1100" b="1" i="0" u="none" strike="noStrike">
                          <a:solidFill>
                            <a:srgbClr val="002060"/>
                          </a:solidFill>
                          <a:effectLst/>
                          <a:latin typeface="Arial" panose="020B0604020202020204" pitchFamily="34" charset="0"/>
                          <a:cs typeface="Arial" panose="020B0604020202020204" pitchFamily="34" charset="0"/>
                        </a:rPr>
                        <a:t>9/16-9/30 </a:t>
                      </a:r>
                      <a:br>
                        <a:rPr lang="en-US" sz="1100" b="1" i="0" u="none" strike="noStrike">
                          <a:solidFill>
                            <a:srgbClr val="002060"/>
                          </a:solidFill>
                          <a:effectLst/>
                          <a:latin typeface="Arial" panose="020B0604020202020204" pitchFamily="34" charset="0"/>
                          <a:cs typeface="Arial" panose="020B0604020202020204" pitchFamily="34" charset="0"/>
                        </a:rPr>
                      </a:br>
                      <a:r>
                        <a:rPr lang="en-US" sz="1100" b="1" i="0" u="none" strike="noStrike">
                          <a:solidFill>
                            <a:srgbClr val="002060"/>
                          </a:solidFill>
                          <a:effectLst/>
                          <a:latin typeface="Arial" panose="020B0604020202020204" pitchFamily="34" charset="0"/>
                          <a:cs typeface="Arial" panose="020B0604020202020204" pitchFamily="34" charset="0"/>
                        </a:rPr>
                        <a:t>(11 Business Days)</a:t>
                      </a:r>
                    </a:p>
                  </a:txBody>
                  <a:tcPr marL="8917" marR="8917" marT="89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indent="0" algn="l" fontAlgn="t">
                        <a:buFont typeface="Wingdings" panose="05000000000000000000" pitchFamily="2" charset="2"/>
                        <a:buNone/>
                      </a:pPr>
                      <a:r>
                        <a:rPr lang="en-US" sz="1100" b="1" i="0" u="none" strike="noStrike" dirty="0">
                          <a:solidFill>
                            <a:srgbClr val="009877"/>
                          </a:solidFill>
                          <a:effectLst/>
                          <a:latin typeface="Arial" panose="020B0604020202020204" pitchFamily="34" charset="0"/>
                          <a:cs typeface="Arial" panose="020B0604020202020204" pitchFamily="34" charset="0"/>
                        </a:rPr>
                        <a:t>Phase 1: KIDS in Inquiry Only Mode</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Case and Participant Data moves to EPIC</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Interfaces continue to run in KIDS, including financial processing</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Payments will still go out</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No manual updates or form generation</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Staff will be able to continue to review EPIC training material during this time</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Service Continues!  Procedures are in place to continue business operations including handling walk-ins and customer calls during this time</a:t>
                      </a:r>
                    </a:p>
                  </a:txBody>
                  <a:tcPr marL="8917" marR="8917" marT="89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7501137"/>
                  </a:ext>
                </a:extLst>
              </a:tr>
              <a:tr h="1362692">
                <a:tc>
                  <a:txBody>
                    <a:bodyPr/>
                    <a:lstStyle/>
                    <a:p>
                      <a:pPr algn="ctr" fontAlgn="t">
                        <a:buNone/>
                      </a:pPr>
                      <a:r>
                        <a:rPr lang="en-US" sz="1100" b="1" i="0" u="none" strike="noStrike">
                          <a:solidFill>
                            <a:srgbClr val="002060"/>
                          </a:solidFill>
                          <a:effectLst/>
                          <a:latin typeface="Arial" panose="020B0604020202020204" pitchFamily="34" charset="0"/>
                          <a:cs typeface="Arial" panose="020B0604020202020204" pitchFamily="34" charset="0"/>
                        </a:rPr>
                        <a:t>10/1-10/7</a:t>
                      </a:r>
                      <a:br>
                        <a:rPr lang="en-US" sz="1100" b="1" i="0" u="none" strike="noStrike">
                          <a:solidFill>
                            <a:srgbClr val="002060"/>
                          </a:solidFill>
                          <a:effectLst/>
                          <a:latin typeface="Arial" panose="020B0604020202020204" pitchFamily="34" charset="0"/>
                          <a:cs typeface="Arial" panose="020B0604020202020204" pitchFamily="34" charset="0"/>
                        </a:rPr>
                      </a:br>
                      <a:r>
                        <a:rPr lang="en-US" sz="1100" b="1" i="0" u="none" strike="noStrike">
                          <a:solidFill>
                            <a:srgbClr val="002060"/>
                          </a:solidFill>
                          <a:effectLst/>
                          <a:latin typeface="Arial" panose="020B0604020202020204" pitchFamily="34" charset="0"/>
                          <a:cs typeface="Arial" panose="020B0604020202020204" pitchFamily="34" charset="0"/>
                        </a:rPr>
                        <a:t>(5 Business Days)</a:t>
                      </a:r>
                    </a:p>
                  </a:txBody>
                  <a:tcPr marL="8917" marR="8917" marT="89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indent="0" algn="l" fontAlgn="t">
                        <a:buFont typeface="Wingdings" panose="05000000000000000000" pitchFamily="2" charset="2"/>
                        <a:buNone/>
                      </a:pPr>
                      <a:r>
                        <a:rPr lang="en-US" sz="1100" b="1" i="0" u="none" strike="noStrike" dirty="0">
                          <a:solidFill>
                            <a:srgbClr val="009877"/>
                          </a:solidFill>
                          <a:effectLst/>
                          <a:latin typeface="Arial" panose="020B0604020202020204" pitchFamily="34" charset="0"/>
                          <a:cs typeface="Arial" panose="020B0604020202020204" pitchFamily="34" charset="0"/>
                        </a:rPr>
                        <a:t>Phase 2: Blackout</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Neither KIDS nor EPIC will be processing</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This will begin after KIDS End-of-Month processing for financials is complete and KIDS is frozen in time</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All interface files from Case and Participant extracts that were compiled while in inquiry mode will run in EPIC to address the missing data</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Procedures are in place</a:t>
                      </a:r>
                      <a:r>
                        <a:rPr lang="en-US" sz="1100" b="1" i="0" u="none" strike="noStrike" dirty="0">
                          <a:solidFill>
                            <a:srgbClr val="002060"/>
                          </a:solidFill>
                          <a:effectLst/>
                          <a:latin typeface="Arial" panose="020B0604020202020204" pitchFamily="34" charset="0"/>
                          <a:cs typeface="Arial" panose="020B0604020202020204" pitchFamily="34" charset="0"/>
                        </a:rPr>
                        <a:t> </a:t>
                      </a:r>
                      <a:r>
                        <a:rPr lang="en-US" sz="1100" b="0" i="0" u="none" strike="noStrike" dirty="0">
                          <a:solidFill>
                            <a:srgbClr val="002060"/>
                          </a:solidFill>
                          <a:effectLst/>
                          <a:latin typeface="Arial" panose="020B0604020202020204" pitchFamily="34" charset="0"/>
                          <a:cs typeface="Arial" panose="020B0604020202020204" pitchFamily="34" charset="0"/>
                        </a:rPr>
                        <a:t>for logging things that come in manually during Blackout to then be processed in EPIC once it goes live</a:t>
                      </a:r>
                    </a:p>
                  </a:txBody>
                  <a:tcPr marL="8917" marR="8917" marT="89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662963"/>
                  </a:ext>
                </a:extLst>
              </a:tr>
              <a:tr h="187253">
                <a:tc>
                  <a:txBody>
                    <a:bodyPr/>
                    <a:lstStyle/>
                    <a:p>
                      <a:pPr algn="ctr" fontAlgn="t">
                        <a:buNone/>
                      </a:pPr>
                      <a:r>
                        <a:rPr lang="en-US" sz="1100" b="1" i="0" u="none" strike="noStrike">
                          <a:solidFill>
                            <a:srgbClr val="002060"/>
                          </a:solidFill>
                          <a:effectLst/>
                          <a:latin typeface="Arial" panose="020B0604020202020204" pitchFamily="34" charset="0"/>
                          <a:cs typeface="Arial" panose="020B0604020202020204" pitchFamily="34" charset="0"/>
                        </a:rPr>
                        <a:t>10/7</a:t>
                      </a:r>
                    </a:p>
                  </a:txBody>
                  <a:tcPr marL="8917" marR="8917" marT="89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7B368"/>
                    </a:solidFill>
                  </a:tcPr>
                </a:tc>
                <a:tc>
                  <a:txBody>
                    <a:bodyPr/>
                    <a:lstStyle/>
                    <a:p>
                      <a:pPr algn="ctr" fontAlgn="t">
                        <a:buNone/>
                      </a:pPr>
                      <a:r>
                        <a:rPr lang="en-US" sz="1100" b="1" i="0" u="none" strike="noStrike">
                          <a:solidFill>
                            <a:srgbClr val="002060"/>
                          </a:solidFill>
                          <a:effectLst/>
                          <a:latin typeface="Arial" panose="020B0604020202020204" pitchFamily="34" charset="0"/>
                          <a:cs typeface="Arial" panose="020B0604020202020204" pitchFamily="34" charset="0"/>
                        </a:rPr>
                        <a:t>EPIC Goes Live Statewide</a:t>
                      </a:r>
                    </a:p>
                  </a:txBody>
                  <a:tcPr marL="8917" marR="8917" marT="891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7B368"/>
                    </a:solidFill>
                  </a:tcPr>
                </a:tc>
                <a:extLst>
                  <a:ext uri="{0D108BD9-81ED-4DB2-BD59-A6C34878D82A}">
                    <a16:rowId xmlns:a16="http://schemas.microsoft.com/office/drawing/2014/main" val="2559555321"/>
                  </a:ext>
                </a:extLst>
              </a:tr>
              <a:tr h="1165888">
                <a:tc>
                  <a:txBody>
                    <a:bodyPr/>
                    <a:lstStyle/>
                    <a:p>
                      <a:pPr algn="ctr" fontAlgn="t">
                        <a:buNone/>
                      </a:pPr>
                      <a:r>
                        <a:rPr lang="en-US" sz="1100" b="1" i="0" u="none" strike="noStrike">
                          <a:solidFill>
                            <a:srgbClr val="002060"/>
                          </a:solidFill>
                          <a:effectLst/>
                          <a:latin typeface="Arial" panose="020B0604020202020204" pitchFamily="34" charset="0"/>
                          <a:cs typeface="Arial" panose="020B0604020202020204" pitchFamily="34" charset="0"/>
                        </a:rPr>
                        <a:t>10/7 and Beyond</a:t>
                      </a:r>
                    </a:p>
                  </a:txBody>
                  <a:tcPr marL="8917" marR="8917" marT="89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indent="0" algn="l" fontAlgn="t">
                        <a:buFont typeface="Wingdings" panose="05000000000000000000" pitchFamily="2" charset="2"/>
                        <a:buNone/>
                      </a:pPr>
                      <a:r>
                        <a:rPr lang="en-US" sz="1100" b="1" i="0" u="none" strike="noStrike" dirty="0">
                          <a:solidFill>
                            <a:srgbClr val="009877"/>
                          </a:solidFill>
                          <a:effectLst/>
                          <a:latin typeface="Arial" panose="020B0604020202020204" pitchFamily="34" charset="0"/>
                          <a:cs typeface="Arial" panose="020B0604020202020204" pitchFamily="34" charset="0"/>
                        </a:rPr>
                        <a:t>Phase 3: Catch-Up</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After Go-Live on 10/7/2026, all historical financial data will be moved to EPIC and land in ECC2 (the financial side of EPIC)</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This means the calc and pay ledgers won’t be available for a few days after go-live</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 Recent payments will be in CRM (the business side of EPIC) as those were brought over for customer service and enforcement processing</a:t>
                      </a:r>
                    </a:p>
                    <a:p>
                      <a:pPr marL="171450" indent="-171450" algn="l" fontAlgn="t">
                        <a:buFont typeface="Wingdings" panose="05000000000000000000" pitchFamily="2" charset="2"/>
                        <a:buChar char="Ø"/>
                      </a:pPr>
                      <a:r>
                        <a:rPr lang="en-US" sz="1100" b="0" i="0" u="none" strike="noStrike" dirty="0">
                          <a:solidFill>
                            <a:srgbClr val="002060"/>
                          </a:solidFill>
                          <a:effectLst/>
                          <a:latin typeface="Arial" panose="020B0604020202020204" pitchFamily="34" charset="0"/>
                          <a:cs typeface="Arial" panose="020B0604020202020204" pitchFamily="34" charset="0"/>
                        </a:rPr>
                        <a:t>KIDS will remain in Inquiry Only mode for 1 year post Go-Live</a:t>
                      </a:r>
                    </a:p>
                  </a:txBody>
                  <a:tcPr marL="8917" marR="8917" marT="89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653780"/>
                  </a:ext>
                </a:extLst>
              </a:tr>
            </a:tbl>
          </a:graphicData>
        </a:graphic>
      </p:graphicFrame>
      <p:sp>
        <p:nvSpPr>
          <p:cNvPr id="3" name="TextBox 2">
            <a:extLst>
              <a:ext uri="{FF2B5EF4-FFF2-40B4-BE49-F238E27FC236}">
                <a16:creationId xmlns:a16="http://schemas.microsoft.com/office/drawing/2014/main" id="{AF659957-AE43-8678-8F32-949B053A51DE}"/>
              </a:ext>
            </a:extLst>
          </p:cNvPr>
          <p:cNvSpPr txBox="1"/>
          <p:nvPr/>
        </p:nvSpPr>
        <p:spPr>
          <a:xfrm>
            <a:off x="6183630" y="6080760"/>
            <a:ext cx="466344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hlinkClick r:id="rId3"/>
              </a:rPr>
              <a:t>HFS.DCSSTeamEPIC@illinois.gov</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447585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1D2EB-2ED9-E61E-7892-D5A90FEFE5A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234EDA6-009D-32FC-A0A5-7D68513C53DB}"/>
              </a:ext>
            </a:extLst>
          </p:cNvPr>
          <p:cNvSpPr txBox="1">
            <a:spLocks/>
          </p:cNvSpPr>
          <p:nvPr/>
        </p:nvSpPr>
        <p:spPr>
          <a:xfrm>
            <a:off x="2139696" y="813817"/>
            <a:ext cx="8947181" cy="14630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00" b="1" i="0" u="none" strike="noStrike" kern="1200" cap="none" spc="0" normalizeH="0" baseline="0" noProof="0">
                <a:ln>
                  <a:noFill/>
                </a:ln>
                <a:solidFill>
                  <a:srgbClr val="1C4285"/>
                </a:solidFill>
                <a:effectLst/>
                <a:uLnTx/>
                <a:uFillTx/>
                <a:latin typeface="Arial" panose="020B0604020202020204" pitchFamily="34" charset="0"/>
                <a:ea typeface="+mj-ea"/>
                <a:cs typeface="Arial" panose="020B0604020202020204" pitchFamily="34" charset="0"/>
              </a:rPr>
              <a:t>Implementation Preparation</a:t>
            </a:r>
          </a:p>
        </p:txBody>
      </p:sp>
      <p:sp>
        <p:nvSpPr>
          <p:cNvPr id="4" name="TextBox 3">
            <a:extLst>
              <a:ext uri="{FF2B5EF4-FFF2-40B4-BE49-F238E27FC236}">
                <a16:creationId xmlns:a16="http://schemas.microsoft.com/office/drawing/2014/main" id="{DD02CE89-72E1-1BA9-B33C-9B42826CC255}"/>
              </a:ext>
            </a:extLst>
          </p:cNvPr>
          <p:cNvSpPr txBox="1"/>
          <p:nvPr/>
        </p:nvSpPr>
        <p:spPr>
          <a:xfrm>
            <a:off x="2038053" y="1907521"/>
            <a:ext cx="8947180" cy="3508653"/>
          </a:xfrm>
          <a:prstGeom prst="rect">
            <a:avLst/>
          </a:prstGeom>
          <a:noFill/>
        </p:spPr>
        <p:txBody>
          <a:bodyPr wrap="square" lIns="91440" tIns="45720" rIns="91440" bIns="45720" anchor="t">
            <a:spAutoFit/>
          </a:bodyPr>
          <a:lstStyle/>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Customer Service Outreach</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Cutover and Next Day Payments</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eServices and OKTA</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EPIC Workflows and Tasks</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Instructor Led Training </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Completed 9/24</a:t>
            </a:r>
          </a:p>
          <a:p>
            <a:pPr marL="1257300" marR="0" lvl="2"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Make-up sessions to continue through 10/2</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EPIC Fundamentals: EPIC 101 - EPIC 309</a:t>
            </a:r>
          </a:p>
          <a:p>
            <a:pPr marL="1257300" marR="0" lvl="2"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EPIC 310: Manager/Supervisor Training</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hlinkClick r:id="rId3"/>
              </a:rPr>
              <a:t>EPIC Infonet Page</a:t>
            </a: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 </a:t>
            </a:r>
          </a:p>
        </p:txBody>
      </p:sp>
      <p:sp>
        <p:nvSpPr>
          <p:cNvPr id="2" name="TextBox 1">
            <a:extLst>
              <a:ext uri="{FF2B5EF4-FFF2-40B4-BE49-F238E27FC236}">
                <a16:creationId xmlns:a16="http://schemas.microsoft.com/office/drawing/2014/main" id="{0503B5F4-0E65-BF3C-5DF5-67987A322539}"/>
              </a:ext>
            </a:extLst>
          </p:cNvPr>
          <p:cNvSpPr txBox="1"/>
          <p:nvPr/>
        </p:nvSpPr>
        <p:spPr>
          <a:xfrm>
            <a:off x="4583430" y="6080760"/>
            <a:ext cx="784098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hlinkClick r:id="rId4"/>
              </a:rPr>
              <a:t>HFS.DCSSTeamEPIC@illinois.gov</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432470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77D39-1F01-DD79-3669-4702BF5033D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F12A065-4AFF-AFAF-7AB2-20D16553BE85}"/>
              </a:ext>
            </a:extLst>
          </p:cNvPr>
          <p:cNvSpPr txBox="1">
            <a:spLocks/>
          </p:cNvSpPr>
          <p:nvPr/>
        </p:nvSpPr>
        <p:spPr>
          <a:xfrm>
            <a:off x="2139696" y="813817"/>
            <a:ext cx="8947181" cy="14630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00" b="1" i="0" u="none" strike="noStrike" kern="1200" cap="none" spc="0" normalizeH="0" baseline="0" noProof="0">
                <a:ln>
                  <a:noFill/>
                </a:ln>
                <a:solidFill>
                  <a:srgbClr val="1C4285"/>
                </a:solidFill>
                <a:effectLst/>
                <a:uLnTx/>
                <a:uFillTx/>
                <a:latin typeface="Arial" panose="020B0604020202020204" pitchFamily="34" charset="0"/>
                <a:ea typeface="+mj-ea"/>
                <a:cs typeface="Arial" panose="020B0604020202020204" pitchFamily="34" charset="0"/>
              </a:rPr>
              <a:t>Next Steps</a:t>
            </a:r>
          </a:p>
        </p:txBody>
      </p:sp>
      <p:sp>
        <p:nvSpPr>
          <p:cNvPr id="4" name="TextBox 3">
            <a:extLst>
              <a:ext uri="{FF2B5EF4-FFF2-40B4-BE49-F238E27FC236}">
                <a16:creationId xmlns:a16="http://schemas.microsoft.com/office/drawing/2014/main" id="{A3219A5F-738C-A3C6-DA9C-42161FABD2C4}"/>
              </a:ext>
            </a:extLst>
          </p:cNvPr>
          <p:cNvSpPr txBox="1"/>
          <p:nvPr/>
        </p:nvSpPr>
        <p:spPr>
          <a:xfrm>
            <a:off x="2038053" y="1907521"/>
            <a:ext cx="8947180" cy="2446824"/>
          </a:xfrm>
          <a:prstGeom prst="rect">
            <a:avLst/>
          </a:prstGeom>
          <a:noFill/>
        </p:spPr>
        <p:txBody>
          <a:bodyPr wrap="square" lIns="91440" tIns="45720" rIns="91440" bIns="45720" anchor="t">
            <a:spAutoFit/>
          </a:bodyPr>
          <a:lstStyle/>
          <a:p>
            <a:pPr marL="342900" marR="0" lvl="2"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Implementation Support</a:t>
            </a:r>
          </a:p>
          <a:p>
            <a:pPr marL="342900" marR="0" lvl="2"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Authority to Connect (ATC) and Authority to Operate (ATO)</a:t>
            </a:r>
          </a:p>
          <a:p>
            <a:pPr marL="2171700" marR="0" lvl="4"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Internal Revenue Service (IRS)</a:t>
            </a:r>
          </a:p>
          <a:p>
            <a:pPr marL="2171700" marR="0" lvl="4"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Social Security Administration (SSA)</a:t>
            </a:r>
          </a:p>
          <a:p>
            <a:pPr marL="2171700" marR="0" lvl="4"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Office of Child Support Enforcement (OCSE)</a:t>
            </a:r>
          </a:p>
          <a:p>
            <a:pPr marL="2171700" marR="0" lvl="4"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HFS Office of Internal Audit (OIA)</a:t>
            </a:r>
          </a:p>
          <a:p>
            <a:pPr marL="342900" marR="0" lvl="2"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Roboto"/>
                <a:cs typeface="Arial" panose="020B0604020202020204" pitchFamily="34" charset="0"/>
              </a:rPr>
              <a:t>Federal Certification</a:t>
            </a:r>
          </a:p>
        </p:txBody>
      </p:sp>
      <p:sp>
        <p:nvSpPr>
          <p:cNvPr id="2" name="TextBox 1">
            <a:extLst>
              <a:ext uri="{FF2B5EF4-FFF2-40B4-BE49-F238E27FC236}">
                <a16:creationId xmlns:a16="http://schemas.microsoft.com/office/drawing/2014/main" id="{FFD17570-C8C8-5FB6-5BB5-CD3451C979CF}"/>
              </a:ext>
            </a:extLst>
          </p:cNvPr>
          <p:cNvSpPr txBox="1"/>
          <p:nvPr/>
        </p:nvSpPr>
        <p:spPr>
          <a:xfrm>
            <a:off x="4640580" y="6092190"/>
            <a:ext cx="772668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hlinkClick r:id="rId3"/>
              </a:rPr>
              <a:t>HFS.DCSSTeamEPIC@illinois.gov</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4145618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10;&#10;AI-generated content may be incorrect.">
            <a:extLst>
              <a:ext uri="{FF2B5EF4-FFF2-40B4-BE49-F238E27FC236}">
                <a16:creationId xmlns:a16="http://schemas.microsoft.com/office/drawing/2014/main" id="{BF8A0481-553D-824D-9658-56C810DB51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806" y="-7222"/>
            <a:ext cx="11618068" cy="6865222"/>
          </a:xfrm>
          <a:prstGeom prst="rect">
            <a:avLst/>
          </a:prstGeom>
        </p:spPr>
      </p:pic>
      <p:sp>
        <p:nvSpPr>
          <p:cNvPr id="11" name="Rectangle 10">
            <a:extLst>
              <a:ext uri="{FF2B5EF4-FFF2-40B4-BE49-F238E27FC236}">
                <a16:creationId xmlns:a16="http://schemas.microsoft.com/office/drawing/2014/main" id="{435DCEC6-B3D3-BD5B-EA39-445B2EF3ACA3}"/>
              </a:ext>
            </a:extLst>
          </p:cNvPr>
          <p:cNvSpPr/>
          <p:nvPr/>
        </p:nvSpPr>
        <p:spPr>
          <a:xfrm>
            <a:off x="-4085" y="-7222"/>
            <a:ext cx="657727" cy="6865222"/>
          </a:xfrm>
          <a:prstGeom prst="rect">
            <a:avLst/>
          </a:prstGeom>
          <a:solidFill>
            <a:srgbClr val="77B3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6BE57D0-9615-4347-AB0F-7CDCA649732B}"/>
              </a:ext>
            </a:extLst>
          </p:cNvPr>
          <p:cNvSpPr txBox="1"/>
          <p:nvPr/>
        </p:nvSpPr>
        <p:spPr>
          <a:xfrm>
            <a:off x="2045776" y="2702114"/>
            <a:ext cx="5344026" cy="193899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KEY PERFORMANCE INDICATORS (KPI) RESULTS</a:t>
            </a:r>
          </a:p>
        </p:txBody>
      </p:sp>
    </p:spTree>
    <p:extLst>
      <p:ext uri="{BB962C8B-B14F-4D97-AF65-F5344CB8AC3E}">
        <p14:creationId xmlns:p14="http://schemas.microsoft.com/office/powerpoint/2010/main" val="1686555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839E82-3046-B242-6507-61DC5E8CD99F}"/>
              </a:ext>
            </a:extLst>
          </p:cNvPr>
          <p:cNvPicPr>
            <a:picLocks noChangeAspect="1"/>
          </p:cNvPicPr>
          <p:nvPr/>
        </p:nvPicPr>
        <p:blipFill>
          <a:blip r:embed="rId3">
            <a:extLst>
              <a:ext uri="{28A0092B-C50C-407E-A947-70E740481C1C}">
                <a14:useLocalDpi xmlns:a14="http://schemas.microsoft.com/office/drawing/2010/main" val="0"/>
              </a:ext>
            </a:extLst>
          </a:blip>
          <a:srcRect t="962" b="962"/>
          <a:stretch/>
        </p:blipFill>
        <p:spPr>
          <a:xfrm>
            <a:off x="0" y="0"/>
            <a:ext cx="12192000" cy="7065818"/>
          </a:xfrm>
          <a:prstGeom prst="rect">
            <a:avLst/>
          </a:prstGeom>
        </p:spPr>
      </p:pic>
      <p:sp>
        <p:nvSpPr>
          <p:cNvPr id="7" name="Title 1">
            <a:extLst>
              <a:ext uri="{FF2B5EF4-FFF2-40B4-BE49-F238E27FC236}">
                <a16:creationId xmlns:a16="http://schemas.microsoft.com/office/drawing/2014/main" id="{7955BF35-F534-45C1-831E-A139868C1386}"/>
              </a:ext>
            </a:extLst>
          </p:cNvPr>
          <p:cNvSpPr>
            <a:spLocks noGrp="1"/>
          </p:cNvSpPr>
          <p:nvPr>
            <p:ph type="title" idx="4294967295"/>
          </p:nvPr>
        </p:nvSpPr>
        <p:spPr>
          <a:xfrm>
            <a:off x="2513902" y="1527296"/>
            <a:ext cx="8092403" cy="1325563"/>
          </a:xfrm>
        </p:spPr>
        <p:txBody>
          <a:bodyPr>
            <a:normAutofit/>
          </a:bodyPr>
          <a:lstStyle/>
          <a:p>
            <a:r>
              <a:rPr lang="en-US" sz="4800" b="1" dirty="0">
                <a:solidFill>
                  <a:schemeClr val="bg1"/>
                </a:solidFill>
                <a:latin typeface="Arial" panose="020B0604020202020204" pitchFamily="34" charset="0"/>
                <a:cs typeface="Arial" panose="020B0604020202020204" pitchFamily="34" charset="0"/>
              </a:rPr>
              <a:t>What are KPI’s Again? </a:t>
            </a:r>
          </a:p>
        </p:txBody>
      </p:sp>
      <p:sp>
        <p:nvSpPr>
          <p:cNvPr id="21" name="TextBox 20">
            <a:extLst>
              <a:ext uri="{FF2B5EF4-FFF2-40B4-BE49-F238E27FC236}">
                <a16:creationId xmlns:a16="http://schemas.microsoft.com/office/drawing/2014/main" id="{AC433EBC-E01A-4331-9078-F783323F3A97}"/>
              </a:ext>
            </a:extLst>
          </p:cNvPr>
          <p:cNvSpPr txBox="1"/>
          <p:nvPr/>
        </p:nvSpPr>
        <p:spPr>
          <a:xfrm>
            <a:off x="2513903" y="2975876"/>
            <a:ext cx="7931949" cy="193899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KPI’s, or key performance indicators, are a set of five performance areas which are established and monitored on a federal level by the Office of Child Support Services (OCSS). Each state receives a federal ranking within each of the areas measured. </a:t>
            </a:r>
          </a:p>
        </p:txBody>
      </p:sp>
      <p:sp>
        <p:nvSpPr>
          <p:cNvPr id="12" name="Rectangle 11">
            <a:extLst>
              <a:ext uri="{FF2B5EF4-FFF2-40B4-BE49-F238E27FC236}">
                <a16:creationId xmlns:a16="http://schemas.microsoft.com/office/drawing/2014/main" id="{138BAC54-082F-7920-59D8-7A090360B274}"/>
              </a:ext>
            </a:extLst>
          </p:cNvPr>
          <p:cNvSpPr/>
          <p:nvPr/>
        </p:nvSpPr>
        <p:spPr>
          <a:xfrm>
            <a:off x="2061736" y="1922604"/>
            <a:ext cx="183593" cy="2866367"/>
          </a:xfrm>
          <a:prstGeom prst="rect">
            <a:avLst/>
          </a:prstGeom>
          <a:solidFill>
            <a:srgbClr val="77B3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1066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955BF35-F534-45C1-831E-A139868C1386}"/>
              </a:ext>
            </a:extLst>
          </p:cNvPr>
          <p:cNvSpPr>
            <a:spLocks noGrp="1"/>
          </p:cNvSpPr>
          <p:nvPr>
            <p:ph type="title" idx="4294967295"/>
          </p:nvPr>
        </p:nvSpPr>
        <p:spPr>
          <a:xfrm>
            <a:off x="2234938" y="1310324"/>
            <a:ext cx="8092403" cy="1325563"/>
          </a:xfrm>
        </p:spPr>
        <p:txBody>
          <a:bodyPr>
            <a:normAutofit/>
          </a:bodyPr>
          <a:lstStyle/>
          <a:p>
            <a:r>
              <a:rPr lang="en-US" b="1">
                <a:solidFill>
                  <a:srgbClr val="1C4285"/>
                </a:solidFill>
                <a:latin typeface="Arial" panose="020B0604020202020204" pitchFamily="34" charset="0"/>
                <a:cs typeface="Arial" panose="020B0604020202020204" pitchFamily="34" charset="0"/>
              </a:rPr>
              <a:t>The Five Areas Measured</a:t>
            </a:r>
            <a:endParaRPr lang="en-US" b="1" dirty="0">
              <a:solidFill>
                <a:srgbClr val="1C4285"/>
              </a:solidFill>
              <a:latin typeface="Arial" panose="020B0604020202020204" pitchFamily="34" charset="0"/>
              <a:cs typeface="Arial" panose="020B0604020202020204" pitchFamily="34" charset="0"/>
            </a:endParaRPr>
          </a:p>
        </p:txBody>
      </p:sp>
      <p:graphicFrame>
        <p:nvGraphicFramePr>
          <p:cNvPr id="10" name="Diagram 9">
            <a:extLst>
              <a:ext uri="{FF2B5EF4-FFF2-40B4-BE49-F238E27FC236}">
                <a16:creationId xmlns:a16="http://schemas.microsoft.com/office/drawing/2014/main" id="{BB8D3805-E1D3-6820-2862-BD769F75138F}"/>
              </a:ext>
            </a:extLst>
          </p:cNvPr>
          <p:cNvGraphicFramePr/>
          <p:nvPr/>
        </p:nvGraphicFramePr>
        <p:xfrm>
          <a:off x="2481791" y="2758904"/>
          <a:ext cx="7994823" cy="31700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6238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955BF35-F534-45C1-831E-A139868C1386}"/>
              </a:ext>
            </a:extLst>
          </p:cNvPr>
          <p:cNvSpPr>
            <a:spLocks noGrp="1"/>
          </p:cNvSpPr>
          <p:nvPr>
            <p:ph type="title" idx="4294967295"/>
          </p:nvPr>
        </p:nvSpPr>
        <p:spPr>
          <a:xfrm>
            <a:off x="2234939" y="1310324"/>
            <a:ext cx="9534696" cy="1413028"/>
          </a:xfrm>
        </p:spPr>
        <p:txBody>
          <a:bodyPr>
            <a:normAutofit/>
          </a:bodyPr>
          <a:lstStyle/>
          <a:p>
            <a:r>
              <a:rPr lang="en-US" b="1" dirty="0">
                <a:solidFill>
                  <a:srgbClr val="1C4285"/>
                </a:solidFill>
                <a:latin typeface="Arial" panose="020B0604020202020204" pitchFamily="34" charset="0"/>
                <a:cs typeface="Arial" panose="020B0604020202020204" pitchFamily="34" charset="0"/>
              </a:rPr>
              <a:t>Paternity Establishment Percentage</a:t>
            </a:r>
          </a:p>
        </p:txBody>
      </p:sp>
      <p:sp>
        <p:nvSpPr>
          <p:cNvPr id="21" name="TextBox 20">
            <a:extLst>
              <a:ext uri="{FF2B5EF4-FFF2-40B4-BE49-F238E27FC236}">
                <a16:creationId xmlns:a16="http://schemas.microsoft.com/office/drawing/2014/main" id="{AC433EBC-E01A-4331-9078-F783323F3A97}"/>
              </a:ext>
            </a:extLst>
          </p:cNvPr>
          <p:cNvSpPr txBox="1"/>
          <p:nvPr/>
        </p:nvSpPr>
        <p:spPr>
          <a:xfrm>
            <a:off x="2234939" y="2758904"/>
            <a:ext cx="4141798" cy="230832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The number of children in the state with paternity established or acknowledged divided by the number of children born out of wedlock the prior year. </a:t>
            </a:r>
          </a:p>
        </p:txBody>
      </p:sp>
      <p:sp>
        <p:nvSpPr>
          <p:cNvPr id="11" name="Rectangle 10">
            <a:extLst>
              <a:ext uri="{FF2B5EF4-FFF2-40B4-BE49-F238E27FC236}">
                <a16:creationId xmlns:a16="http://schemas.microsoft.com/office/drawing/2014/main" id="{65FCFE85-FD01-ED7B-D952-EB64138BFD0D}"/>
              </a:ext>
            </a:extLst>
          </p:cNvPr>
          <p:cNvSpPr/>
          <p:nvPr/>
        </p:nvSpPr>
        <p:spPr>
          <a:xfrm>
            <a:off x="6580773" y="2885997"/>
            <a:ext cx="2563227" cy="1589749"/>
          </a:xfrm>
          <a:prstGeom prst="rect">
            <a:avLst/>
          </a:prstGeom>
          <a:solidFill>
            <a:srgbClr val="1C428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1C39143-53E2-F3C7-93DC-B11AEBA9A1B5}"/>
              </a:ext>
            </a:extLst>
          </p:cNvPr>
          <p:cNvSpPr/>
          <p:nvPr/>
        </p:nvSpPr>
        <p:spPr>
          <a:xfrm>
            <a:off x="6580772" y="2885998"/>
            <a:ext cx="4500311" cy="1589749"/>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E1B18C75-89A5-465F-A1FD-936DE780BBF2}"/>
              </a:ext>
            </a:extLst>
          </p:cNvPr>
          <p:cNvSpPr txBox="1"/>
          <p:nvPr/>
        </p:nvSpPr>
        <p:spPr>
          <a:xfrm>
            <a:off x="6580773" y="3271225"/>
            <a:ext cx="2563227" cy="601383"/>
          </a:xfrm>
          <a:prstGeom prst="rect">
            <a:avLst/>
          </a:prstGeom>
          <a:noFill/>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4B7E4"/>
                </a:solidFill>
                <a:effectLst/>
                <a:uLnTx/>
                <a:uFillTx/>
                <a:latin typeface="Arial Black" panose="020B0A04020102020204" pitchFamily="34" charset="0"/>
                <a:ea typeface="+mn-ea"/>
                <a:cs typeface="Arial" panose="020B0604020202020204" pitchFamily="34" charset="0"/>
              </a:rPr>
              <a:t>FY</a:t>
            </a:r>
            <a:r>
              <a:rPr kumimoji="0" lang="en-US" sz="3600" b="0" i="0" u="none" strike="noStrike" kern="1200" cap="none" spc="-300" normalizeH="0" baseline="0" noProof="0" dirty="0">
                <a:ln>
                  <a:noFill/>
                </a:ln>
                <a:solidFill>
                  <a:srgbClr val="74B7E4"/>
                </a:solidFill>
                <a:effectLst/>
                <a:uLnTx/>
                <a:uFillTx/>
                <a:latin typeface="Arial Black" panose="020B0A04020102020204" pitchFamily="34" charset="0"/>
                <a:ea typeface="+mn-ea"/>
                <a:cs typeface="Arial" panose="020B0604020202020204" pitchFamily="34" charset="0"/>
              </a:rPr>
              <a:t> </a:t>
            </a:r>
            <a:r>
              <a:rPr kumimoji="0" lang="en-US" sz="3600" b="0" i="0" u="none" strike="noStrike" kern="1200" cap="none" spc="0" normalizeH="0" baseline="0" noProof="0" dirty="0">
                <a:ln>
                  <a:noFill/>
                </a:ln>
                <a:solidFill>
                  <a:srgbClr val="74B7E4"/>
                </a:solidFill>
                <a:effectLst/>
                <a:uLnTx/>
                <a:uFillTx/>
                <a:latin typeface="Arial Black" panose="020B0A04020102020204" pitchFamily="34" charset="0"/>
                <a:ea typeface="+mn-ea"/>
                <a:cs typeface="Arial" panose="020B0604020202020204" pitchFamily="34" charset="0"/>
              </a:rPr>
              <a:t>2025 </a:t>
            </a:r>
            <a:br>
              <a:rPr kumimoji="0" lang="en-US" sz="3600" b="0" i="0" u="none" strike="noStrike" kern="1200" cap="none" spc="0" normalizeH="0" baseline="0" noProof="0" dirty="0">
                <a:ln>
                  <a:noFill/>
                </a:ln>
                <a:solidFill>
                  <a:srgbClr val="74B7E4"/>
                </a:solidFill>
                <a:effectLst/>
                <a:uLnTx/>
                <a:uFillTx/>
                <a:latin typeface="Arial" panose="020B0604020202020204" pitchFamily="34" charset="0"/>
                <a:ea typeface="+mn-ea"/>
                <a:cs typeface="Arial" panose="020B0604020202020204" pitchFamily="34" charset="0"/>
              </a:rPr>
            </a:br>
            <a:endParaRPr kumimoji="0" lang="en-US" sz="3600" b="0" i="0" u="none" strike="noStrike" kern="1200" cap="none" spc="0" normalizeH="0" baseline="0" noProof="0" dirty="0">
              <a:ln>
                <a:noFill/>
              </a:ln>
              <a:solidFill>
                <a:srgbClr val="74B7E4"/>
              </a:solidFill>
              <a:effectLst/>
              <a:uLnTx/>
              <a:uFillTx/>
              <a:latin typeface="Arial" panose="020B060402020202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02B70A2C-E8C4-D862-C9A6-9612CB8DF574}"/>
              </a:ext>
            </a:extLst>
          </p:cNvPr>
          <p:cNvSpPr txBox="1"/>
          <p:nvPr/>
        </p:nvSpPr>
        <p:spPr>
          <a:xfrm>
            <a:off x="6580771" y="3658782"/>
            <a:ext cx="2563229" cy="707886"/>
          </a:xfrm>
          <a:prstGeom prst="rect">
            <a:avLst/>
          </a:prstGeom>
          <a:noFill/>
        </p:spPr>
        <p:txBody>
          <a:bodyPr wrap="square">
            <a:spAutoFit/>
          </a:bodyPr>
          <a:lstStyle/>
          <a:p>
            <a:pPr marL="0" marR="0" lvl="0" indent="0" algn="ctr" defTabSz="457200" rtl="0" eaLnBrk="1" fontAlgn="auto" latinLnBrk="0" hangingPunct="1">
              <a:lnSpc>
                <a:spcPts val="24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PATERNITY ESTABLISHMENT</a:t>
            </a:r>
          </a:p>
        </p:txBody>
      </p:sp>
      <p:sp>
        <p:nvSpPr>
          <p:cNvPr id="3" name="TextBox 2">
            <a:extLst>
              <a:ext uri="{FF2B5EF4-FFF2-40B4-BE49-F238E27FC236}">
                <a16:creationId xmlns:a16="http://schemas.microsoft.com/office/drawing/2014/main" id="{BD1DA49A-E2B9-D374-0A01-D8433B85BF3B}"/>
              </a:ext>
            </a:extLst>
          </p:cNvPr>
          <p:cNvSpPr txBox="1"/>
          <p:nvPr/>
        </p:nvSpPr>
        <p:spPr>
          <a:xfrm>
            <a:off x="9171618" y="3007309"/>
            <a:ext cx="1909465" cy="136069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150" normalizeH="0" baseline="0" noProof="0" dirty="0">
                <a:ln>
                  <a:noFill/>
                </a:ln>
                <a:solidFill>
                  <a:srgbClr val="1C4285"/>
                </a:solidFill>
                <a:effectLst/>
                <a:uLnTx/>
                <a:uFillTx/>
                <a:latin typeface="Arial Black" panose="020B0A04020102020204" pitchFamily="34" charset="0"/>
                <a:ea typeface="+mn-ea"/>
                <a:cs typeface="Arial" panose="020B0604020202020204" pitchFamily="34" charset="0"/>
              </a:rPr>
              <a:t>98.29%</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18th</a:t>
            </a:r>
          </a:p>
          <a:p>
            <a:pPr marL="0" marR="0" lvl="0" indent="0" algn="ctr" defTabSz="457200" rtl="0" eaLnBrk="1" fontAlgn="auto" latinLnBrk="0" hangingPunct="1">
              <a:lnSpc>
                <a:spcPts val="17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Nationally</a:t>
            </a:r>
          </a:p>
        </p:txBody>
      </p:sp>
    </p:spTree>
    <p:extLst>
      <p:ext uri="{BB962C8B-B14F-4D97-AF65-F5344CB8AC3E}">
        <p14:creationId xmlns:p14="http://schemas.microsoft.com/office/powerpoint/2010/main" val="4089801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955BF35-F534-45C1-831E-A139868C1386}"/>
              </a:ext>
            </a:extLst>
          </p:cNvPr>
          <p:cNvSpPr>
            <a:spLocks noGrp="1"/>
          </p:cNvSpPr>
          <p:nvPr>
            <p:ph type="title" idx="4294967295"/>
          </p:nvPr>
        </p:nvSpPr>
        <p:spPr>
          <a:xfrm>
            <a:off x="2234938" y="1310324"/>
            <a:ext cx="8092403" cy="1325563"/>
          </a:xfrm>
        </p:spPr>
        <p:txBody>
          <a:bodyPr>
            <a:normAutofit/>
          </a:bodyPr>
          <a:lstStyle/>
          <a:p>
            <a:r>
              <a:rPr lang="en-US" sz="4400" b="1" dirty="0">
                <a:solidFill>
                  <a:srgbClr val="1C4285"/>
                </a:solidFill>
                <a:latin typeface="Arial" panose="020B0604020202020204" pitchFamily="34" charset="0"/>
                <a:cs typeface="Arial" panose="020B0604020202020204" pitchFamily="34" charset="0"/>
              </a:rPr>
              <a:t>Support Order Percentage</a:t>
            </a:r>
            <a:endParaRPr lang="en-US" b="1" dirty="0">
              <a:solidFill>
                <a:srgbClr val="1C4285"/>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AC433EBC-E01A-4331-9078-F783323F3A97}"/>
              </a:ext>
            </a:extLst>
          </p:cNvPr>
          <p:cNvSpPr txBox="1"/>
          <p:nvPr/>
        </p:nvSpPr>
        <p:spPr>
          <a:xfrm>
            <a:off x="2234938" y="2758904"/>
            <a:ext cx="4021483" cy="230832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A case open at the end of the federal fiscal year with an order established divided by the number of cases open at the end of the federal fiscal year.  </a:t>
            </a:r>
          </a:p>
        </p:txBody>
      </p:sp>
      <p:sp>
        <p:nvSpPr>
          <p:cNvPr id="4" name="Rectangle 3">
            <a:extLst>
              <a:ext uri="{FF2B5EF4-FFF2-40B4-BE49-F238E27FC236}">
                <a16:creationId xmlns:a16="http://schemas.microsoft.com/office/drawing/2014/main" id="{A303EFF4-FAF4-9132-DFE2-607BCEC8369F}"/>
              </a:ext>
            </a:extLst>
          </p:cNvPr>
          <p:cNvSpPr/>
          <p:nvPr/>
        </p:nvSpPr>
        <p:spPr>
          <a:xfrm>
            <a:off x="6597849" y="2875482"/>
            <a:ext cx="2563227" cy="1589749"/>
          </a:xfrm>
          <a:prstGeom prst="rect">
            <a:avLst/>
          </a:prstGeom>
          <a:solidFill>
            <a:srgbClr val="009877"/>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E4FA891E-5D73-7230-1FD3-FE8F855F0581}"/>
              </a:ext>
            </a:extLst>
          </p:cNvPr>
          <p:cNvSpPr/>
          <p:nvPr/>
        </p:nvSpPr>
        <p:spPr>
          <a:xfrm>
            <a:off x="6580772" y="2885998"/>
            <a:ext cx="4500311" cy="1589749"/>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552A412-DEDB-2A4D-D0D7-71FECF2E4ABB}"/>
              </a:ext>
            </a:extLst>
          </p:cNvPr>
          <p:cNvSpPr txBox="1"/>
          <p:nvPr/>
        </p:nvSpPr>
        <p:spPr>
          <a:xfrm>
            <a:off x="6580773" y="3271225"/>
            <a:ext cx="2563227" cy="601383"/>
          </a:xfrm>
          <a:prstGeom prst="rect">
            <a:avLst/>
          </a:prstGeom>
          <a:noFill/>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alpha val="60000"/>
                  </a:srgbClr>
                </a:solidFill>
                <a:effectLst/>
                <a:uLnTx/>
                <a:uFillTx/>
                <a:latin typeface="Arial Black" panose="020B0A04020102020204" pitchFamily="34" charset="0"/>
                <a:ea typeface="+mn-ea"/>
                <a:cs typeface="Arial" panose="020B0604020202020204" pitchFamily="34" charset="0"/>
              </a:rPr>
              <a:t>FY</a:t>
            </a:r>
            <a:r>
              <a:rPr kumimoji="0" lang="en-US" sz="3600" b="0" i="0" u="none" strike="noStrike" kern="1200" cap="none" spc="-300" normalizeH="0" baseline="0" noProof="0" dirty="0">
                <a:ln>
                  <a:noFill/>
                </a:ln>
                <a:solidFill>
                  <a:srgbClr val="FFFFFF">
                    <a:alpha val="60000"/>
                  </a:srgbClr>
                </a:solidFill>
                <a:effectLst/>
                <a:uLnTx/>
                <a:uFillTx/>
                <a:latin typeface="Arial Black" panose="020B0A04020102020204" pitchFamily="34" charset="0"/>
                <a:ea typeface="+mn-ea"/>
                <a:cs typeface="Arial" panose="020B0604020202020204" pitchFamily="34" charset="0"/>
              </a:rPr>
              <a:t> </a:t>
            </a:r>
            <a:r>
              <a:rPr kumimoji="0" lang="en-US" sz="3600" b="0" i="0" u="none" strike="noStrike" kern="1200" cap="none" spc="0" normalizeH="0" baseline="0" noProof="0" dirty="0">
                <a:ln>
                  <a:noFill/>
                </a:ln>
                <a:solidFill>
                  <a:srgbClr val="FFFFFF">
                    <a:alpha val="60000"/>
                  </a:srgbClr>
                </a:solidFill>
                <a:effectLst/>
                <a:uLnTx/>
                <a:uFillTx/>
                <a:latin typeface="Arial Black" panose="020B0A04020102020204" pitchFamily="34" charset="0"/>
                <a:ea typeface="+mn-ea"/>
                <a:cs typeface="Arial" panose="020B0604020202020204" pitchFamily="34" charset="0"/>
              </a:rPr>
              <a:t>2025</a:t>
            </a:r>
            <a:br>
              <a:rPr kumimoji="0" lang="en-US" sz="3600" b="0" i="0" u="none" strike="noStrike" kern="1200" cap="none" spc="0" normalizeH="0" baseline="0" noProof="0" dirty="0">
                <a:ln>
                  <a:noFill/>
                </a:ln>
                <a:solidFill>
                  <a:srgbClr val="FFFFFF">
                    <a:alpha val="60000"/>
                  </a:srgbClr>
                </a:solidFill>
                <a:effectLst/>
                <a:uLnTx/>
                <a:uFillTx/>
                <a:latin typeface="Arial" panose="020B0604020202020204" pitchFamily="34" charset="0"/>
                <a:ea typeface="+mn-ea"/>
                <a:cs typeface="Arial" panose="020B0604020202020204" pitchFamily="34" charset="0"/>
              </a:rPr>
            </a:br>
            <a:endParaRPr kumimoji="0" lang="en-US" sz="3600" b="0" i="0" u="none" strike="noStrike" kern="1200" cap="none" spc="0" normalizeH="0" baseline="0" noProof="0" dirty="0">
              <a:ln>
                <a:noFill/>
              </a:ln>
              <a:solidFill>
                <a:srgbClr val="FFFFFF">
                  <a:alpha val="60000"/>
                </a:srgbClr>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A5BBAB0A-6543-8572-8819-38375DD5A22C}"/>
              </a:ext>
            </a:extLst>
          </p:cNvPr>
          <p:cNvSpPr txBox="1"/>
          <p:nvPr/>
        </p:nvSpPr>
        <p:spPr>
          <a:xfrm>
            <a:off x="6580771" y="3658782"/>
            <a:ext cx="2563229" cy="707886"/>
          </a:xfrm>
          <a:prstGeom prst="rect">
            <a:avLst/>
          </a:prstGeom>
          <a:noFill/>
        </p:spPr>
        <p:txBody>
          <a:bodyPr wrap="square">
            <a:spAutoFit/>
          </a:bodyPr>
          <a:lstStyle/>
          <a:p>
            <a:pPr marL="0" marR="0" lvl="0" indent="0" algn="ctr" defTabSz="457200" rtl="0" eaLnBrk="1" fontAlgn="auto" latinLnBrk="0" hangingPunct="1">
              <a:lnSpc>
                <a:spcPts val="24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SUPPORT ORDERS</a:t>
            </a:r>
          </a:p>
        </p:txBody>
      </p:sp>
      <p:sp>
        <p:nvSpPr>
          <p:cNvPr id="3" name="TextBox 2">
            <a:extLst>
              <a:ext uri="{FF2B5EF4-FFF2-40B4-BE49-F238E27FC236}">
                <a16:creationId xmlns:a16="http://schemas.microsoft.com/office/drawing/2014/main" id="{0531C4CA-396F-713B-AED9-C26FBBB9E627}"/>
              </a:ext>
            </a:extLst>
          </p:cNvPr>
          <p:cNvSpPr txBox="1"/>
          <p:nvPr/>
        </p:nvSpPr>
        <p:spPr>
          <a:xfrm>
            <a:off x="9144000" y="3029789"/>
            <a:ext cx="1909465" cy="136069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150" normalizeH="0" baseline="0" noProof="0" dirty="0">
                <a:ln>
                  <a:noFill/>
                </a:ln>
                <a:solidFill>
                  <a:srgbClr val="009877"/>
                </a:solidFill>
                <a:effectLst/>
                <a:uLnTx/>
                <a:uFillTx/>
                <a:latin typeface="Arial Black" panose="020B0A04020102020204" pitchFamily="34" charset="0"/>
                <a:ea typeface="+mn-ea"/>
                <a:cs typeface="Arial" panose="020B0604020202020204" pitchFamily="34" charset="0"/>
              </a:rPr>
              <a:t>85.70%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35th</a:t>
            </a:r>
          </a:p>
          <a:p>
            <a:pPr marL="0" marR="0" lvl="0" indent="0" algn="ctr" defTabSz="457200" rtl="0" eaLnBrk="1" fontAlgn="auto" latinLnBrk="0" hangingPunct="1">
              <a:lnSpc>
                <a:spcPts val="17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Nationally</a:t>
            </a:r>
          </a:p>
        </p:txBody>
      </p:sp>
    </p:spTree>
    <p:extLst>
      <p:ext uri="{BB962C8B-B14F-4D97-AF65-F5344CB8AC3E}">
        <p14:creationId xmlns:p14="http://schemas.microsoft.com/office/powerpoint/2010/main" val="29461003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955BF35-F534-45C1-831E-A139868C1386}"/>
              </a:ext>
            </a:extLst>
          </p:cNvPr>
          <p:cNvSpPr>
            <a:spLocks noGrp="1"/>
          </p:cNvSpPr>
          <p:nvPr>
            <p:ph type="title" idx="4294967295"/>
          </p:nvPr>
        </p:nvSpPr>
        <p:spPr>
          <a:xfrm>
            <a:off x="2234938" y="1310324"/>
            <a:ext cx="8440979" cy="1325563"/>
          </a:xfrm>
        </p:spPr>
        <p:txBody>
          <a:bodyPr>
            <a:normAutofit/>
          </a:bodyPr>
          <a:lstStyle/>
          <a:p>
            <a:r>
              <a:rPr lang="en-US" sz="4400" b="1" dirty="0">
                <a:solidFill>
                  <a:srgbClr val="1C4285"/>
                </a:solidFill>
                <a:latin typeface="Arial" panose="020B0604020202020204" pitchFamily="34" charset="0"/>
                <a:cs typeface="Arial" panose="020B0604020202020204" pitchFamily="34" charset="0"/>
              </a:rPr>
              <a:t>Current Collection Percentage</a:t>
            </a:r>
            <a:endParaRPr lang="en-US" b="1" dirty="0">
              <a:solidFill>
                <a:srgbClr val="1C4285"/>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AC433EBC-E01A-4331-9078-F783323F3A97}"/>
              </a:ext>
            </a:extLst>
          </p:cNvPr>
          <p:cNvSpPr txBox="1"/>
          <p:nvPr/>
        </p:nvSpPr>
        <p:spPr>
          <a:xfrm>
            <a:off x="2234939" y="2758904"/>
            <a:ext cx="4057578" cy="230832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The total amount of support distributed as current support during the federal fiscal year divided by the total amount of support due for the federal fiscal year. </a:t>
            </a:r>
          </a:p>
        </p:txBody>
      </p:sp>
      <p:sp>
        <p:nvSpPr>
          <p:cNvPr id="4" name="Rectangle 3">
            <a:extLst>
              <a:ext uri="{FF2B5EF4-FFF2-40B4-BE49-F238E27FC236}">
                <a16:creationId xmlns:a16="http://schemas.microsoft.com/office/drawing/2014/main" id="{211C4414-B012-7C35-F593-2AE93627FC59}"/>
              </a:ext>
            </a:extLst>
          </p:cNvPr>
          <p:cNvSpPr/>
          <p:nvPr/>
        </p:nvSpPr>
        <p:spPr>
          <a:xfrm>
            <a:off x="6580773" y="2885997"/>
            <a:ext cx="2563227" cy="1589749"/>
          </a:xfrm>
          <a:prstGeom prst="rect">
            <a:avLst/>
          </a:prstGeom>
          <a:solidFill>
            <a:srgbClr val="77B368"/>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7B368"/>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CECF299-9B08-2B18-E6F4-59486720A194}"/>
              </a:ext>
            </a:extLst>
          </p:cNvPr>
          <p:cNvSpPr/>
          <p:nvPr/>
        </p:nvSpPr>
        <p:spPr>
          <a:xfrm>
            <a:off x="6580772" y="2885998"/>
            <a:ext cx="4500311" cy="1589749"/>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15E31208-A2F1-C79A-8FB9-2184D9E31333}"/>
              </a:ext>
            </a:extLst>
          </p:cNvPr>
          <p:cNvSpPr txBox="1"/>
          <p:nvPr/>
        </p:nvSpPr>
        <p:spPr>
          <a:xfrm>
            <a:off x="6580773" y="3271225"/>
            <a:ext cx="2563227" cy="601383"/>
          </a:xfrm>
          <a:prstGeom prst="rect">
            <a:avLst/>
          </a:prstGeom>
          <a:noFill/>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alpha val="39000"/>
                  </a:srgbClr>
                </a:solidFill>
                <a:effectLst/>
                <a:uLnTx/>
                <a:uFillTx/>
                <a:latin typeface="Arial Black" panose="020B0A04020102020204" pitchFamily="34" charset="0"/>
                <a:ea typeface="+mn-ea"/>
                <a:cs typeface="Arial" panose="020B0604020202020204" pitchFamily="34" charset="0"/>
              </a:rPr>
              <a:t>FY</a:t>
            </a:r>
            <a:r>
              <a:rPr kumimoji="0" lang="en-US" sz="3600" b="0" i="0" u="none" strike="noStrike" kern="1200" cap="none" spc="-300" normalizeH="0" baseline="0" noProof="0" dirty="0">
                <a:ln>
                  <a:noFill/>
                </a:ln>
                <a:solidFill>
                  <a:srgbClr val="FFFFFF">
                    <a:alpha val="39000"/>
                  </a:srgbClr>
                </a:solidFill>
                <a:effectLst/>
                <a:uLnTx/>
                <a:uFillTx/>
                <a:latin typeface="Arial Black" panose="020B0A04020102020204" pitchFamily="34" charset="0"/>
                <a:ea typeface="+mn-ea"/>
                <a:cs typeface="Arial" panose="020B0604020202020204" pitchFamily="34" charset="0"/>
              </a:rPr>
              <a:t> </a:t>
            </a:r>
            <a:r>
              <a:rPr kumimoji="0" lang="en-US" sz="3600" b="0" i="0" u="none" strike="noStrike" kern="1200" cap="none" spc="0" normalizeH="0" baseline="0" noProof="0" dirty="0">
                <a:ln>
                  <a:noFill/>
                </a:ln>
                <a:solidFill>
                  <a:srgbClr val="FFFFFF">
                    <a:alpha val="39000"/>
                  </a:srgbClr>
                </a:solidFill>
                <a:effectLst/>
                <a:uLnTx/>
                <a:uFillTx/>
                <a:latin typeface="Arial Black" panose="020B0A04020102020204" pitchFamily="34" charset="0"/>
                <a:ea typeface="+mn-ea"/>
                <a:cs typeface="Arial" panose="020B0604020202020204" pitchFamily="34" charset="0"/>
              </a:rPr>
              <a:t>2025 </a:t>
            </a:r>
            <a:br>
              <a:rPr kumimoji="0" lang="en-US" sz="3600" b="0" i="0" u="none" strike="noStrike" kern="1200" cap="none" spc="0" normalizeH="0" baseline="0" noProof="0" dirty="0">
                <a:ln>
                  <a:noFill/>
                </a:ln>
                <a:solidFill>
                  <a:srgbClr val="FFFFFF">
                    <a:alpha val="39000"/>
                  </a:srgbClr>
                </a:solidFill>
                <a:effectLst/>
                <a:uLnTx/>
                <a:uFillTx/>
                <a:latin typeface="Arial" panose="020B0604020202020204" pitchFamily="34" charset="0"/>
                <a:ea typeface="+mn-ea"/>
                <a:cs typeface="Arial" panose="020B0604020202020204" pitchFamily="34" charset="0"/>
              </a:rPr>
            </a:br>
            <a:endParaRPr kumimoji="0" lang="en-US" sz="3600" b="0" i="0" u="none" strike="noStrike" kern="1200" cap="none" spc="0" normalizeH="0" baseline="0" noProof="0" dirty="0">
              <a:ln>
                <a:noFill/>
              </a:ln>
              <a:solidFill>
                <a:srgbClr val="FFFFFF">
                  <a:alpha val="39000"/>
                </a:srgbClr>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47340C51-2F2C-7847-7318-473ED3FD8E67}"/>
              </a:ext>
            </a:extLst>
          </p:cNvPr>
          <p:cNvSpPr txBox="1"/>
          <p:nvPr/>
        </p:nvSpPr>
        <p:spPr>
          <a:xfrm>
            <a:off x="6580771" y="3658782"/>
            <a:ext cx="2563229" cy="707886"/>
          </a:xfrm>
          <a:prstGeom prst="rect">
            <a:avLst/>
          </a:prstGeom>
          <a:noFill/>
        </p:spPr>
        <p:txBody>
          <a:bodyPr wrap="square">
            <a:spAutoFit/>
          </a:bodyPr>
          <a:lstStyle/>
          <a:p>
            <a:pPr marL="0" marR="0" lvl="0" indent="0" algn="ctr" defTabSz="457200" rtl="0" eaLnBrk="1" fontAlgn="auto" latinLnBrk="0" hangingPunct="1">
              <a:lnSpc>
                <a:spcPts val="24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CURRENT COLLECTIONS</a:t>
            </a:r>
          </a:p>
        </p:txBody>
      </p:sp>
      <p:sp>
        <p:nvSpPr>
          <p:cNvPr id="2" name="TextBox 1">
            <a:extLst>
              <a:ext uri="{FF2B5EF4-FFF2-40B4-BE49-F238E27FC236}">
                <a16:creationId xmlns:a16="http://schemas.microsoft.com/office/drawing/2014/main" id="{0A8C7E59-5A86-4BDC-ED1C-A558818E17DE}"/>
              </a:ext>
            </a:extLst>
          </p:cNvPr>
          <p:cNvSpPr txBox="1"/>
          <p:nvPr/>
        </p:nvSpPr>
        <p:spPr>
          <a:xfrm>
            <a:off x="9144000" y="3046824"/>
            <a:ext cx="1909465" cy="136069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150" normalizeH="0" baseline="0" noProof="0" dirty="0">
                <a:ln>
                  <a:noFill/>
                </a:ln>
                <a:solidFill>
                  <a:srgbClr val="77B368"/>
                </a:solidFill>
                <a:effectLst/>
                <a:uLnTx/>
                <a:uFillTx/>
                <a:latin typeface="Arial Black" panose="020B0A04020102020204" pitchFamily="34" charset="0"/>
                <a:ea typeface="+mn-ea"/>
                <a:cs typeface="Arial" panose="020B0604020202020204" pitchFamily="34" charset="0"/>
              </a:rPr>
              <a:t>63.97%</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27th</a:t>
            </a:r>
          </a:p>
          <a:p>
            <a:pPr marL="0" marR="0" lvl="0" indent="0" algn="ctr" defTabSz="457200" rtl="0" eaLnBrk="1" fontAlgn="auto" latinLnBrk="0" hangingPunct="1">
              <a:lnSpc>
                <a:spcPts val="17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Nationally</a:t>
            </a:r>
          </a:p>
        </p:txBody>
      </p:sp>
    </p:spTree>
    <p:extLst>
      <p:ext uri="{BB962C8B-B14F-4D97-AF65-F5344CB8AC3E}">
        <p14:creationId xmlns:p14="http://schemas.microsoft.com/office/powerpoint/2010/main" val="2558644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955BF35-F534-45C1-831E-A139868C1386}"/>
              </a:ext>
            </a:extLst>
          </p:cNvPr>
          <p:cNvSpPr>
            <a:spLocks noGrp="1"/>
          </p:cNvSpPr>
          <p:nvPr>
            <p:ph type="title" idx="4294967295"/>
          </p:nvPr>
        </p:nvSpPr>
        <p:spPr>
          <a:xfrm>
            <a:off x="2234938" y="1310324"/>
            <a:ext cx="8440979" cy="1325563"/>
          </a:xfrm>
        </p:spPr>
        <p:txBody>
          <a:bodyPr>
            <a:normAutofit/>
          </a:bodyPr>
          <a:lstStyle/>
          <a:p>
            <a:r>
              <a:rPr lang="en-US" sz="4400" b="1" dirty="0">
                <a:solidFill>
                  <a:srgbClr val="1C4285"/>
                </a:solidFill>
                <a:latin typeface="Arial" panose="020B0604020202020204" pitchFamily="34" charset="0"/>
                <a:cs typeface="Arial" panose="020B0604020202020204" pitchFamily="34" charset="0"/>
              </a:rPr>
              <a:t>Arrears Percentage</a:t>
            </a:r>
            <a:endParaRPr lang="en-US" b="1" dirty="0">
              <a:solidFill>
                <a:srgbClr val="1C4285"/>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AC433EBC-E01A-4331-9078-F783323F3A97}"/>
              </a:ext>
            </a:extLst>
          </p:cNvPr>
          <p:cNvSpPr txBox="1"/>
          <p:nvPr/>
        </p:nvSpPr>
        <p:spPr>
          <a:xfrm>
            <a:off x="2234939" y="2758904"/>
            <a:ext cx="3619596" cy="230832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A case paying toward arrears during the federal fiscal year divided by the number of cases with arrears during the federal fiscal year. </a:t>
            </a:r>
          </a:p>
        </p:txBody>
      </p:sp>
      <p:sp>
        <p:nvSpPr>
          <p:cNvPr id="11" name="Rectangle 10">
            <a:extLst>
              <a:ext uri="{FF2B5EF4-FFF2-40B4-BE49-F238E27FC236}">
                <a16:creationId xmlns:a16="http://schemas.microsoft.com/office/drawing/2014/main" id="{5DC798FB-8893-EA7A-C3C3-E9F92B0C7E9F}"/>
              </a:ext>
            </a:extLst>
          </p:cNvPr>
          <p:cNvSpPr/>
          <p:nvPr/>
        </p:nvSpPr>
        <p:spPr>
          <a:xfrm>
            <a:off x="6580773" y="2885997"/>
            <a:ext cx="2563227" cy="1589749"/>
          </a:xfrm>
          <a:prstGeom prst="rect">
            <a:avLst/>
          </a:prstGeom>
          <a:solidFill>
            <a:srgbClr val="74B7E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A3F21B01-151C-4FA0-B530-C36229B46677}"/>
              </a:ext>
            </a:extLst>
          </p:cNvPr>
          <p:cNvSpPr/>
          <p:nvPr/>
        </p:nvSpPr>
        <p:spPr>
          <a:xfrm>
            <a:off x="6580772" y="2885998"/>
            <a:ext cx="4500311" cy="1589749"/>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0D866635-D11E-BBFD-BBDF-E2FAD26A61BA}"/>
              </a:ext>
            </a:extLst>
          </p:cNvPr>
          <p:cNvSpPr txBox="1"/>
          <p:nvPr/>
        </p:nvSpPr>
        <p:spPr>
          <a:xfrm>
            <a:off x="6580773" y="3271225"/>
            <a:ext cx="2563227" cy="601383"/>
          </a:xfrm>
          <a:prstGeom prst="rect">
            <a:avLst/>
          </a:prstGeom>
          <a:noFill/>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alpha val="60000"/>
                  </a:srgbClr>
                </a:solidFill>
                <a:effectLst/>
                <a:uLnTx/>
                <a:uFillTx/>
                <a:latin typeface="Arial Black" panose="020B0A04020102020204" pitchFamily="34" charset="0"/>
                <a:ea typeface="+mn-ea"/>
                <a:cs typeface="Arial" panose="020B0604020202020204" pitchFamily="34" charset="0"/>
              </a:rPr>
              <a:t>FY</a:t>
            </a:r>
            <a:r>
              <a:rPr kumimoji="0" lang="en-US" sz="3600" b="0" i="0" u="none" strike="noStrike" kern="1200" cap="none" spc="-300" normalizeH="0" baseline="0" noProof="0" dirty="0">
                <a:ln>
                  <a:noFill/>
                </a:ln>
                <a:solidFill>
                  <a:srgbClr val="FFFFFF">
                    <a:alpha val="60000"/>
                  </a:srgbClr>
                </a:solidFill>
                <a:effectLst/>
                <a:uLnTx/>
                <a:uFillTx/>
                <a:latin typeface="Arial Black" panose="020B0A04020102020204" pitchFamily="34" charset="0"/>
                <a:ea typeface="+mn-ea"/>
                <a:cs typeface="Arial" panose="020B0604020202020204" pitchFamily="34" charset="0"/>
              </a:rPr>
              <a:t> </a:t>
            </a:r>
            <a:r>
              <a:rPr kumimoji="0" lang="en-US" sz="3600" b="0" i="0" u="none" strike="noStrike" kern="1200" cap="none" spc="0" normalizeH="0" baseline="0" noProof="0" dirty="0">
                <a:ln>
                  <a:noFill/>
                </a:ln>
                <a:solidFill>
                  <a:srgbClr val="FFFFFF">
                    <a:alpha val="60000"/>
                  </a:srgbClr>
                </a:solidFill>
                <a:effectLst/>
                <a:uLnTx/>
                <a:uFillTx/>
                <a:latin typeface="Arial Black" panose="020B0A04020102020204" pitchFamily="34" charset="0"/>
                <a:ea typeface="+mn-ea"/>
                <a:cs typeface="Arial" panose="020B0604020202020204" pitchFamily="34" charset="0"/>
              </a:rPr>
              <a:t>2025 </a:t>
            </a:r>
            <a:br>
              <a:rPr kumimoji="0" lang="en-US" sz="3600" b="0" i="0" u="none" strike="noStrike" kern="1200" cap="none" spc="0" normalizeH="0" baseline="0" noProof="0" dirty="0">
                <a:ln>
                  <a:noFill/>
                </a:ln>
                <a:solidFill>
                  <a:srgbClr val="FFFFFF">
                    <a:alpha val="60000"/>
                  </a:srgbClr>
                </a:solidFill>
                <a:effectLst/>
                <a:uLnTx/>
                <a:uFillTx/>
                <a:latin typeface="Arial" panose="020B0604020202020204" pitchFamily="34" charset="0"/>
                <a:ea typeface="+mn-ea"/>
                <a:cs typeface="Arial" panose="020B0604020202020204" pitchFamily="34" charset="0"/>
              </a:rPr>
            </a:br>
            <a:endParaRPr kumimoji="0" lang="en-US" sz="3600" b="0" i="0" u="none" strike="noStrike" kern="1200" cap="none" spc="0" normalizeH="0" baseline="0" noProof="0" dirty="0">
              <a:ln>
                <a:noFill/>
              </a:ln>
              <a:solidFill>
                <a:srgbClr val="FFFFFF">
                  <a:alpha val="60000"/>
                </a:srgbClr>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E498B198-DF40-89C6-1675-9A9534608638}"/>
              </a:ext>
            </a:extLst>
          </p:cNvPr>
          <p:cNvSpPr txBox="1"/>
          <p:nvPr/>
        </p:nvSpPr>
        <p:spPr>
          <a:xfrm>
            <a:off x="6580771" y="3658782"/>
            <a:ext cx="2563229" cy="707886"/>
          </a:xfrm>
          <a:prstGeom prst="rect">
            <a:avLst/>
          </a:prstGeom>
          <a:noFill/>
        </p:spPr>
        <p:txBody>
          <a:bodyPr wrap="square">
            <a:spAutoFit/>
          </a:bodyPr>
          <a:lstStyle/>
          <a:p>
            <a:pPr marL="0" marR="0" lvl="0" indent="0" algn="ctr" defTabSz="457200" rtl="0" eaLnBrk="1" fontAlgn="auto" latinLnBrk="0" hangingPunct="1">
              <a:lnSpc>
                <a:spcPts val="24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ARREARS PERCENTAGE</a:t>
            </a:r>
          </a:p>
        </p:txBody>
      </p:sp>
      <p:sp>
        <p:nvSpPr>
          <p:cNvPr id="2" name="TextBox 1">
            <a:extLst>
              <a:ext uri="{FF2B5EF4-FFF2-40B4-BE49-F238E27FC236}">
                <a16:creationId xmlns:a16="http://schemas.microsoft.com/office/drawing/2014/main" id="{E345060F-5690-460F-460C-116B63BE0B01}"/>
              </a:ext>
            </a:extLst>
          </p:cNvPr>
          <p:cNvSpPr txBox="1"/>
          <p:nvPr/>
        </p:nvSpPr>
        <p:spPr>
          <a:xfrm>
            <a:off x="9173852" y="3040699"/>
            <a:ext cx="1909465" cy="136069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150" normalizeH="0" baseline="0" noProof="0" dirty="0">
                <a:ln>
                  <a:noFill/>
                </a:ln>
                <a:solidFill>
                  <a:srgbClr val="74B7E4"/>
                </a:solidFill>
                <a:effectLst/>
                <a:uLnTx/>
                <a:uFillTx/>
                <a:latin typeface="Arial Black" panose="020B0A04020102020204" pitchFamily="34" charset="0"/>
                <a:ea typeface="+mn-ea"/>
                <a:cs typeface="Arial" panose="020B0604020202020204" pitchFamily="34" charset="0"/>
              </a:rPr>
              <a:t>61.70%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38th</a:t>
            </a:r>
          </a:p>
          <a:p>
            <a:pPr marL="0" marR="0" lvl="0" indent="0" algn="ctr" defTabSz="457200" rtl="0" eaLnBrk="1" fontAlgn="auto" latinLnBrk="0" hangingPunct="1">
              <a:lnSpc>
                <a:spcPts val="17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Nationally</a:t>
            </a:r>
          </a:p>
        </p:txBody>
      </p:sp>
    </p:spTree>
    <p:extLst>
      <p:ext uri="{BB962C8B-B14F-4D97-AF65-F5344CB8AC3E}">
        <p14:creationId xmlns:p14="http://schemas.microsoft.com/office/powerpoint/2010/main" val="12925611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955BF35-F534-45C1-831E-A139868C1386}"/>
              </a:ext>
            </a:extLst>
          </p:cNvPr>
          <p:cNvSpPr>
            <a:spLocks noGrp="1"/>
          </p:cNvSpPr>
          <p:nvPr>
            <p:ph type="title" idx="4294967295"/>
          </p:nvPr>
        </p:nvSpPr>
        <p:spPr>
          <a:xfrm>
            <a:off x="2234938" y="1190403"/>
            <a:ext cx="8876758" cy="1325563"/>
          </a:xfrm>
        </p:spPr>
        <p:txBody>
          <a:bodyPr>
            <a:normAutofit/>
          </a:bodyPr>
          <a:lstStyle/>
          <a:p>
            <a:r>
              <a:rPr lang="en-US" sz="6000" b="1" dirty="0">
                <a:solidFill>
                  <a:srgbClr val="1C4285"/>
                </a:solidFill>
                <a:latin typeface="Arial" panose="020B0604020202020204" pitchFamily="34" charset="0"/>
                <a:cs typeface="Arial" panose="020B0604020202020204" pitchFamily="34" charset="0"/>
              </a:rPr>
              <a:t>Composite Ranking!</a:t>
            </a:r>
          </a:p>
        </p:txBody>
      </p:sp>
      <p:sp>
        <p:nvSpPr>
          <p:cNvPr id="21" name="TextBox 20">
            <a:extLst>
              <a:ext uri="{FF2B5EF4-FFF2-40B4-BE49-F238E27FC236}">
                <a16:creationId xmlns:a16="http://schemas.microsoft.com/office/drawing/2014/main" id="{AC433EBC-E01A-4331-9078-F783323F3A97}"/>
              </a:ext>
            </a:extLst>
          </p:cNvPr>
          <p:cNvSpPr txBox="1"/>
          <p:nvPr/>
        </p:nvSpPr>
        <p:spPr>
          <a:xfrm>
            <a:off x="2234938" y="3256551"/>
            <a:ext cx="4582551" cy="181588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For the second year in a row, we ranked amongst the top 30 states nationally in our overall ranking.</a:t>
            </a:r>
          </a:p>
        </p:txBody>
      </p:sp>
      <p:sp>
        <p:nvSpPr>
          <p:cNvPr id="5" name="Oval 6">
            <a:extLst>
              <a:ext uri="{FF2B5EF4-FFF2-40B4-BE49-F238E27FC236}">
                <a16:creationId xmlns:a16="http://schemas.microsoft.com/office/drawing/2014/main" id="{064B87FB-29DB-C0EC-E195-E96DB71CEE3A}"/>
              </a:ext>
            </a:extLst>
          </p:cNvPr>
          <p:cNvSpPr txBox="1"/>
          <p:nvPr/>
        </p:nvSpPr>
        <p:spPr>
          <a:xfrm>
            <a:off x="5837823" y="2055258"/>
            <a:ext cx="6621915" cy="4218468"/>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61248" tIns="12700" rIns="61248" bIns="12700" numCol="1" spcCol="1270" anchor="ctr" anchorCtr="0">
            <a:noAutofit/>
            <a:scene3d>
              <a:camera prst="obliqueTopRight"/>
              <a:lightRig rig="threePt" dir="t"/>
            </a:scene3d>
            <a:sp3d extrusionH="57150">
              <a:bevelT w="38100" h="38100" prst="angle"/>
            </a:sp3d>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US" sz="32000" b="1" i="0" u="none" strike="noStrike" kern="1200" cap="none" spc="-300" normalizeH="0" baseline="0" noProof="0" dirty="0">
                <a:ln w="25400">
                  <a:solidFill>
                    <a:srgbClr val="74B7E4"/>
                  </a:solidFill>
                </a:ln>
                <a:solidFill>
                  <a:srgbClr val="8BC145">
                    <a:lumMod val="60000"/>
                    <a:lumOff val="40000"/>
                  </a:srgbClr>
                </a:solidFill>
                <a:effectLst>
                  <a:reflection blurRad="6350" stA="21000" endPos="54000" dir="5400000" sy="-100000" algn="bl" rotWithShape="0"/>
                </a:effectLst>
                <a:uLnTx/>
                <a:uFillTx/>
                <a:latin typeface="Arial" panose="020B0604020202020204" pitchFamily="34" charset="0"/>
                <a:ea typeface="+mn-ea"/>
                <a:cs typeface="Arial" panose="020B0604020202020204" pitchFamily="34" charset="0"/>
              </a:rPr>
              <a:t>28</a:t>
            </a:r>
          </a:p>
        </p:txBody>
      </p:sp>
    </p:spTree>
    <p:extLst>
      <p:ext uri="{BB962C8B-B14F-4D97-AF65-F5344CB8AC3E}">
        <p14:creationId xmlns:p14="http://schemas.microsoft.com/office/powerpoint/2010/main" val="31467681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955BF35-F534-45C1-831E-A139868C1386}"/>
              </a:ext>
            </a:extLst>
          </p:cNvPr>
          <p:cNvSpPr>
            <a:spLocks noGrp="1"/>
          </p:cNvSpPr>
          <p:nvPr>
            <p:ph type="title" idx="4294967295"/>
          </p:nvPr>
        </p:nvSpPr>
        <p:spPr>
          <a:xfrm>
            <a:off x="2234938" y="1310324"/>
            <a:ext cx="8440979" cy="1325563"/>
          </a:xfrm>
        </p:spPr>
        <p:txBody>
          <a:bodyPr>
            <a:normAutofit/>
          </a:bodyPr>
          <a:lstStyle/>
          <a:p>
            <a:r>
              <a:rPr lang="en-US" sz="4400" b="1" dirty="0">
                <a:solidFill>
                  <a:srgbClr val="1C4285"/>
                </a:solidFill>
                <a:latin typeface="Arial" panose="020B0604020202020204" pitchFamily="34" charset="0"/>
                <a:cs typeface="Arial" panose="020B0604020202020204" pitchFamily="34" charset="0"/>
              </a:rPr>
              <a:t>Finishing Out the Year Strong!</a:t>
            </a:r>
            <a:endParaRPr lang="en-US" b="1" dirty="0">
              <a:solidFill>
                <a:srgbClr val="1C4285"/>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AC433EBC-E01A-4331-9078-F783323F3A97}"/>
              </a:ext>
            </a:extLst>
          </p:cNvPr>
          <p:cNvSpPr txBox="1"/>
          <p:nvPr/>
        </p:nvSpPr>
        <p:spPr>
          <a:xfrm>
            <a:off x="2234939" y="2758904"/>
            <a:ext cx="8227498" cy="193899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D363D"/>
                </a:solidFill>
                <a:effectLst/>
                <a:uLnTx/>
                <a:uFillTx/>
                <a:latin typeface="Arial" panose="020B0604020202020204" pitchFamily="34" charset="0"/>
                <a:ea typeface="+mn-ea"/>
                <a:cs typeface="Arial" panose="020B0604020202020204" pitchFamily="34" charset="0"/>
              </a:rPr>
              <a:t>We once again made tremendous strides last year and are on track to continue that momentum through this FFY 2025. </a:t>
            </a:r>
            <a:r>
              <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All metrics currently at or above where we were at this time last year! (Accurate?) </a:t>
            </a:r>
            <a:r>
              <a:rPr kumimoji="0" lang="en-US" sz="2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Together we can make 2025 our strongest year yet!</a:t>
            </a:r>
          </a:p>
        </p:txBody>
      </p:sp>
      <p:sp>
        <p:nvSpPr>
          <p:cNvPr id="2" name="Rectangle 1">
            <a:extLst>
              <a:ext uri="{FF2B5EF4-FFF2-40B4-BE49-F238E27FC236}">
                <a16:creationId xmlns:a16="http://schemas.microsoft.com/office/drawing/2014/main" id="{E0A485E8-3AC1-7332-C04D-4C9AF04AA8E5}"/>
              </a:ext>
            </a:extLst>
          </p:cNvPr>
          <p:cNvSpPr/>
          <p:nvPr/>
        </p:nvSpPr>
        <p:spPr>
          <a:xfrm>
            <a:off x="0" y="0"/>
            <a:ext cx="12192000" cy="6858000"/>
          </a:xfrm>
          <a:prstGeom prst="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Graphical user interface, application&#10;&#10;Description automatically generated">
            <a:extLst>
              <a:ext uri="{FF2B5EF4-FFF2-40B4-BE49-F238E27FC236}">
                <a16:creationId xmlns:a16="http://schemas.microsoft.com/office/drawing/2014/main" id="{C4411713-E1CD-9D17-7D56-4EA6E3B6A6B8}"/>
              </a:ext>
            </a:extLst>
          </p:cNvPr>
          <p:cNvPicPr>
            <a:picLocks noChangeAspect="1"/>
          </p:cNvPicPr>
          <p:nvPr/>
        </p:nvPicPr>
        <p:blipFill>
          <a:blip r:embed="rId3"/>
          <a:stretch>
            <a:fillRect/>
          </a:stretch>
        </p:blipFill>
        <p:spPr>
          <a:xfrm>
            <a:off x="2041075" y="1469571"/>
            <a:ext cx="7938536" cy="4957324"/>
          </a:xfrm>
          <a:prstGeom prst="rect">
            <a:avLst/>
          </a:prstGeom>
        </p:spPr>
      </p:pic>
      <p:sp>
        <p:nvSpPr>
          <p:cNvPr id="4" name="Title 1">
            <a:extLst>
              <a:ext uri="{FF2B5EF4-FFF2-40B4-BE49-F238E27FC236}">
                <a16:creationId xmlns:a16="http://schemas.microsoft.com/office/drawing/2014/main" id="{54C7CCB3-7A98-87B3-95A9-8A6A3F733E75}"/>
              </a:ext>
            </a:extLst>
          </p:cNvPr>
          <p:cNvSpPr txBox="1">
            <a:spLocks/>
          </p:cNvSpPr>
          <p:nvPr/>
        </p:nvSpPr>
        <p:spPr>
          <a:xfrm>
            <a:off x="2041075" y="542788"/>
            <a:ext cx="8660076" cy="699159"/>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Century Gothic" charset="0"/>
                <a:cs typeface="Arial" panose="020B0604020202020204" pitchFamily="34" charset="0"/>
              </a:rPr>
              <a:t>State Rankings through the years</a:t>
            </a:r>
            <a:endParaRPr kumimoji="0" lang="en-US" sz="4400" b="1" i="1" u="none" strike="noStrike" kern="1200" cap="none" spc="0" normalizeH="0" baseline="0" noProof="0" dirty="0">
              <a:ln>
                <a:noFill/>
              </a:ln>
              <a:solidFill>
                <a:prstClr val="white">
                  <a:lumMod val="65000"/>
                </a:prstClr>
              </a:solidFill>
              <a:effectLst/>
              <a:uLnTx/>
              <a:uFillTx/>
              <a:latin typeface="Arial" panose="020B0604020202020204" pitchFamily="34" charset="0"/>
              <a:ea typeface="Century Gothic" charset="0"/>
              <a:cs typeface="Arial" panose="020B0604020202020204" pitchFamily="34" charset="0"/>
            </a:endParaRPr>
          </a:p>
        </p:txBody>
      </p:sp>
      <p:sp>
        <p:nvSpPr>
          <p:cNvPr id="5" name="Rectangle 4">
            <a:extLst>
              <a:ext uri="{FF2B5EF4-FFF2-40B4-BE49-F238E27FC236}">
                <a16:creationId xmlns:a16="http://schemas.microsoft.com/office/drawing/2014/main" id="{F31236D4-B6C5-C1D1-ECCE-AC20C12EEEC8}"/>
              </a:ext>
            </a:extLst>
          </p:cNvPr>
          <p:cNvSpPr/>
          <p:nvPr/>
        </p:nvSpPr>
        <p:spPr>
          <a:xfrm>
            <a:off x="-4085" y="-7222"/>
            <a:ext cx="657727" cy="6865222"/>
          </a:xfrm>
          <a:prstGeom prst="rect">
            <a:avLst/>
          </a:prstGeom>
          <a:solidFill>
            <a:srgbClr val="77B3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hlinkClick r:id="rId4" action="ppaction://hlinkfile"/>
            <a:extLst>
              <a:ext uri="{FF2B5EF4-FFF2-40B4-BE49-F238E27FC236}">
                <a16:creationId xmlns:a16="http://schemas.microsoft.com/office/drawing/2014/main" id="{1244467B-861E-4C91-753D-4F1ACEFC32C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70177" y="0"/>
            <a:ext cx="11621831" cy="6867445"/>
          </a:xfrm>
          <a:prstGeom prst="rect">
            <a:avLst/>
          </a:prstGeom>
        </p:spPr>
      </p:pic>
    </p:spTree>
    <p:extLst>
      <p:ext uri="{BB962C8B-B14F-4D97-AF65-F5344CB8AC3E}">
        <p14:creationId xmlns:p14="http://schemas.microsoft.com/office/powerpoint/2010/main" val="6375413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955BF35-F534-45C1-831E-A139868C1386}"/>
              </a:ext>
            </a:extLst>
          </p:cNvPr>
          <p:cNvSpPr>
            <a:spLocks noGrp="1"/>
          </p:cNvSpPr>
          <p:nvPr>
            <p:ph type="title" idx="4294967295"/>
          </p:nvPr>
        </p:nvSpPr>
        <p:spPr>
          <a:xfrm>
            <a:off x="2234938" y="1310324"/>
            <a:ext cx="8440979" cy="1325563"/>
          </a:xfrm>
        </p:spPr>
        <p:txBody>
          <a:bodyPr>
            <a:normAutofit/>
          </a:bodyPr>
          <a:lstStyle/>
          <a:p>
            <a:r>
              <a:rPr lang="en-US" sz="4400" b="1" dirty="0">
                <a:solidFill>
                  <a:srgbClr val="1C4285"/>
                </a:solidFill>
                <a:latin typeface="Arial" panose="020B0604020202020204" pitchFamily="34" charset="0"/>
                <a:cs typeface="Arial" panose="020B0604020202020204" pitchFamily="34" charset="0"/>
              </a:rPr>
              <a:t>Finishing Out the Year Strong!</a:t>
            </a:r>
            <a:endParaRPr lang="en-US" b="1" dirty="0">
              <a:solidFill>
                <a:srgbClr val="1C4285"/>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AC433EBC-E01A-4331-9078-F783323F3A97}"/>
              </a:ext>
            </a:extLst>
          </p:cNvPr>
          <p:cNvSpPr txBox="1"/>
          <p:nvPr/>
        </p:nvSpPr>
        <p:spPr>
          <a:xfrm>
            <a:off x="2234939" y="2758904"/>
            <a:ext cx="8227498" cy="230832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D363D"/>
                </a:solidFill>
                <a:effectLst/>
                <a:uLnTx/>
                <a:uFillTx/>
                <a:latin typeface="Arial" panose="020B0604020202020204" pitchFamily="34" charset="0"/>
                <a:ea typeface="+mn-ea"/>
                <a:cs typeface="Arial" panose="020B0604020202020204" pitchFamily="34" charset="0"/>
              </a:rPr>
              <a:t>We once again made tremendous strides last year and have continued that momentum through FFY 2026. </a:t>
            </a:r>
            <a:r>
              <a:rPr kumimoji="0" lang="en-US" sz="2400" b="1" i="0" u="none" strike="noStrike" kern="1200" cap="none" spc="0" normalizeH="0" baseline="0" noProof="0" dirty="0">
                <a:ln>
                  <a:noFill/>
                </a:ln>
                <a:solidFill>
                  <a:srgbClr val="3D363D"/>
                </a:solidFill>
                <a:effectLst/>
                <a:uLnTx/>
                <a:uFillTx/>
                <a:latin typeface="Arial" panose="020B0604020202020204" pitchFamily="34" charset="0"/>
                <a:ea typeface="+mn-ea"/>
                <a:cs typeface="Arial" panose="020B0604020202020204" pitchFamily="34" charset="0"/>
              </a:rPr>
              <a:t>Currently, each of our metrics are at or above where we were in August of last year!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3D363D"/>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D363D"/>
                </a:solidFill>
                <a:effectLst/>
                <a:uLnTx/>
                <a:uFillTx/>
                <a:latin typeface="Arial" panose="020B0604020202020204" pitchFamily="34" charset="0"/>
                <a:ea typeface="+mn-ea"/>
                <a:cs typeface="Arial" panose="020B0604020202020204" pitchFamily="34" charset="0"/>
              </a:rPr>
              <a:t>Together we are making 2026 our strongest year yet!</a:t>
            </a:r>
          </a:p>
        </p:txBody>
      </p:sp>
    </p:spTree>
    <p:extLst>
      <p:ext uri="{BB962C8B-B14F-4D97-AF65-F5344CB8AC3E}">
        <p14:creationId xmlns:p14="http://schemas.microsoft.com/office/powerpoint/2010/main" val="148499495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3390</Words>
  <Application>Microsoft Office PowerPoint</Application>
  <PresentationFormat>Widescreen</PresentationFormat>
  <Paragraphs>387</Paragraphs>
  <Slides>36</Slides>
  <Notes>36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36</vt:i4>
      </vt:variant>
    </vt:vector>
  </HeadingPairs>
  <TitlesOfParts>
    <vt:vector size="47" baseType="lpstr">
      <vt:lpstr>Aptos</vt:lpstr>
      <vt:lpstr>Aptos Display</vt:lpstr>
      <vt:lpstr>Arial</vt:lpstr>
      <vt:lpstr>Arial Black</vt:lpstr>
      <vt:lpstr>Calibri</vt:lpstr>
      <vt:lpstr>Calibri Light</vt:lpstr>
      <vt:lpstr>Montserrat Bold</vt:lpstr>
      <vt:lpstr>Wingdings</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IFSEA 2026 Legislative and IV-D Update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Slide Title</vt:lpstr>
      <vt:lpstr>Cutover</vt:lpstr>
      <vt:lpstr>PowerPoint Presentation</vt:lpstr>
      <vt:lpstr>PowerPoint Presentation</vt:lpstr>
      <vt:lpstr>PowerPoint Presentation</vt:lpstr>
      <vt:lpstr>What are KPI’s Again? </vt:lpstr>
      <vt:lpstr>The Five Areas Measured</vt:lpstr>
      <vt:lpstr>Paternity Establishment Percentage</vt:lpstr>
      <vt:lpstr>Support Order Percentage</vt:lpstr>
      <vt:lpstr>Current Collection Percentage</vt:lpstr>
      <vt:lpstr>Arrears Percentage</vt:lpstr>
      <vt:lpstr>Composite Ranking!</vt:lpstr>
      <vt:lpstr>Finishing Out the Year Strong!</vt:lpstr>
      <vt:lpstr>Finishing Out the Year Strong!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Brownlow, Juanett</dc:creator>
  <cp:lastModifiedBy>Brownlow, Juanett</cp:lastModifiedBy>
  <cp:revision>1</cp:revision>
  <dcterms:created xsi:type="dcterms:W3CDTF">2026-10-02T20:30:27Z</dcterms:created>
  <dcterms:modified xsi:type="dcterms:W3CDTF">2026-10-02T20:31:04Z</dcterms:modified>
</cp:coreProperties>
</file>