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61" r:id="rId3"/>
    <p:sldId id="259" r:id="rId4"/>
    <p:sldId id="263" r:id="rId5"/>
    <p:sldId id="262" r:id="rId6"/>
    <p:sldId id="265" r:id="rId7"/>
    <p:sldId id="289" r:id="rId8"/>
    <p:sldId id="288" r:id="rId9"/>
    <p:sldId id="264" r:id="rId10"/>
    <p:sldId id="271" r:id="rId11"/>
    <p:sldId id="274" r:id="rId12"/>
    <p:sldId id="267" r:id="rId13"/>
    <p:sldId id="266" r:id="rId14"/>
    <p:sldId id="258" r:id="rId15"/>
    <p:sldId id="268" r:id="rId16"/>
    <p:sldId id="287" r:id="rId17"/>
    <p:sldId id="269" r:id="rId18"/>
    <p:sldId id="270" r:id="rId19"/>
    <p:sldId id="272" r:id="rId20"/>
    <p:sldId id="279" r:id="rId21"/>
    <p:sldId id="290" r:id="rId22"/>
    <p:sldId id="281" r:id="rId23"/>
    <p:sldId id="282" r:id="rId24"/>
    <p:sldId id="283" r:id="rId25"/>
    <p:sldId id="285" r:id="rId26"/>
    <p:sldId id="284" r:id="rId27"/>
    <p:sldId id="275" r:id="rId28"/>
    <p:sldId id="273" r:id="rId29"/>
    <p:sldId id="276" r:id="rId30"/>
    <p:sldId id="277" r:id="rId31"/>
    <p:sldId id="278" r:id="rId32"/>
    <p:sldId id="2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6B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2973" autoAdjust="0"/>
  </p:normalViewPr>
  <p:slideViewPr>
    <p:cSldViewPr snapToGrid="0">
      <p:cViewPr>
        <p:scale>
          <a:sx n="80" d="100"/>
          <a:sy n="80" d="100"/>
        </p:scale>
        <p:origin x="978"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70258B-24F4-4544-A092-88471EB2F18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6593CD0-0696-40C8-B882-7B070A7FA57C}">
      <dgm:prSet/>
      <dgm:spPr/>
      <dgm:t>
        <a:bodyPr/>
        <a:lstStyle/>
        <a:p>
          <a:r>
            <a:rPr lang="en-US" dirty="0"/>
            <a:t>114 Counties are either Level A, B, or C</a:t>
          </a:r>
        </a:p>
      </dgm:t>
    </dgm:pt>
    <dgm:pt modelId="{EB49F871-2E39-4A8F-AFE8-ABFA4E9C0010}" type="parTrans" cxnId="{66C510E0-CA95-497D-9E5F-039CF8C706C4}">
      <dgm:prSet/>
      <dgm:spPr/>
      <dgm:t>
        <a:bodyPr/>
        <a:lstStyle/>
        <a:p>
          <a:endParaRPr lang="en-US"/>
        </a:p>
      </dgm:t>
    </dgm:pt>
    <dgm:pt modelId="{1DEB0097-9212-43EC-907F-8C5A7FB7441C}" type="sibTrans" cxnId="{66C510E0-CA95-497D-9E5F-039CF8C706C4}">
      <dgm:prSet/>
      <dgm:spPr/>
      <dgm:t>
        <a:bodyPr/>
        <a:lstStyle/>
        <a:p>
          <a:endParaRPr lang="en-US"/>
        </a:p>
      </dgm:t>
    </dgm:pt>
    <dgm:pt modelId="{5A56DB92-EDCC-4B58-ADAA-417DB78C78B4}">
      <dgm:prSet/>
      <dgm:spPr/>
      <dgm:t>
        <a:bodyPr/>
        <a:lstStyle/>
        <a:p>
          <a:r>
            <a:rPr lang="en-US" dirty="0"/>
            <a:t>Single County (31)</a:t>
          </a:r>
        </a:p>
      </dgm:t>
    </dgm:pt>
    <dgm:pt modelId="{DEFC72F9-87AB-42F1-953A-873F9CB3B2E9}" type="parTrans" cxnId="{0CD373A0-5AF4-44E0-B70E-0F560C44E291}">
      <dgm:prSet/>
      <dgm:spPr/>
      <dgm:t>
        <a:bodyPr/>
        <a:lstStyle/>
        <a:p>
          <a:endParaRPr lang="en-US"/>
        </a:p>
      </dgm:t>
    </dgm:pt>
    <dgm:pt modelId="{ACCBE95E-CC83-48CA-A1F8-4D63FB716562}" type="sibTrans" cxnId="{0CD373A0-5AF4-44E0-B70E-0F560C44E291}">
      <dgm:prSet/>
      <dgm:spPr/>
      <dgm:t>
        <a:bodyPr/>
        <a:lstStyle/>
        <a:p>
          <a:endParaRPr lang="en-US"/>
        </a:p>
      </dgm:t>
    </dgm:pt>
    <dgm:pt modelId="{7B5367E3-658B-4049-91B5-F7ED9A41A974}">
      <dgm:prSet/>
      <dgm:spPr/>
      <dgm:t>
        <a:bodyPr/>
        <a:lstStyle/>
        <a:p>
          <a:r>
            <a:rPr lang="en-US" dirty="0"/>
            <a:t>Regional Offices</a:t>
          </a:r>
        </a:p>
      </dgm:t>
    </dgm:pt>
    <dgm:pt modelId="{B1DC6CCB-C0D3-4A3F-98A5-EC269310D05D}" type="parTrans" cxnId="{2BC76065-4379-45AC-BB90-3E949F971758}">
      <dgm:prSet/>
      <dgm:spPr/>
      <dgm:t>
        <a:bodyPr/>
        <a:lstStyle/>
        <a:p>
          <a:endParaRPr lang="en-US"/>
        </a:p>
      </dgm:t>
    </dgm:pt>
    <dgm:pt modelId="{E8792986-808A-4BCF-B7ED-A0D56BDB7687}" type="sibTrans" cxnId="{2BC76065-4379-45AC-BB90-3E949F971758}">
      <dgm:prSet/>
      <dgm:spPr/>
      <dgm:t>
        <a:bodyPr/>
        <a:lstStyle/>
        <a:p>
          <a:endParaRPr lang="en-US"/>
        </a:p>
      </dgm:t>
    </dgm:pt>
    <dgm:pt modelId="{924D2E96-8479-4085-8EC5-37EECAD7425A}" type="pres">
      <dgm:prSet presAssocID="{AA70258B-24F4-4544-A092-88471EB2F185}" presName="linear" presStyleCnt="0">
        <dgm:presLayoutVars>
          <dgm:animLvl val="lvl"/>
          <dgm:resizeHandles val="exact"/>
        </dgm:presLayoutVars>
      </dgm:prSet>
      <dgm:spPr/>
    </dgm:pt>
    <dgm:pt modelId="{65EB4550-86F5-4F67-9F7E-D4B39DFE60BB}" type="pres">
      <dgm:prSet presAssocID="{06593CD0-0696-40C8-B882-7B070A7FA57C}" presName="parentText" presStyleLbl="node1" presStyleIdx="0" presStyleCnt="3">
        <dgm:presLayoutVars>
          <dgm:chMax val="0"/>
          <dgm:bulletEnabled val="1"/>
        </dgm:presLayoutVars>
      </dgm:prSet>
      <dgm:spPr/>
    </dgm:pt>
    <dgm:pt modelId="{947B4F46-74F7-4A80-8277-F47D5EEFF5D6}" type="pres">
      <dgm:prSet presAssocID="{1DEB0097-9212-43EC-907F-8C5A7FB7441C}" presName="spacer" presStyleCnt="0"/>
      <dgm:spPr/>
    </dgm:pt>
    <dgm:pt modelId="{C8C20489-4B88-49B6-A48C-589F2E03F87C}" type="pres">
      <dgm:prSet presAssocID="{5A56DB92-EDCC-4B58-ADAA-417DB78C78B4}" presName="parentText" presStyleLbl="node1" presStyleIdx="1" presStyleCnt="3" custLinFactNeighborX="580" custLinFactNeighborY="10583">
        <dgm:presLayoutVars>
          <dgm:chMax val="0"/>
          <dgm:bulletEnabled val="1"/>
        </dgm:presLayoutVars>
      </dgm:prSet>
      <dgm:spPr/>
    </dgm:pt>
    <dgm:pt modelId="{09ABBFF3-3A10-4C12-B65E-E5899BBAED1C}" type="pres">
      <dgm:prSet presAssocID="{ACCBE95E-CC83-48CA-A1F8-4D63FB716562}" presName="spacer" presStyleCnt="0"/>
      <dgm:spPr/>
    </dgm:pt>
    <dgm:pt modelId="{BA2EAFFC-6B5D-417A-B672-25A089BD0E67}" type="pres">
      <dgm:prSet presAssocID="{7B5367E3-658B-4049-91B5-F7ED9A41A974}" presName="parentText" presStyleLbl="node1" presStyleIdx="2" presStyleCnt="3">
        <dgm:presLayoutVars>
          <dgm:chMax val="0"/>
          <dgm:bulletEnabled val="1"/>
        </dgm:presLayoutVars>
      </dgm:prSet>
      <dgm:spPr/>
    </dgm:pt>
  </dgm:ptLst>
  <dgm:cxnLst>
    <dgm:cxn modelId="{7E04221B-4EC1-4A1D-BDE4-EC7890C604D0}" type="presOf" srcId="{AA70258B-24F4-4544-A092-88471EB2F185}" destId="{924D2E96-8479-4085-8EC5-37EECAD7425A}" srcOrd="0" destOrd="0" presId="urn:microsoft.com/office/officeart/2005/8/layout/vList2"/>
    <dgm:cxn modelId="{25EAF23D-F398-40FB-A6C3-5DB18F2A0422}" type="presOf" srcId="{7B5367E3-658B-4049-91B5-F7ED9A41A974}" destId="{BA2EAFFC-6B5D-417A-B672-25A089BD0E67}" srcOrd="0" destOrd="0" presId="urn:microsoft.com/office/officeart/2005/8/layout/vList2"/>
    <dgm:cxn modelId="{2BC76065-4379-45AC-BB90-3E949F971758}" srcId="{AA70258B-24F4-4544-A092-88471EB2F185}" destId="{7B5367E3-658B-4049-91B5-F7ED9A41A974}" srcOrd="2" destOrd="0" parTransId="{B1DC6CCB-C0D3-4A3F-98A5-EC269310D05D}" sibTransId="{E8792986-808A-4BCF-B7ED-A0D56BDB7687}"/>
    <dgm:cxn modelId="{EFB15F99-47B3-422B-B714-45345F942081}" type="presOf" srcId="{5A56DB92-EDCC-4B58-ADAA-417DB78C78B4}" destId="{C8C20489-4B88-49B6-A48C-589F2E03F87C}" srcOrd="0" destOrd="0" presId="urn:microsoft.com/office/officeart/2005/8/layout/vList2"/>
    <dgm:cxn modelId="{0CD373A0-5AF4-44E0-B70E-0F560C44E291}" srcId="{AA70258B-24F4-4544-A092-88471EB2F185}" destId="{5A56DB92-EDCC-4B58-ADAA-417DB78C78B4}" srcOrd="1" destOrd="0" parTransId="{DEFC72F9-87AB-42F1-953A-873F9CB3B2E9}" sibTransId="{ACCBE95E-CC83-48CA-A1F8-4D63FB716562}"/>
    <dgm:cxn modelId="{A3C7F3A2-A1BC-4AB0-B4EE-5E42F0285ADD}" type="presOf" srcId="{06593CD0-0696-40C8-B882-7B070A7FA57C}" destId="{65EB4550-86F5-4F67-9F7E-D4B39DFE60BB}" srcOrd="0" destOrd="0" presId="urn:microsoft.com/office/officeart/2005/8/layout/vList2"/>
    <dgm:cxn modelId="{66C510E0-CA95-497D-9E5F-039CF8C706C4}" srcId="{AA70258B-24F4-4544-A092-88471EB2F185}" destId="{06593CD0-0696-40C8-B882-7B070A7FA57C}" srcOrd="0" destOrd="0" parTransId="{EB49F871-2E39-4A8F-AFE8-ABFA4E9C0010}" sibTransId="{1DEB0097-9212-43EC-907F-8C5A7FB7441C}"/>
    <dgm:cxn modelId="{B71BDF1B-06CA-492E-B930-5D692098E17C}" type="presParOf" srcId="{924D2E96-8479-4085-8EC5-37EECAD7425A}" destId="{65EB4550-86F5-4F67-9F7E-D4B39DFE60BB}" srcOrd="0" destOrd="0" presId="urn:microsoft.com/office/officeart/2005/8/layout/vList2"/>
    <dgm:cxn modelId="{5F66F1C2-3D0C-4C3D-99ED-6BAC968A3CBB}" type="presParOf" srcId="{924D2E96-8479-4085-8EC5-37EECAD7425A}" destId="{947B4F46-74F7-4A80-8277-F47D5EEFF5D6}" srcOrd="1" destOrd="0" presId="urn:microsoft.com/office/officeart/2005/8/layout/vList2"/>
    <dgm:cxn modelId="{FCCDC880-4A9A-4BF2-AE12-3BD16E8479CA}" type="presParOf" srcId="{924D2E96-8479-4085-8EC5-37EECAD7425A}" destId="{C8C20489-4B88-49B6-A48C-589F2E03F87C}" srcOrd="2" destOrd="0" presId="urn:microsoft.com/office/officeart/2005/8/layout/vList2"/>
    <dgm:cxn modelId="{826E8B24-3D49-4013-88F2-FE427BB17B3F}" type="presParOf" srcId="{924D2E96-8479-4085-8EC5-37EECAD7425A}" destId="{09ABBFF3-3A10-4C12-B65E-E5899BBAED1C}" srcOrd="3" destOrd="0" presId="urn:microsoft.com/office/officeart/2005/8/layout/vList2"/>
    <dgm:cxn modelId="{F5AFBF78-C3E6-4A7E-89F1-869B1EF7325C}" type="presParOf" srcId="{924D2E96-8479-4085-8EC5-37EECAD7425A}" destId="{BA2EAFFC-6B5D-417A-B672-25A089BD0E67}"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BD6B99-7139-4FA2-AC11-4EFAB78B84CE}" type="doc">
      <dgm:prSet loTypeId="urn:microsoft.com/office/officeart/2005/8/layout/hList1" loCatId="list" qsTypeId="urn:microsoft.com/office/officeart/2005/8/quickstyle/simple4" qsCatId="simple" csTypeId="urn:microsoft.com/office/officeart/2005/8/colors/accent1_2" csCatId="accent1"/>
      <dgm:spPr/>
      <dgm:t>
        <a:bodyPr/>
        <a:lstStyle/>
        <a:p>
          <a:endParaRPr lang="en-US"/>
        </a:p>
      </dgm:t>
    </dgm:pt>
    <dgm:pt modelId="{EA572A54-275B-4768-9F5A-14B393236A5F}">
      <dgm:prSet/>
      <dgm:spPr/>
      <dgm:t>
        <a:bodyPr/>
        <a:lstStyle/>
        <a:p>
          <a:r>
            <a:rPr lang="en-US" dirty="0"/>
            <a:t>Outgoing Referrals</a:t>
          </a:r>
        </a:p>
      </dgm:t>
    </dgm:pt>
    <dgm:pt modelId="{F79A9A19-E729-456C-BE74-ED507BB7FD68}" type="parTrans" cxnId="{3EA17BBB-5864-4F9B-8AA7-5D3E9DE9C7E8}">
      <dgm:prSet/>
      <dgm:spPr/>
      <dgm:t>
        <a:bodyPr/>
        <a:lstStyle/>
        <a:p>
          <a:endParaRPr lang="en-US"/>
        </a:p>
      </dgm:t>
    </dgm:pt>
    <dgm:pt modelId="{E568F250-1565-402E-921F-B041797BA399}" type="sibTrans" cxnId="{3EA17BBB-5864-4F9B-8AA7-5D3E9DE9C7E8}">
      <dgm:prSet/>
      <dgm:spPr/>
      <dgm:t>
        <a:bodyPr/>
        <a:lstStyle/>
        <a:p>
          <a:endParaRPr lang="en-US"/>
        </a:p>
      </dgm:t>
    </dgm:pt>
    <dgm:pt modelId="{881BCBB5-70E7-4329-B128-0C87B1BD02EA}">
      <dgm:prSet/>
      <dgm:spPr/>
      <dgm:t>
        <a:bodyPr/>
        <a:lstStyle/>
        <a:p>
          <a:r>
            <a:rPr lang="en-US" dirty="0"/>
            <a:t>PATE/ESTA/MODI referrals are completed by PA offices, county where applicant resides</a:t>
          </a:r>
        </a:p>
      </dgm:t>
    </dgm:pt>
    <dgm:pt modelId="{798B9C49-2602-4F52-BD8F-22AF41A10A11}" type="parTrans" cxnId="{5BB0E9F4-5D94-4961-8156-4EA6F6334430}">
      <dgm:prSet/>
      <dgm:spPr/>
      <dgm:t>
        <a:bodyPr/>
        <a:lstStyle/>
        <a:p>
          <a:endParaRPr lang="en-US"/>
        </a:p>
      </dgm:t>
    </dgm:pt>
    <dgm:pt modelId="{649471D3-C684-4DA2-8505-DB452BDE5EA8}" type="sibTrans" cxnId="{5BB0E9F4-5D94-4961-8156-4EA6F6334430}">
      <dgm:prSet/>
      <dgm:spPr/>
      <dgm:t>
        <a:bodyPr/>
        <a:lstStyle/>
        <a:p>
          <a:endParaRPr lang="en-US"/>
        </a:p>
      </dgm:t>
    </dgm:pt>
    <dgm:pt modelId="{A50C999C-2ABC-43EC-9C33-D58CE5BB2BA3}">
      <dgm:prSet/>
      <dgm:spPr/>
      <dgm:t>
        <a:bodyPr/>
        <a:lstStyle/>
        <a:p>
          <a:r>
            <a:rPr lang="en-US" dirty="0"/>
            <a:t>MO generally prefers long-arm cases, so a referral may be a 2</a:t>
          </a:r>
          <a:r>
            <a:rPr lang="en-US" baseline="30000" dirty="0"/>
            <a:t>nd</a:t>
          </a:r>
          <a:r>
            <a:rPr lang="en-US" dirty="0"/>
            <a:t> attempt</a:t>
          </a:r>
        </a:p>
      </dgm:t>
    </dgm:pt>
    <dgm:pt modelId="{76E7EEF5-8B4A-45D9-88B4-1FAB6EB2C1E1}" type="parTrans" cxnId="{58BD4845-2CC5-4E09-9B8F-10156273322E}">
      <dgm:prSet/>
      <dgm:spPr/>
      <dgm:t>
        <a:bodyPr/>
        <a:lstStyle/>
        <a:p>
          <a:endParaRPr lang="en-US"/>
        </a:p>
      </dgm:t>
    </dgm:pt>
    <dgm:pt modelId="{9B0398E8-4DEB-4C8C-8143-6C80682A461A}" type="sibTrans" cxnId="{58BD4845-2CC5-4E09-9B8F-10156273322E}">
      <dgm:prSet/>
      <dgm:spPr/>
      <dgm:t>
        <a:bodyPr/>
        <a:lstStyle/>
        <a:p>
          <a:endParaRPr lang="en-US"/>
        </a:p>
      </dgm:t>
    </dgm:pt>
    <dgm:pt modelId="{D29002F5-17EB-430C-9165-4CC1582A958D}">
      <dgm:prSet/>
      <dgm:spPr/>
      <dgm:t>
        <a:bodyPr/>
        <a:lstStyle/>
        <a:p>
          <a:r>
            <a:rPr lang="en-US" dirty="0"/>
            <a:t>ENFO referrals are completed by the agency</a:t>
          </a:r>
        </a:p>
      </dgm:t>
    </dgm:pt>
    <dgm:pt modelId="{A6B2386D-802D-4A44-B79B-A21B70762010}" type="parTrans" cxnId="{156B192F-E1E4-4D00-B4FE-57D597AD6F97}">
      <dgm:prSet/>
      <dgm:spPr/>
      <dgm:t>
        <a:bodyPr/>
        <a:lstStyle/>
        <a:p>
          <a:endParaRPr lang="en-US"/>
        </a:p>
      </dgm:t>
    </dgm:pt>
    <dgm:pt modelId="{D7588575-500D-4ED3-AC6D-75E051D2D871}" type="sibTrans" cxnId="{156B192F-E1E4-4D00-B4FE-57D597AD6F97}">
      <dgm:prSet/>
      <dgm:spPr/>
      <dgm:t>
        <a:bodyPr/>
        <a:lstStyle/>
        <a:p>
          <a:endParaRPr lang="en-US"/>
        </a:p>
      </dgm:t>
    </dgm:pt>
    <dgm:pt modelId="{DF39F3A1-1786-4D75-B5DF-22C8947E3D28}">
      <dgm:prSet/>
      <dgm:spPr/>
      <dgm:t>
        <a:bodyPr/>
        <a:lstStyle/>
        <a:p>
          <a:r>
            <a:rPr lang="en-US" dirty="0"/>
            <a:t>Incoming Referrals</a:t>
          </a:r>
        </a:p>
      </dgm:t>
    </dgm:pt>
    <dgm:pt modelId="{ACA38818-8AF8-409E-9381-962B96C7AC09}" type="parTrans" cxnId="{9B52318F-FAA5-4A22-B5E0-A449B101A955}">
      <dgm:prSet/>
      <dgm:spPr/>
      <dgm:t>
        <a:bodyPr/>
        <a:lstStyle/>
        <a:p>
          <a:endParaRPr lang="en-US"/>
        </a:p>
      </dgm:t>
    </dgm:pt>
    <dgm:pt modelId="{7A00A259-44DA-44C7-98E9-162972647613}" type="sibTrans" cxnId="{9B52318F-FAA5-4A22-B5E0-A449B101A955}">
      <dgm:prSet/>
      <dgm:spPr/>
      <dgm:t>
        <a:bodyPr/>
        <a:lstStyle/>
        <a:p>
          <a:endParaRPr lang="en-US"/>
        </a:p>
      </dgm:t>
    </dgm:pt>
    <dgm:pt modelId="{BD8206E4-C0A2-46FD-874D-58B6BD98311F}">
      <dgm:prSet/>
      <dgm:spPr/>
      <dgm:t>
        <a:bodyPr/>
        <a:lstStyle/>
        <a:p>
          <a:r>
            <a:rPr lang="en-US" dirty="0"/>
            <a:t>Administrative process is used first</a:t>
          </a:r>
        </a:p>
      </dgm:t>
    </dgm:pt>
    <dgm:pt modelId="{3E65BD1C-EBD5-4979-9C71-32FF4341EF3C}" type="parTrans" cxnId="{2DD7280D-AADD-4951-AF1C-F111A2CF3943}">
      <dgm:prSet/>
      <dgm:spPr/>
      <dgm:t>
        <a:bodyPr/>
        <a:lstStyle/>
        <a:p>
          <a:endParaRPr lang="en-US"/>
        </a:p>
      </dgm:t>
    </dgm:pt>
    <dgm:pt modelId="{DB84A257-3803-4B86-8F89-75D1AC78FDE8}" type="sibTrans" cxnId="{2DD7280D-AADD-4951-AF1C-F111A2CF3943}">
      <dgm:prSet/>
      <dgm:spPr/>
      <dgm:t>
        <a:bodyPr/>
        <a:lstStyle/>
        <a:p>
          <a:endParaRPr lang="en-US"/>
        </a:p>
      </dgm:t>
    </dgm:pt>
    <dgm:pt modelId="{CFB7B529-D676-44CE-9D9F-E3163380C2C6}">
      <dgm:prSet/>
      <dgm:spPr/>
      <dgm:t>
        <a:bodyPr/>
        <a:lstStyle/>
        <a:p>
          <a:r>
            <a:rPr lang="en-US" dirty="0"/>
            <a:t>Judicial referral is made to a PA if legal action is needed</a:t>
          </a:r>
        </a:p>
      </dgm:t>
    </dgm:pt>
    <dgm:pt modelId="{52D83ABA-F2C7-48E3-AD90-D649B44876CC}" type="parTrans" cxnId="{6B8ADB74-9D34-4E4F-82A5-0427583F5278}">
      <dgm:prSet/>
      <dgm:spPr/>
      <dgm:t>
        <a:bodyPr/>
        <a:lstStyle/>
        <a:p>
          <a:endParaRPr lang="en-US"/>
        </a:p>
      </dgm:t>
    </dgm:pt>
    <dgm:pt modelId="{BAD0AB53-9310-4F95-8DBD-629E5DC46467}" type="sibTrans" cxnId="{6B8ADB74-9D34-4E4F-82A5-0427583F5278}">
      <dgm:prSet/>
      <dgm:spPr/>
      <dgm:t>
        <a:bodyPr/>
        <a:lstStyle/>
        <a:p>
          <a:endParaRPr lang="en-US"/>
        </a:p>
      </dgm:t>
    </dgm:pt>
    <dgm:pt modelId="{C38093A7-512B-47D5-87A9-CEF4DA10AAF8}">
      <dgm:prSet/>
      <dgm:spPr/>
      <dgm:t>
        <a:bodyPr/>
        <a:lstStyle/>
        <a:p>
          <a:r>
            <a:rPr lang="en-US" dirty="0"/>
            <a:t>Needed for IWO to MO Department of Labor for unemployment benefits</a:t>
          </a:r>
        </a:p>
      </dgm:t>
    </dgm:pt>
    <dgm:pt modelId="{F34ED4EE-DAA0-438D-91C8-3EC19328CFF7}" type="parTrans" cxnId="{9EE8AF34-286D-4748-AF10-A222B99B7DEB}">
      <dgm:prSet/>
      <dgm:spPr/>
      <dgm:t>
        <a:bodyPr/>
        <a:lstStyle/>
        <a:p>
          <a:endParaRPr lang="en-US"/>
        </a:p>
      </dgm:t>
    </dgm:pt>
    <dgm:pt modelId="{919D05AD-DB62-4B04-AC1B-667816284A0F}" type="sibTrans" cxnId="{9EE8AF34-286D-4748-AF10-A222B99B7DEB}">
      <dgm:prSet/>
      <dgm:spPr/>
      <dgm:t>
        <a:bodyPr/>
        <a:lstStyle/>
        <a:p>
          <a:endParaRPr lang="en-US"/>
        </a:p>
      </dgm:t>
    </dgm:pt>
    <dgm:pt modelId="{58B6908D-2102-44EB-829B-3C303F14FCF7}" type="pres">
      <dgm:prSet presAssocID="{A1BD6B99-7139-4FA2-AC11-4EFAB78B84CE}" presName="Name0" presStyleCnt="0">
        <dgm:presLayoutVars>
          <dgm:dir/>
          <dgm:animLvl val="lvl"/>
          <dgm:resizeHandles val="exact"/>
        </dgm:presLayoutVars>
      </dgm:prSet>
      <dgm:spPr/>
    </dgm:pt>
    <dgm:pt modelId="{B5579BF0-4D52-4645-8259-4BC2F711636E}" type="pres">
      <dgm:prSet presAssocID="{EA572A54-275B-4768-9F5A-14B393236A5F}" presName="composite" presStyleCnt="0"/>
      <dgm:spPr/>
    </dgm:pt>
    <dgm:pt modelId="{21568218-6207-4738-A6A9-F294029699F4}" type="pres">
      <dgm:prSet presAssocID="{EA572A54-275B-4768-9F5A-14B393236A5F}" presName="parTx" presStyleLbl="alignNode1" presStyleIdx="0" presStyleCnt="2">
        <dgm:presLayoutVars>
          <dgm:chMax val="0"/>
          <dgm:chPref val="0"/>
          <dgm:bulletEnabled val="1"/>
        </dgm:presLayoutVars>
      </dgm:prSet>
      <dgm:spPr/>
    </dgm:pt>
    <dgm:pt modelId="{5C7BA7CA-EFA2-4CEC-A1AD-BDBB3189EA5A}" type="pres">
      <dgm:prSet presAssocID="{EA572A54-275B-4768-9F5A-14B393236A5F}" presName="desTx" presStyleLbl="alignAccFollowNode1" presStyleIdx="0" presStyleCnt="2">
        <dgm:presLayoutVars>
          <dgm:bulletEnabled val="1"/>
        </dgm:presLayoutVars>
      </dgm:prSet>
      <dgm:spPr/>
    </dgm:pt>
    <dgm:pt modelId="{86C5D414-6BCA-477D-A9DE-8B717E6EC33F}" type="pres">
      <dgm:prSet presAssocID="{E568F250-1565-402E-921F-B041797BA399}" presName="space" presStyleCnt="0"/>
      <dgm:spPr/>
    </dgm:pt>
    <dgm:pt modelId="{3A369897-AF49-47F5-AA04-ED992BB06317}" type="pres">
      <dgm:prSet presAssocID="{DF39F3A1-1786-4D75-B5DF-22C8947E3D28}" presName="composite" presStyleCnt="0"/>
      <dgm:spPr/>
    </dgm:pt>
    <dgm:pt modelId="{9B3B2587-4FAD-4A47-8B8A-08116CBA5A94}" type="pres">
      <dgm:prSet presAssocID="{DF39F3A1-1786-4D75-B5DF-22C8947E3D28}" presName="parTx" presStyleLbl="alignNode1" presStyleIdx="1" presStyleCnt="2">
        <dgm:presLayoutVars>
          <dgm:chMax val="0"/>
          <dgm:chPref val="0"/>
          <dgm:bulletEnabled val="1"/>
        </dgm:presLayoutVars>
      </dgm:prSet>
      <dgm:spPr/>
    </dgm:pt>
    <dgm:pt modelId="{6264E792-2A45-48B7-8938-37CB2CFE3586}" type="pres">
      <dgm:prSet presAssocID="{DF39F3A1-1786-4D75-B5DF-22C8947E3D28}" presName="desTx" presStyleLbl="alignAccFollowNode1" presStyleIdx="1" presStyleCnt="2">
        <dgm:presLayoutVars>
          <dgm:bulletEnabled val="1"/>
        </dgm:presLayoutVars>
      </dgm:prSet>
      <dgm:spPr/>
    </dgm:pt>
  </dgm:ptLst>
  <dgm:cxnLst>
    <dgm:cxn modelId="{9718030A-4C39-4EC1-AFEE-B1328EEEDC9D}" type="presOf" srcId="{EA572A54-275B-4768-9F5A-14B393236A5F}" destId="{21568218-6207-4738-A6A9-F294029699F4}" srcOrd="0" destOrd="0" presId="urn:microsoft.com/office/officeart/2005/8/layout/hList1"/>
    <dgm:cxn modelId="{2DD7280D-AADD-4951-AF1C-F111A2CF3943}" srcId="{DF39F3A1-1786-4D75-B5DF-22C8947E3D28}" destId="{BD8206E4-C0A2-46FD-874D-58B6BD98311F}" srcOrd="0" destOrd="0" parTransId="{3E65BD1C-EBD5-4979-9C71-32FF4341EF3C}" sibTransId="{DB84A257-3803-4B86-8F89-75D1AC78FDE8}"/>
    <dgm:cxn modelId="{156B192F-E1E4-4D00-B4FE-57D597AD6F97}" srcId="{EA572A54-275B-4768-9F5A-14B393236A5F}" destId="{D29002F5-17EB-430C-9165-4CC1582A958D}" srcOrd="1" destOrd="0" parTransId="{A6B2386D-802D-4A44-B79B-A21B70762010}" sibTransId="{D7588575-500D-4ED3-AC6D-75E051D2D871}"/>
    <dgm:cxn modelId="{9EE8AF34-286D-4748-AF10-A222B99B7DEB}" srcId="{DF39F3A1-1786-4D75-B5DF-22C8947E3D28}" destId="{C38093A7-512B-47D5-87A9-CEF4DA10AAF8}" srcOrd="2" destOrd="0" parTransId="{F34ED4EE-DAA0-438D-91C8-3EC19328CFF7}" sibTransId="{919D05AD-DB62-4B04-AC1B-667816284A0F}"/>
    <dgm:cxn modelId="{F877DB38-C413-4DF8-ADD5-61F50BA2CF6C}" type="presOf" srcId="{DF39F3A1-1786-4D75-B5DF-22C8947E3D28}" destId="{9B3B2587-4FAD-4A47-8B8A-08116CBA5A94}" srcOrd="0" destOrd="0" presId="urn:microsoft.com/office/officeart/2005/8/layout/hList1"/>
    <dgm:cxn modelId="{D7871C3A-453C-43EB-A435-0F26C6BC98C9}" type="presOf" srcId="{CFB7B529-D676-44CE-9D9F-E3163380C2C6}" destId="{6264E792-2A45-48B7-8938-37CB2CFE3586}" srcOrd="0" destOrd="1" presId="urn:microsoft.com/office/officeart/2005/8/layout/hList1"/>
    <dgm:cxn modelId="{5C52935E-791D-4DD9-A253-C2628CA85AFF}" type="presOf" srcId="{881BCBB5-70E7-4329-B128-0C87B1BD02EA}" destId="{5C7BA7CA-EFA2-4CEC-A1AD-BDBB3189EA5A}" srcOrd="0" destOrd="0" presId="urn:microsoft.com/office/officeart/2005/8/layout/hList1"/>
    <dgm:cxn modelId="{58BD4845-2CC5-4E09-9B8F-10156273322E}" srcId="{881BCBB5-70E7-4329-B128-0C87B1BD02EA}" destId="{A50C999C-2ABC-43EC-9C33-D58CE5BB2BA3}" srcOrd="0" destOrd="0" parTransId="{76E7EEF5-8B4A-45D9-88B4-1FAB6EB2C1E1}" sibTransId="{9B0398E8-4DEB-4C8C-8143-6C80682A461A}"/>
    <dgm:cxn modelId="{62B7FB73-B3E2-4244-B2CC-0B8C52C59BC9}" type="presOf" srcId="{D29002F5-17EB-430C-9165-4CC1582A958D}" destId="{5C7BA7CA-EFA2-4CEC-A1AD-BDBB3189EA5A}" srcOrd="0" destOrd="2" presId="urn:microsoft.com/office/officeart/2005/8/layout/hList1"/>
    <dgm:cxn modelId="{6B8ADB74-9D34-4E4F-82A5-0427583F5278}" srcId="{DF39F3A1-1786-4D75-B5DF-22C8947E3D28}" destId="{CFB7B529-D676-44CE-9D9F-E3163380C2C6}" srcOrd="1" destOrd="0" parTransId="{52D83ABA-F2C7-48E3-AD90-D649B44876CC}" sibTransId="{BAD0AB53-9310-4F95-8DBD-629E5DC46467}"/>
    <dgm:cxn modelId="{DB4ADB8D-2E12-4564-A989-D09A626E2800}" type="presOf" srcId="{A1BD6B99-7139-4FA2-AC11-4EFAB78B84CE}" destId="{58B6908D-2102-44EB-829B-3C303F14FCF7}" srcOrd="0" destOrd="0" presId="urn:microsoft.com/office/officeart/2005/8/layout/hList1"/>
    <dgm:cxn modelId="{9B52318F-FAA5-4A22-B5E0-A449B101A955}" srcId="{A1BD6B99-7139-4FA2-AC11-4EFAB78B84CE}" destId="{DF39F3A1-1786-4D75-B5DF-22C8947E3D28}" srcOrd="1" destOrd="0" parTransId="{ACA38818-8AF8-409E-9381-962B96C7AC09}" sibTransId="{7A00A259-44DA-44C7-98E9-162972647613}"/>
    <dgm:cxn modelId="{85DA0F91-104A-4AF9-81A9-80574490F17C}" type="presOf" srcId="{C38093A7-512B-47D5-87A9-CEF4DA10AAF8}" destId="{6264E792-2A45-48B7-8938-37CB2CFE3586}" srcOrd="0" destOrd="2" presId="urn:microsoft.com/office/officeart/2005/8/layout/hList1"/>
    <dgm:cxn modelId="{3EA17BBB-5864-4F9B-8AA7-5D3E9DE9C7E8}" srcId="{A1BD6B99-7139-4FA2-AC11-4EFAB78B84CE}" destId="{EA572A54-275B-4768-9F5A-14B393236A5F}" srcOrd="0" destOrd="0" parTransId="{F79A9A19-E729-456C-BE74-ED507BB7FD68}" sibTransId="{E568F250-1565-402E-921F-B041797BA399}"/>
    <dgm:cxn modelId="{DAB8FCD9-920A-4A92-9491-EFEA07A17334}" type="presOf" srcId="{A50C999C-2ABC-43EC-9C33-D58CE5BB2BA3}" destId="{5C7BA7CA-EFA2-4CEC-A1AD-BDBB3189EA5A}" srcOrd="0" destOrd="1" presId="urn:microsoft.com/office/officeart/2005/8/layout/hList1"/>
    <dgm:cxn modelId="{5BB0E9F4-5D94-4961-8156-4EA6F6334430}" srcId="{EA572A54-275B-4768-9F5A-14B393236A5F}" destId="{881BCBB5-70E7-4329-B128-0C87B1BD02EA}" srcOrd="0" destOrd="0" parTransId="{798B9C49-2602-4F52-BD8F-22AF41A10A11}" sibTransId="{649471D3-C684-4DA2-8505-DB452BDE5EA8}"/>
    <dgm:cxn modelId="{8517E3FD-99CF-4FD2-8A4A-D4EDD1079D3F}" type="presOf" srcId="{BD8206E4-C0A2-46FD-874D-58B6BD98311F}" destId="{6264E792-2A45-48B7-8938-37CB2CFE3586}" srcOrd="0" destOrd="0" presId="urn:microsoft.com/office/officeart/2005/8/layout/hList1"/>
    <dgm:cxn modelId="{9DB48BB7-9F7A-48E5-A59B-CC459E451685}" type="presParOf" srcId="{58B6908D-2102-44EB-829B-3C303F14FCF7}" destId="{B5579BF0-4D52-4645-8259-4BC2F711636E}" srcOrd="0" destOrd="0" presId="urn:microsoft.com/office/officeart/2005/8/layout/hList1"/>
    <dgm:cxn modelId="{BAC7C55F-81E2-472F-A5DA-15674DE2C0BF}" type="presParOf" srcId="{B5579BF0-4D52-4645-8259-4BC2F711636E}" destId="{21568218-6207-4738-A6A9-F294029699F4}" srcOrd="0" destOrd="0" presId="urn:microsoft.com/office/officeart/2005/8/layout/hList1"/>
    <dgm:cxn modelId="{0778A41E-A615-46E9-90F6-3AE0A2471BBB}" type="presParOf" srcId="{B5579BF0-4D52-4645-8259-4BC2F711636E}" destId="{5C7BA7CA-EFA2-4CEC-A1AD-BDBB3189EA5A}" srcOrd="1" destOrd="0" presId="urn:microsoft.com/office/officeart/2005/8/layout/hList1"/>
    <dgm:cxn modelId="{C94FB812-710B-4F43-9E40-570BEAFBB0D9}" type="presParOf" srcId="{58B6908D-2102-44EB-829B-3C303F14FCF7}" destId="{86C5D414-6BCA-477D-A9DE-8B717E6EC33F}" srcOrd="1" destOrd="0" presId="urn:microsoft.com/office/officeart/2005/8/layout/hList1"/>
    <dgm:cxn modelId="{562A5654-C3F5-4906-9F92-F00FBF8DBF8C}" type="presParOf" srcId="{58B6908D-2102-44EB-829B-3C303F14FCF7}" destId="{3A369897-AF49-47F5-AA04-ED992BB06317}" srcOrd="2" destOrd="0" presId="urn:microsoft.com/office/officeart/2005/8/layout/hList1"/>
    <dgm:cxn modelId="{191172FC-C0BB-4466-A0E2-7C910F278220}" type="presParOf" srcId="{3A369897-AF49-47F5-AA04-ED992BB06317}" destId="{9B3B2587-4FAD-4A47-8B8A-08116CBA5A94}" srcOrd="0" destOrd="0" presId="urn:microsoft.com/office/officeart/2005/8/layout/hList1"/>
    <dgm:cxn modelId="{C504ED74-1947-4995-9011-CCD64F8E9FC5}" type="presParOf" srcId="{3A369897-AF49-47F5-AA04-ED992BB06317}" destId="{6264E792-2A45-48B7-8938-37CB2CFE358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EB4550-86F5-4F67-9F7E-D4B39DFE60BB}">
      <dsp:nvSpPr>
        <dsp:cNvPr id="0" name=""/>
        <dsp:cNvSpPr/>
      </dsp:nvSpPr>
      <dsp:spPr>
        <a:xfrm>
          <a:off x="0" y="49013"/>
          <a:ext cx="6309300" cy="146718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114 Counties are either Level A, B, or C</a:t>
          </a:r>
        </a:p>
      </dsp:txBody>
      <dsp:txXfrm>
        <a:off x="71622" y="120635"/>
        <a:ext cx="6166056" cy="1323936"/>
      </dsp:txXfrm>
    </dsp:sp>
    <dsp:sp modelId="{C8C20489-4B88-49B6-A48C-589F2E03F87C}">
      <dsp:nvSpPr>
        <dsp:cNvPr id="0" name=""/>
        <dsp:cNvSpPr/>
      </dsp:nvSpPr>
      <dsp:spPr>
        <a:xfrm>
          <a:off x="0" y="1637216"/>
          <a:ext cx="6309300" cy="1467180"/>
        </a:xfrm>
        <a:prstGeom prst="roundRect">
          <a:avLst/>
        </a:prstGeom>
        <a:solidFill>
          <a:schemeClr val="accent2">
            <a:hueOff val="17677"/>
            <a:satOff val="-17244"/>
            <a:lumOff val="-88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Single County (31)</a:t>
          </a:r>
        </a:p>
      </dsp:txBody>
      <dsp:txXfrm>
        <a:off x="71622" y="1708838"/>
        <a:ext cx="6166056" cy="1323936"/>
      </dsp:txXfrm>
    </dsp:sp>
    <dsp:sp modelId="{BA2EAFFC-6B5D-417A-B672-25A089BD0E67}">
      <dsp:nvSpPr>
        <dsp:cNvPr id="0" name=""/>
        <dsp:cNvSpPr/>
      </dsp:nvSpPr>
      <dsp:spPr>
        <a:xfrm>
          <a:off x="0" y="3202254"/>
          <a:ext cx="6309300" cy="1467180"/>
        </a:xfrm>
        <a:prstGeom prst="roundRect">
          <a:avLst/>
        </a:prstGeom>
        <a:solidFill>
          <a:schemeClr val="accent2">
            <a:hueOff val="35353"/>
            <a:satOff val="-34487"/>
            <a:lumOff val="-176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Regional Offices</a:t>
          </a:r>
        </a:p>
      </dsp:txBody>
      <dsp:txXfrm>
        <a:off x="71622" y="3273876"/>
        <a:ext cx="6166056" cy="13239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68218-6207-4738-A6A9-F294029699F4}">
      <dsp:nvSpPr>
        <dsp:cNvPr id="0" name=""/>
        <dsp:cNvSpPr/>
      </dsp:nvSpPr>
      <dsp:spPr>
        <a:xfrm>
          <a:off x="50" y="125556"/>
          <a:ext cx="4838118" cy="720000"/>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w="9525" cap="rnd" cmpd="sng" algn="ctr">
          <a:solidFill>
            <a:schemeClr val="accent1">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Outgoing Referrals</a:t>
          </a:r>
        </a:p>
      </dsp:txBody>
      <dsp:txXfrm>
        <a:off x="50" y="125556"/>
        <a:ext cx="4838118" cy="720000"/>
      </dsp:txXfrm>
    </dsp:sp>
    <dsp:sp modelId="{5C7BA7CA-EFA2-4CEC-A1AD-BDBB3189EA5A}">
      <dsp:nvSpPr>
        <dsp:cNvPr id="0" name=""/>
        <dsp:cNvSpPr/>
      </dsp:nvSpPr>
      <dsp:spPr>
        <a:xfrm>
          <a:off x="50" y="845556"/>
          <a:ext cx="4838118" cy="3088125"/>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PATE/ESTA/MODI referrals are completed by PA offices, county where applicant resides</a:t>
          </a:r>
        </a:p>
        <a:p>
          <a:pPr marL="457200" lvl="2" indent="-228600" algn="l" defTabSz="1111250">
            <a:lnSpc>
              <a:spcPct val="90000"/>
            </a:lnSpc>
            <a:spcBef>
              <a:spcPct val="0"/>
            </a:spcBef>
            <a:spcAft>
              <a:spcPct val="15000"/>
            </a:spcAft>
            <a:buChar char="•"/>
          </a:pPr>
          <a:r>
            <a:rPr lang="en-US" sz="2500" kern="1200" dirty="0"/>
            <a:t>MO generally prefers long-arm cases, so a referral may be a 2</a:t>
          </a:r>
          <a:r>
            <a:rPr lang="en-US" sz="2500" kern="1200" baseline="30000" dirty="0"/>
            <a:t>nd</a:t>
          </a:r>
          <a:r>
            <a:rPr lang="en-US" sz="2500" kern="1200" dirty="0"/>
            <a:t> attempt</a:t>
          </a:r>
        </a:p>
        <a:p>
          <a:pPr marL="228600" lvl="1" indent="-228600" algn="l" defTabSz="1111250">
            <a:lnSpc>
              <a:spcPct val="90000"/>
            </a:lnSpc>
            <a:spcBef>
              <a:spcPct val="0"/>
            </a:spcBef>
            <a:spcAft>
              <a:spcPct val="15000"/>
            </a:spcAft>
            <a:buChar char="•"/>
          </a:pPr>
          <a:r>
            <a:rPr lang="en-US" sz="2500" kern="1200" dirty="0"/>
            <a:t>ENFO referrals are completed by the agency</a:t>
          </a:r>
        </a:p>
      </dsp:txBody>
      <dsp:txXfrm>
        <a:off x="50" y="845556"/>
        <a:ext cx="4838118" cy="3088125"/>
      </dsp:txXfrm>
    </dsp:sp>
    <dsp:sp modelId="{9B3B2587-4FAD-4A47-8B8A-08116CBA5A94}">
      <dsp:nvSpPr>
        <dsp:cNvPr id="0" name=""/>
        <dsp:cNvSpPr/>
      </dsp:nvSpPr>
      <dsp:spPr>
        <a:xfrm>
          <a:off x="5515505" y="125556"/>
          <a:ext cx="4838118" cy="720000"/>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w="9525" cap="rnd" cmpd="sng" algn="ctr">
          <a:solidFill>
            <a:schemeClr val="accent1">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Incoming Referrals</a:t>
          </a:r>
        </a:p>
      </dsp:txBody>
      <dsp:txXfrm>
        <a:off x="5515505" y="125556"/>
        <a:ext cx="4838118" cy="720000"/>
      </dsp:txXfrm>
    </dsp:sp>
    <dsp:sp modelId="{6264E792-2A45-48B7-8938-37CB2CFE3586}">
      <dsp:nvSpPr>
        <dsp:cNvPr id="0" name=""/>
        <dsp:cNvSpPr/>
      </dsp:nvSpPr>
      <dsp:spPr>
        <a:xfrm>
          <a:off x="5515505" y="845556"/>
          <a:ext cx="4838118" cy="3088125"/>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Administrative process is used first</a:t>
          </a:r>
        </a:p>
        <a:p>
          <a:pPr marL="228600" lvl="1" indent="-228600" algn="l" defTabSz="1111250">
            <a:lnSpc>
              <a:spcPct val="90000"/>
            </a:lnSpc>
            <a:spcBef>
              <a:spcPct val="0"/>
            </a:spcBef>
            <a:spcAft>
              <a:spcPct val="15000"/>
            </a:spcAft>
            <a:buChar char="•"/>
          </a:pPr>
          <a:r>
            <a:rPr lang="en-US" sz="2500" kern="1200" dirty="0"/>
            <a:t>Judicial referral is made to a PA if legal action is needed</a:t>
          </a:r>
        </a:p>
        <a:p>
          <a:pPr marL="228600" lvl="1" indent="-228600" algn="l" defTabSz="1111250">
            <a:lnSpc>
              <a:spcPct val="90000"/>
            </a:lnSpc>
            <a:spcBef>
              <a:spcPct val="0"/>
            </a:spcBef>
            <a:spcAft>
              <a:spcPct val="15000"/>
            </a:spcAft>
            <a:buChar char="•"/>
          </a:pPr>
          <a:r>
            <a:rPr lang="en-US" sz="2500" kern="1200" dirty="0"/>
            <a:t>Needed for IWO to MO Department of Labor for unemployment benefits</a:t>
          </a:r>
        </a:p>
      </dsp:txBody>
      <dsp:txXfrm>
        <a:off x="5515505" y="845556"/>
        <a:ext cx="4838118" cy="30881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15E14-F26C-49B6-8088-91422DC37C58}"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B77720-45A2-4ADE-AB9E-7A0938F8FC81}" type="slidenum">
              <a:rPr lang="en-US" smtClean="0"/>
              <a:t>‹#›</a:t>
            </a:fld>
            <a:endParaRPr lang="en-US"/>
          </a:p>
        </p:txBody>
      </p:sp>
    </p:spTree>
    <p:extLst>
      <p:ext uri="{BB962C8B-B14F-4D97-AF65-F5344CB8AC3E}">
        <p14:creationId xmlns:p14="http://schemas.microsoft.com/office/powerpoint/2010/main" val="396647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B77720-45A2-4ADE-AB9E-7A0938F8FC81}" type="slidenum">
              <a:rPr lang="en-US" smtClean="0"/>
              <a:t>2</a:t>
            </a:fld>
            <a:endParaRPr lang="en-US"/>
          </a:p>
        </p:txBody>
      </p:sp>
    </p:spTree>
    <p:extLst>
      <p:ext uri="{BB962C8B-B14F-4D97-AF65-F5344CB8AC3E}">
        <p14:creationId xmlns:p14="http://schemas.microsoft.com/office/powerpoint/2010/main" val="3464972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both lost staff from 24 to 25</a:t>
            </a:r>
          </a:p>
          <a:p>
            <a:endParaRPr lang="en-US" dirty="0"/>
          </a:p>
          <a:p>
            <a:r>
              <a:rPr lang="en-US" sz="2000" dirty="0"/>
              <a:t>FTE: </a:t>
            </a:r>
            <a:r>
              <a:rPr lang="en-US" sz="2000" dirty="0">
                <a:solidFill>
                  <a:srgbClr val="FF0000"/>
                </a:solidFill>
              </a:rPr>
              <a:t>709  p-81</a:t>
            </a:r>
          </a:p>
          <a:p>
            <a:r>
              <a:rPr lang="en-US" sz="2000" dirty="0"/>
              <a:t>Case load: </a:t>
            </a:r>
            <a:r>
              <a:rPr lang="en-US" sz="2000" dirty="0">
                <a:solidFill>
                  <a:srgbClr val="C00000"/>
                </a:solidFill>
                <a:effectLst/>
              </a:rPr>
              <a:t>282,153   p-52</a:t>
            </a:r>
          </a:p>
          <a:p>
            <a:r>
              <a:rPr lang="en-US" sz="2000" dirty="0">
                <a:effectLst/>
              </a:rPr>
              <a:t>Assistance Type</a:t>
            </a:r>
          </a:p>
          <a:p>
            <a:pPr lvl="1"/>
            <a:r>
              <a:rPr lang="en-US" sz="1800" dirty="0">
                <a:effectLst/>
              </a:rPr>
              <a:t>Current: </a:t>
            </a:r>
            <a:r>
              <a:rPr lang="en-US" sz="1800" dirty="0">
                <a:solidFill>
                  <a:srgbClr val="C00000"/>
                </a:solidFill>
                <a:effectLst/>
              </a:rPr>
              <a:t>9,800 (3.5%)   p-55</a:t>
            </a:r>
          </a:p>
          <a:p>
            <a:pPr lvl="1"/>
            <a:r>
              <a:rPr lang="en-US" sz="1800" dirty="0">
                <a:effectLst/>
              </a:rPr>
              <a:t>Former: </a:t>
            </a:r>
            <a:r>
              <a:rPr lang="en-US" sz="1800" dirty="0">
                <a:solidFill>
                  <a:srgbClr val="C00000"/>
                </a:solidFill>
                <a:effectLst/>
              </a:rPr>
              <a:t>164,634 (58.3%)  p-56</a:t>
            </a:r>
          </a:p>
          <a:p>
            <a:pPr lvl="1"/>
            <a:r>
              <a:rPr lang="en-US" sz="1800" dirty="0">
                <a:effectLst/>
              </a:rPr>
              <a:t>Never: </a:t>
            </a:r>
            <a:r>
              <a:rPr lang="en-US" sz="1800" dirty="0">
                <a:solidFill>
                  <a:srgbClr val="C00000"/>
                </a:solidFill>
                <a:effectLst/>
              </a:rPr>
              <a:t>107,719 (38.2%)  p-57</a:t>
            </a:r>
          </a:p>
          <a:p>
            <a:r>
              <a:rPr lang="en-US" sz="2000" dirty="0">
                <a:effectLst/>
              </a:rPr>
              <a:t>Paternities Established: </a:t>
            </a:r>
            <a:r>
              <a:rPr lang="en-US" sz="2000" dirty="0">
                <a:solidFill>
                  <a:srgbClr val="C00000"/>
                </a:solidFill>
                <a:effectLst/>
              </a:rPr>
              <a:t>22,381   p-71</a:t>
            </a:r>
          </a:p>
          <a:p>
            <a:r>
              <a:rPr lang="en-US" sz="2000" dirty="0">
                <a:effectLst/>
              </a:rPr>
              <a:t># of children in caseload: </a:t>
            </a:r>
            <a:r>
              <a:rPr lang="en-US" sz="2000" dirty="0">
                <a:solidFill>
                  <a:srgbClr val="C00000"/>
                </a:solidFill>
                <a:effectLst/>
              </a:rPr>
              <a:t>386,196</a:t>
            </a:r>
            <a:endParaRPr lang="en-US" dirty="0">
              <a:solidFill>
                <a:srgbClr val="C00000"/>
              </a:solidFill>
            </a:endParaRPr>
          </a:p>
          <a:p>
            <a:endParaRPr lang="en-US" dirty="0"/>
          </a:p>
        </p:txBody>
      </p:sp>
      <p:sp>
        <p:nvSpPr>
          <p:cNvPr id="4" name="Slide Number Placeholder 3"/>
          <p:cNvSpPr>
            <a:spLocks noGrp="1"/>
          </p:cNvSpPr>
          <p:nvPr>
            <p:ph type="sldNum" sz="quarter" idx="5"/>
          </p:nvPr>
        </p:nvSpPr>
        <p:spPr/>
        <p:txBody>
          <a:bodyPr/>
          <a:lstStyle/>
          <a:p>
            <a:fld id="{D6B77720-45A2-4ADE-AB9E-7A0938F8FC81}" type="slidenum">
              <a:rPr lang="en-US" smtClean="0"/>
              <a:t>12</a:t>
            </a:fld>
            <a:endParaRPr lang="en-US"/>
          </a:p>
        </p:txBody>
      </p:sp>
    </p:spTree>
    <p:extLst>
      <p:ext uri="{BB962C8B-B14F-4D97-AF65-F5344CB8AC3E}">
        <p14:creationId xmlns:p14="http://schemas.microsoft.com/office/powerpoint/2010/main" val="1414679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our website looks like, link at the top</a:t>
            </a:r>
          </a:p>
        </p:txBody>
      </p:sp>
      <p:sp>
        <p:nvSpPr>
          <p:cNvPr id="4" name="Slide Number Placeholder 3"/>
          <p:cNvSpPr>
            <a:spLocks noGrp="1"/>
          </p:cNvSpPr>
          <p:nvPr>
            <p:ph type="sldNum" sz="quarter" idx="5"/>
          </p:nvPr>
        </p:nvSpPr>
        <p:spPr/>
        <p:txBody>
          <a:bodyPr/>
          <a:lstStyle/>
          <a:p>
            <a:fld id="{D6B77720-45A2-4ADE-AB9E-7A0938F8FC81}" type="slidenum">
              <a:rPr lang="en-US" smtClean="0"/>
              <a:t>14</a:t>
            </a:fld>
            <a:endParaRPr lang="en-US"/>
          </a:p>
        </p:txBody>
      </p:sp>
    </p:spTree>
    <p:extLst>
      <p:ext uri="{BB962C8B-B14F-4D97-AF65-F5344CB8AC3E}">
        <p14:creationId xmlns:p14="http://schemas.microsoft.com/office/powerpoint/2010/main" val="545132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B77720-45A2-4ADE-AB9E-7A0938F8FC81}" type="slidenum">
              <a:rPr lang="en-US" smtClean="0"/>
              <a:t>16</a:t>
            </a:fld>
            <a:endParaRPr lang="en-US"/>
          </a:p>
        </p:txBody>
      </p:sp>
    </p:spTree>
    <p:extLst>
      <p:ext uri="{BB962C8B-B14F-4D97-AF65-F5344CB8AC3E}">
        <p14:creationId xmlns:p14="http://schemas.microsoft.com/office/powerpoint/2010/main" val="2697519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Interstate collections forwarded to another state:: </a:t>
            </a:r>
            <a:r>
              <a:rPr lang="en-US" sz="1200" dirty="0">
                <a:solidFill>
                  <a:srgbClr val="C00000"/>
                </a:solidFill>
              </a:rPr>
              <a:t>$26,089,121  p-33</a:t>
            </a:r>
          </a:p>
          <a:p>
            <a:r>
              <a:rPr lang="en-US" sz="1200" dirty="0"/>
              <a:t>Interstate cases sent out to another state:  </a:t>
            </a:r>
            <a:r>
              <a:rPr lang="en-US" sz="1200" dirty="0">
                <a:solidFill>
                  <a:srgbClr val="C00000"/>
                </a:solidFill>
              </a:rPr>
              <a:t>21,137  p-34</a:t>
            </a:r>
          </a:p>
          <a:p>
            <a:r>
              <a:rPr lang="en-US" sz="1200" dirty="0"/>
              <a:t>Interstate cases received from another state: </a:t>
            </a:r>
            <a:r>
              <a:rPr lang="en-US" sz="1200" dirty="0">
                <a:solidFill>
                  <a:srgbClr val="C00000"/>
                </a:solidFill>
              </a:rPr>
              <a:t>16,174  p-35</a:t>
            </a:r>
          </a:p>
          <a:p>
            <a:endParaRPr lang="en-US" dirty="0"/>
          </a:p>
        </p:txBody>
      </p:sp>
      <p:sp>
        <p:nvSpPr>
          <p:cNvPr id="4" name="Slide Number Placeholder 3"/>
          <p:cNvSpPr>
            <a:spLocks noGrp="1"/>
          </p:cNvSpPr>
          <p:nvPr>
            <p:ph type="sldNum" sz="quarter" idx="5"/>
          </p:nvPr>
        </p:nvSpPr>
        <p:spPr/>
        <p:txBody>
          <a:bodyPr/>
          <a:lstStyle/>
          <a:p>
            <a:fld id="{D6B77720-45A2-4ADE-AB9E-7A0938F8FC81}" type="slidenum">
              <a:rPr lang="en-US" smtClean="0"/>
              <a:t>17</a:t>
            </a:fld>
            <a:endParaRPr lang="en-US"/>
          </a:p>
        </p:txBody>
      </p:sp>
    </p:spTree>
    <p:extLst>
      <p:ext uri="{BB962C8B-B14F-4D97-AF65-F5344CB8AC3E}">
        <p14:creationId xmlns:p14="http://schemas.microsoft.com/office/powerpoint/2010/main" val="3864289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IL has only the 2 parent VAP</a:t>
            </a:r>
          </a:p>
        </p:txBody>
      </p:sp>
      <p:sp>
        <p:nvSpPr>
          <p:cNvPr id="4" name="Slide Number Placeholder 3"/>
          <p:cNvSpPr>
            <a:spLocks noGrp="1"/>
          </p:cNvSpPr>
          <p:nvPr>
            <p:ph type="sldNum" sz="quarter" idx="5"/>
          </p:nvPr>
        </p:nvSpPr>
        <p:spPr/>
        <p:txBody>
          <a:bodyPr/>
          <a:lstStyle/>
          <a:p>
            <a:fld id="{D6B77720-45A2-4ADE-AB9E-7A0938F8FC81}" type="slidenum">
              <a:rPr lang="en-US" smtClean="0"/>
              <a:t>19</a:t>
            </a:fld>
            <a:endParaRPr lang="en-US"/>
          </a:p>
        </p:txBody>
      </p:sp>
    </p:spTree>
    <p:extLst>
      <p:ext uri="{BB962C8B-B14F-4D97-AF65-F5344CB8AC3E}">
        <p14:creationId xmlns:p14="http://schemas.microsoft.com/office/powerpoint/2010/main" val="3579306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don’t think either state’s min wage is going up for 2027; Chicago’s goes up every ear on July 1 by the Consumer Price Index or 2.5%, whichever is less</a:t>
            </a:r>
          </a:p>
          <a:p>
            <a:endParaRPr lang="en-US" dirty="0"/>
          </a:p>
          <a:p>
            <a:r>
              <a:rPr lang="en-US" dirty="0"/>
              <a:t>*Form 14 rule that court can impute wages to incarcerated parents, unless when a parent paying support is sentenced to be incarcerated for at least six consecutive months from the date the support order is entered, actual income, and not imputed income, shall be used.</a:t>
            </a:r>
          </a:p>
          <a:p>
            <a:endParaRPr lang="en-US" dirty="0"/>
          </a:p>
          <a:p>
            <a:r>
              <a:rPr lang="en-US" dirty="0"/>
              <a:t>SS Title 2 benefits received by child—looks like it is income to the parent worker https://hfs.illinois.gov/content/dam/soi/en/web/hfs/sitecollectiondocuments/standalonesupportobligationworksheet.pdf</a:t>
            </a:r>
          </a:p>
          <a:p>
            <a:endParaRPr lang="en-US" dirty="0"/>
          </a:p>
        </p:txBody>
      </p:sp>
      <p:sp>
        <p:nvSpPr>
          <p:cNvPr id="4" name="Slide Number Placeholder 3"/>
          <p:cNvSpPr>
            <a:spLocks noGrp="1"/>
          </p:cNvSpPr>
          <p:nvPr>
            <p:ph type="sldNum" sz="quarter" idx="5"/>
          </p:nvPr>
        </p:nvSpPr>
        <p:spPr/>
        <p:txBody>
          <a:bodyPr/>
          <a:lstStyle/>
          <a:p>
            <a:fld id="{D6B77720-45A2-4ADE-AB9E-7A0938F8FC81}" type="slidenum">
              <a:rPr lang="en-US" smtClean="0"/>
              <a:t>20</a:t>
            </a:fld>
            <a:endParaRPr lang="en-US"/>
          </a:p>
        </p:txBody>
      </p:sp>
    </p:spTree>
    <p:extLst>
      <p:ext uri="{BB962C8B-B14F-4D97-AF65-F5344CB8AC3E}">
        <p14:creationId xmlns:p14="http://schemas.microsoft.com/office/powerpoint/2010/main" val="1868347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IL’s chart maxes out around $27,000/</a:t>
            </a:r>
            <a:r>
              <a:rPr lang="en-US" dirty="0" err="1"/>
              <a:t>mon</a:t>
            </a:r>
            <a:r>
              <a:rPr lang="en-US" dirty="0"/>
              <a:t>; MO maxes out at $40,000/</a:t>
            </a:r>
            <a:r>
              <a:rPr lang="en-US" dirty="0" err="1"/>
              <a:t>mon</a:t>
            </a:r>
            <a:r>
              <a:rPr lang="en-US" dirty="0"/>
              <a:t>; MO uses gross income; IL uses calculates to net income for their chart</a:t>
            </a:r>
          </a:p>
          <a:p>
            <a:endParaRPr lang="en-US" dirty="0"/>
          </a:p>
        </p:txBody>
      </p:sp>
      <p:sp>
        <p:nvSpPr>
          <p:cNvPr id="4" name="Slide Number Placeholder 3"/>
          <p:cNvSpPr>
            <a:spLocks noGrp="1"/>
          </p:cNvSpPr>
          <p:nvPr>
            <p:ph type="sldNum" sz="quarter" idx="5"/>
          </p:nvPr>
        </p:nvSpPr>
        <p:spPr/>
        <p:txBody>
          <a:bodyPr/>
          <a:lstStyle/>
          <a:p>
            <a:fld id="{D6B77720-45A2-4ADE-AB9E-7A0938F8FC81}" type="slidenum">
              <a:rPr lang="en-US" smtClean="0"/>
              <a:t>21</a:t>
            </a:fld>
            <a:endParaRPr lang="en-US"/>
          </a:p>
        </p:txBody>
      </p:sp>
    </p:spTree>
    <p:extLst>
      <p:ext uri="{BB962C8B-B14F-4D97-AF65-F5344CB8AC3E}">
        <p14:creationId xmlns:p14="http://schemas.microsoft.com/office/powerpoint/2010/main" val="3341492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27723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Date Placeholder 3"/>
          <p:cNvSpPr>
            <a:spLocks noGrp="1"/>
          </p:cNvSpPr>
          <p:nvPr>
            <p:ph type="dt" sz="half" idx="10"/>
          </p:nvPr>
        </p:nvSpPr>
        <p:spPr/>
        <p:txBody>
          <a:bodyPr/>
          <a:lstStyle>
            <a:lvl1pPr>
              <a:defRPr/>
            </a:lvl1pPr>
          </a:lstStyle>
          <a:p>
            <a:r>
              <a:rPr lang="en-US" dirty="0"/>
              <a:t>September 28, 2026</a:t>
            </a:r>
          </a:p>
        </p:txBody>
      </p:sp>
      <p:sp>
        <p:nvSpPr>
          <p:cNvPr id="5" name="Footer Placeholder 4"/>
          <p:cNvSpPr>
            <a:spLocks noGrp="1"/>
          </p:cNvSpPr>
          <p:nvPr>
            <p:ph type="ftr" sz="quarter" idx="11"/>
          </p:nvPr>
        </p:nvSpPr>
        <p:spPr/>
        <p:txBody>
          <a:bodyPr/>
          <a:lstStyle/>
          <a:p>
            <a:r>
              <a:rPr lang="en-US" dirty="0"/>
              <a:t>2026 Illinois Child Support Conference, Marion, IL</a:t>
            </a:r>
          </a:p>
        </p:txBody>
      </p:sp>
      <p:sp>
        <p:nvSpPr>
          <p:cNvPr id="6" name="Slide Number Placeholder 5"/>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422569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1985394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3" y="1732450"/>
            <a:ext cx="5060498" cy="4058750"/>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596988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27409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106222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36431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1807627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299370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3303932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3790547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5986B4-AB72-42AA-8E86-80E99744F321}" type="slidenum">
              <a:rPr lang="en-US" smtClean="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46170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1850173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2224136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391718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2878071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F8D269-0DD0-4EBC-9EDE-870DC238C7DF}" type="datetimeFigureOut">
              <a:rPr lang="en-US" smtClean="0"/>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5986B4-AB72-42AA-8E86-80E99744F321}" type="slidenum">
              <a:rPr lang="en-US" smtClean="0"/>
              <a:t>‹#›</a:t>
            </a:fld>
            <a:endParaRPr lang="en-US" dirty="0"/>
          </a:p>
        </p:txBody>
      </p:sp>
    </p:spTree>
    <p:extLst>
      <p:ext uri="{BB962C8B-B14F-4D97-AF65-F5344CB8AC3E}">
        <p14:creationId xmlns:p14="http://schemas.microsoft.com/office/powerpoint/2010/main" val="1313056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r>
              <a:rPr lang="en-US" dirty="0"/>
              <a:t>September 28, 2026</a:t>
            </a:r>
          </a:p>
        </p:txBody>
      </p:sp>
      <p:sp>
        <p:nvSpPr>
          <p:cNvPr id="5" name="Footer Placeholder 4"/>
          <p:cNvSpPr>
            <a:spLocks noGrp="1"/>
          </p:cNvSpPr>
          <p:nvPr>
            <p:ph type="ftr" sz="quarter" idx="3"/>
          </p:nvPr>
        </p:nvSpPr>
        <p:spPr>
          <a:xfrm>
            <a:off x="913795" y="5883275"/>
            <a:ext cx="6672865" cy="365125"/>
          </a:xfrm>
          <a:prstGeom prst="rect">
            <a:avLst/>
          </a:prstGeom>
          <a:solidFill>
            <a:schemeClr val="accent1"/>
          </a:solidFill>
        </p:spPr>
        <p:txBody>
          <a:bodyPr vert="horz" lIns="91440" tIns="45720" rIns="91440" bIns="45720" rtlCol="0" anchor="ctr"/>
          <a:lstStyle>
            <a:lvl1pPr algn="l">
              <a:defRPr sz="1000">
                <a:solidFill>
                  <a:schemeClr val="bg1"/>
                </a:solidFill>
                <a:effectLst>
                  <a:outerShdw blurRad="50800" dist="38100" dir="2700000" algn="tl" rotWithShape="0">
                    <a:schemeClr val="bg1">
                      <a:alpha val="43000"/>
                    </a:schemeClr>
                  </a:outerShdw>
                </a:effectLst>
              </a:defRPr>
            </a:lvl1pPr>
          </a:lstStyle>
          <a:p>
            <a:r>
              <a:rPr lang="en-US" dirty="0"/>
              <a:t>2026 Illinois Child Support Conference, Marion, IL</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85986B4-AB72-42AA-8E86-80E99744F321}" type="slidenum">
              <a:rPr lang="en-US" smtClean="0"/>
              <a:t>‹#›</a:t>
            </a:fld>
            <a:endParaRPr lang="en-US" dirty="0"/>
          </a:p>
        </p:txBody>
      </p:sp>
    </p:spTree>
    <p:extLst>
      <p:ext uri="{BB962C8B-B14F-4D97-AF65-F5344CB8AC3E}">
        <p14:creationId xmlns:p14="http://schemas.microsoft.com/office/powerpoint/2010/main" val="5057442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accent1"/>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IIOieslA8kc"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hyperlink" Target="https://worldpopulationreview.com/states/missouri" TargetMode="External"/><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hyperlink" Target="https://www.census.gov/quickfacts/fact/table/MO/PST045224"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acf.gov/sites/default/files/documents/ocse/FY_2025_Preliminary_Report.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dss.mo.gov/child-support/" TargetMode="Externa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hyperlink" Target="https://revisor.mo.gov/main/OneChapter.aspx?chapter=45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revisor.mo.gov/main/OneSection.aspx?section=568.040&amp;bid=34712&amp;hl=" TargetMode="External"/><Relationship Id="rId4" Type="http://schemas.openxmlformats.org/officeDocument/2006/relationships/hyperlink" Target="https://revisor.mo.gov/main/OneChapter.aspx?chapter=210"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revisor.mo.gov/main/OneSection.aspx?section=210.854&amp;bid=11438&amp;h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ourts.mo.gov/"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nbcchicago.com/news/local/chicago-politics/is-illinois-minimum-wage-going-up-in-2026-heres-what-to-know-2/3870032/" TargetMode="External"/><Relationship Id="rId7" Type="http://schemas.openxmlformats.org/officeDocument/2006/relationships/hyperlink" Target="https://hfs.illinois.gov/content/dam/soi/en/web/hfs/sitecollectiondocuments/standalonesupportobligationworksheet.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courts.mo.gov/file.jsp?id=114614" TargetMode="External"/><Relationship Id="rId5" Type="http://schemas.openxmlformats.org/officeDocument/2006/relationships/hyperlink" Target="https://www.courts.mo.gov/page.jsp?id=638" TargetMode="External"/><Relationship Id="rId4" Type="http://schemas.openxmlformats.org/officeDocument/2006/relationships/hyperlink" Target="https://www.cookcountyil.gov/service/minimum-wage-ordinance-and-regulation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health.mo.gov/data/vitalrecords/" TargetMode="External"/><Relationship Id="rId7" Type="http://schemas.openxmlformats.org/officeDocument/2006/relationships/hyperlink" Target="https://www.marchmediation.org/" TargetMode="External"/><Relationship Id="rId2" Type="http://schemas.openxmlformats.org/officeDocument/2006/relationships/hyperlink" Target="https://mydss.mo.gov/" TargetMode="External"/><Relationship Id="rId1" Type="http://schemas.openxmlformats.org/officeDocument/2006/relationships/slideLayout" Target="../slideLayouts/slideLayout2.xml"/><Relationship Id="rId6" Type="http://schemas.openxmlformats.org/officeDocument/2006/relationships/hyperlink" Target="https://www.courts.mo.gov/page.jsp?id=638" TargetMode="External"/><Relationship Id="rId5" Type="http://schemas.openxmlformats.org/officeDocument/2006/relationships/hyperlink" Target="https://www.courts.mo.gov/casenet/welcome.do" TargetMode="External"/><Relationship Id="rId4" Type="http://schemas.openxmlformats.org/officeDocument/2006/relationships/hyperlink" Target="https://revisor.mo.gov/main/Home.aspx"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mailto:LFors@jacksongov.org"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mailto:Lara.W.Fors@dss.mo.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6704F-793C-3E0F-3A38-905C0D27AB30}"/>
              </a:ext>
            </a:extLst>
          </p:cNvPr>
          <p:cNvSpPr>
            <a:spLocks noGrp="1"/>
          </p:cNvSpPr>
          <p:nvPr>
            <p:ph type="ctrTitle"/>
          </p:nvPr>
        </p:nvSpPr>
        <p:spPr/>
        <p:txBody>
          <a:bodyPr/>
          <a:lstStyle/>
          <a:p>
            <a:r>
              <a:rPr lang="en-US" dirty="0"/>
              <a:t>Good Neighbors: Missouri</a:t>
            </a:r>
          </a:p>
        </p:txBody>
      </p:sp>
      <p:sp>
        <p:nvSpPr>
          <p:cNvPr id="3" name="Subtitle 2">
            <a:extLst>
              <a:ext uri="{FF2B5EF4-FFF2-40B4-BE49-F238E27FC236}">
                <a16:creationId xmlns:a16="http://schemas.microsoft.com/office/drawing/2014/main" id="{1F56FE12-6E2D-EE52-5675-B42BD74759D1}"/>
              </a:ext>
            </a:extLst>
          </p:cNvPr>
          <p:cNvSpPr>
            <a:spLocks noGrp="1"/>
          </p:cNvSpPr>
          <p:nvPr>
            <p:ph type="subTitle" idx="1"/>
          </p:nvPr>
        </p:nvSpPr>
        <p:spPr>
          <a:xfrm>
            <a:off x="1374923" y="3947660"/>
            <a:ext cx="9440034" cy="1828800"/>
          </a:xfrm>
        </p:spPr>
        <p:txBody>
          <a:bodyPr>
            <a:normAutofit fontScale="85000" lnSpcReduction="20000"/>
          </a:bodyPr>
          <a:lstStyle/>
          <a:p>
            <a:r>
              <a:rPr lang="en-US" sz="2900" dirty="0"/>
              <a:t>Lara Webb Fors, J.D., </a:t>
            </a:r>
          </a:p>
          <a:p>
            <a:r>
              <a:rPr lang="en-US" dirty="0"/>
              <a:t>Assistant Prosecuting Attorney, Trial Team Leader, Jackson County</a:t>
            </a:r>
          </a:p>
          <a:p>
            <a:r>
              <a:rPr lang="en-US" dirty="0"/>
              <a:t>Kansas City, MO </a:t>
            </a:r>
          </a:p>
          <a:p>
            <a:r>
              <a:rPr lang="en-US" dirty="0"/>
              <a:t>2026 ILLINOIS CHILD SUPPORT CONFERENCE, Marion, IL</a:t>
            </a:r>
          </a:p>
          <a:p>
            <a:r>
              <a:rPr lang="en-US" dirty="0"/>
              <a:t>Virtual, September 28-29</a:t>
            </a:r>
          </a:p>
        </p:txBody>
      </p:sp>
      <p:pic>
        <p:nvPicPr>
          <p:cNvPr id="1026" name="Picture 2" descr="Missouri State Flag">
            <a:extLst>
              <a:ext uri="{FF2B5EF4-FFF2-40B4-BE49-F238E27FC236}">
                <a16:creationId xmlns:a16="http://schemas.microsoft.com/office/drawing/2014/main" id="{CCD8A3FE-DE75-BC47-BC05-86983E201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382" y="208372"/>
            <a:ext cx="3494656" cy="2340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217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64B5B3-77E6-2178-3040-3FB64CBD46DA}"/>
              </a:ext>
            </a:extLst>
          </p:cNvPr>
          <p:cNvSpPr>
            <a:spLocks noGrp="1"/>
          </p:cNvSpPr>
          <p:nvPr>
            <p:ph type="title"/>
          </p:nvPr>
        </p:nvSpPr>
        <p:spPr>
          <a:xfrm>
            <a:off x="901158" y="2431518"/>
            <a:ext cx="3706889" cy="1821918"/>
          </a:xfrm>
        </p:spPr>
        <p:txBody>
          <a:bodyPr>
            <a:normAutofit fontScale="90000"/>
          </a:bodyPr>
          <a:lstStyle/>
          <a:p>
            <a:r>
              <a:rPr lang="en-US" sz="4400" dirty="0"/>
              <a:t>Speaker: </a:t>
            </a:r>
            <a:br>
              <a:rPr lang="en-US" sz="4400" dirty="0"/>
            </a:br>
            <a:r>
              <a:rPr lang="en-US" sz="4400" dirty="0"/>
              <a:t>Lara Webb Fors</a:t>
            </a:r>
            <a:br>
              <a:rPr lang="en-US" sz="4400" dirty="0"/>
            </a:br>
            <a:endParaRPr lang="en-US" sz="4400" dirty="0"/>
          </a:p>
        </p:txBody>
      </p:sp>
      <p:sp>
        <p:nvSpPr>
          <p:cNvPr id="6" name="Text Placeholder 5">
            <a:extLst>
              <a:ext uri="{FF2B5EF4-FFF2-40B4-BE49-F238E27FC236}">
                <a16:creationId xmlns:a16="http://schemas.microsoft.com/office/drawing/2014/main" id="{BB69D276-7210-94FC-1F8C-1A5658093FE9}"/>
              </a:ext>
            </a:extLst>
          </p:cNvPr>
          <p:cNvSpPr>
            <a:spLocks noGrp="1"/>
          </p:cNvSpPr>
          <p:nvPr>
            <p:ph type="body" sz="half" idx="2"/>
          </p:nvPr>
        </p:nvSpPr>
        <p:spPr>
          <a:xfrm>
            <a:off x="901158" y="1216329"/>
            <a:ext cx="3706889" cy="3359681"/>
          </a:xfrm>
        </p:spPr>
        <p:txBody>
          <a:bodyPr/>
          <a:lstStyle/>
          <a:p>
            <a:endParaRPr lang="en-US" sz="2400" dirty="0">
              <a:solidFill>
                <a:schemeClr val="accent1"/>
              </a:solidFill>
            </a:endParaRPr>
          </a:p>
        </p:txBody>
      </p:sp>
      <p:pic>
        <p:nvPicPr>
          <p:cNvPr id="12" name="Content Placeholder 11" descr="A person riding a moose&#10;&#10;AI-generated content may be incorrect.">
            <a:extLst>
              <a:ext uri="{FF2B5EF4-FFF2-40B4-BE49-F238E27FC236}">
                <a16:creationId xmlns:a16="http://schemas.microsoft.com/office/drawing/2014/main" id="{57B663A1-AED0-9331-2ED7-9323854CB21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56163" y="795933"/>
            <a:ext cx="6411912" cy="4808934"/>
          </a:xfrm>
        </p:spPr>
      </p:pic>
    </p:spTree>
    <p:extLst>
      <p:ext uri="{BB962C8B-B14F-4D97-AF65-F5344CB8AC3E}">
        <p14:creationId xmlns:p14="http://schemas.microsoft.com/office/powerpoint/2010/main" val="1641985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71BF2-7047-4669-9FBE-CACCC3EEC2E7}"/>
              </a:ext>
            </a:extLst>
          </p:cNvPr>
          <p:cNvSpPr>
            <a:spLocks noGrp="1"/>
          </p:cNvSpPr>
          <p:nvPr>
            <p:ph type="title"/>
          </p:nvPr>
        </p:nvSpPr>
        <p:spPr/>
        <p:txBody>
          <a:bodyPr>
            <a:normAutofit fontScale="90000"/>
          </a:bodyPr>
          <a:lstStyle/>
          <a:p>
            <a:r>
              <a:rPr lang="en-US" dirty="0"/>
              <a:t>Session Description</a:t>
            </a:r>
            <a:br>
              <a:rPr lang="en-US" dirty="0"/>
            </a:br>
            <a:endParaRPr lang="en-US" dirty="0"/>
          </a:p>
        </p:txBody>
      </p:sp>
      <p:sp>
        <p:nvSpPr>
          <p:cNvPr id="3" name="Content Placeholder 2">
            <a:extLst>
              <a:ext uri="{FF2B5EF4-FFF2-40B4-BE49-F238E27FC236}">
                <a16:creationId xmlns:a16="http://schemas.microsoft.com/office/drawing/2014/main" id="{044BBE2F-B81E-53E6-9E2E-31C0225D2148}"/>
              </a:ext>
            </a:extLst>
          </p:cNvPr>
          <p:cNvSpPr>
            <a:spLocks noGrp="1"/>
          </p:cNvSpPr>
          <p:nvPr>
            <p:ph idx="4294967295"/>
          </p:nvPr>
        </p:nvSpPr>
        <p:spPr>
          <a:xfrm>
            <a:off x="913795" y="1399624"/>
            <a:ext cx="10353762" cy="4058751"/>
          </a:xfrm>
        </p:spPr>
        <p:txBody>
          <a:bodyPr>
            <a:normAutofit fontScale="92500" lnSpcReduction="20000"/>
          </a:bodyPr>
          <a:lstStyle/>
          <a:p>
            <a:r>
              <a:rPr lang="en-US" sz="3200" i="1" dirty="0">
                <a:effectLst/>
              </a:rPr>
              <a:t>Join me for a discussion on how the child support program works in Missouri with a focus on the impact of intergovernmental cases. The goal is to make working with this neighbor to the southwest, with urban and rural areas, smoother and more efficient. This session will highlight questions that may arise when there are differences in processes between the Missouri and Illinois programs for the establishment, modification, and enforcement of child support cases. I will offer some helpful info and tips for Illinois state CS and AG child support professionals.  Please bring your general questions for discussion.  </a:t>
            </a:r>
            <a:endParaRPr lang="en-US" sz="3200" dirty="0">
              <a:effectLst/>
            </a:endParaRPr>
          </a:p>
          <a:p>
            <a:endParaRPr lang="en-US" dirty="0"/>
          </a:p>
        </p:txBody>
      </p:sp>
    </p:spTree>
    <p:extLst>
      <p:ext uri="{BB962C8B-B14F-4D97-AF65-F5344CB8AC3E}">
        <p14:creationId xmlns:p14="http://schemas.microsoft.com/office/powerpoint/2010/main" val="1860184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7032-3B7B-2EC2-8364-CD11F69159B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EEBA996-7E3B-9AB7-7CF6-F0C704AFC2A1}"/>
              </a:ext>
            </a:extLst>
          </p:cNvPr>
          <p:cNvSpPr>
            <a:spLocks noGrp="1"/>
          </p:cNvSpPr>
          <p:nvPr>
            <p:ph idx="4294967295"/>
          </p:nvPr>
        </p:nvSpPr>
        <p:spPr>
          <a:xfrm>
            <a:off x="913795" y="1732449"/>
            <a:ext cx="10353762" cy="4058751"/>
          </a:xfrm>
        </p:spPr>
        <p:txBody>
          <a:bodyPr>
            <a:normAutofit fontScale="92500" lnSpcReduction="10000"/>
          </a:bodyPr>
          <a:lstStyle/>
          <a:p>
            <a:r>
              <a:rPr lang="en-US" sz="2800" dirty="0"/>
              <a:t>Facts about your neighbor, Missouri (MO)</a:t>
            </a:r>
          </a:p>
          <a:p>
            <a:r>
              <a:rPr lang="en-US" sz="2800" dirty="0"/>
              <a:t>MO UIFSA Cases</a:t>
            </a:r>
          </a:p>
          <a:p>
            <a:r>
              <a:rPr lang="en-US" sz="2800" dirty="0"/>
              <a:t>Tools MO Uses</a:t>
            </a:r>
          </a:p>
          <a:p>
            <a:r>
              <a:rPr lang="en-US" sz="2800" dirty="0"/>
              <a:t>Considerations if MO establishes an order</a:t>
            </a:r>
          </a:p>
          <a:p>
            <a:r>
              <a:rPr lang="en-US" sz="2800" dirty="0"/>
              <a:t>Considerations of MO modifies an order</a:t>
            </a:r>
          </a:p>
          <a:p>
            <a:r>
              <a:rPr lang="en-US" sz="2800" dirty="0"/>
              <a:t>Considerations if MO enforces an order</a:t>
            </a:r>
          </a:p>
          <a:p>
            <a:r>
              <a:rPr lang="en-US" sz="2800" dirty="0"/>
              <a:t>Questions/Discussion</a:t>
            </a:r>
          </a:p>
          <a:p>
            <a:r>
              <a:rPr lang="en-US" sz="2800" dirty="0"/>
              <a:t>Helpful Resources/Links</a:t>
            </a:r>
          </a:p>
        </p:txBody>
      </p:sp>
    </p:spTree>
    <p:extLst>
      <p:ext uri="{BB962C8B-B14F-4D97-AF65-F5344CB8AC3E}">
        <p14:creationId xmlns:p14="http://schemas.microsoft.com/office/powerpoint/2010/main" val="3827251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05BEC-8D0B-C177-97D4-FDF01462F197}"/>
              </a:ext>
            </a:extLst>
          </p:cNvPr>
          <p:cNvSpPr>
            <a:spLocks noGrp="1"/>
          </p:cNvSpPr>
          <p:nvPr>
            <p:ph type="title"/>
          </p:nvPr>
        </p:nvSpPr>
        <p:spPr/>
        <p:txBody>
          <a:bodyPr/>
          <a:lstStyle/>
          <a:p>
            <a:r>
              <a:rPr lang="en-US" dirty="0"/>
              <a:t>Fun Facts about MO</a:t>
            </a:r>
          </a:p>
        </p:txBody>
      </p:sp>
      <p:sp>
        <p:nvSpPr>
          <p:cNvPr id="3" name="Content Placeholder 2">
            <a:extLst>
              <a:ext uri="{FF2B5EF4-FFF2-40B4-BE49-F238E27FC236}">
                <a16:creationId xmlns:a16="http://schemas.microsoft.com/office/drawing/2014/main" id="{569F8A67-3A22-4CB1-1578-1C8B9B2C16CF}"/>
              </a:ext>
            </a:extLst>
          </p:cNvPr>
          <p:cNvSpPr>
            <a:spLocks noGrp="1"/>
          </p:cNvSpPr>
          <p:nvPr>
            <p:ph idx="4294967295"/>
          </p:nvPr>
        </p:nvSpPr>
        <p:spPr>
          <a:xfrm>
            <a:off x="913795" y="1471961"/>
            <a:ext cx="10353762" cy="4319240"/>
          </a:xfrm>
        </p:spPr>
        <p:txBody>
          <a:bodyPr>
            <a:normAutofit fontScale="92500" lnSpcReduction="10000"/>
          </a:bodyPr>
          <a:lstStyle/>
          <a:p>
            <a:r>
              <a:rPr lang="en-US" sz="2800" dirty="0"/>
              <a:t>“Show Me State” – “</a:t>
            </a:r>
            <a:r>
              <a:rPr lang="en-US" sz="2800" dirty="0">
                <a:effectLst/>
              </a:rPr>
              <a:t>For thy eloquence neither convinces nor satisfies me. I am from Missouri. You have got to show me.”--</a:t>
            </a:r>
            <a:r>
              <a:rPr lang="en-US" sz="2800" dirty="0"/>
              <a:t>Congressman Willard Duncan Vandiver, 1899</a:t>
            </a:r>
          </a:p>
          <a:p>
            <a:r>
              <a:rPr lang="en-US" sz="2800" dirty="0">
                <a:effectLst/>
              </a:rPr>
              <a:t>Historians believe that people may have inhabited the land now known as Missouri as many as 20,000 years ago. More recently, </a:t>
            </a:r>
            <a:r>
              <a:rPr lang="en-US" sz="2800" dirty="0">
                <a:effectLst/>
                <a:hlinkClick r:id="rId2"/>
              </a:rPr>
              <a:t>Native American</a:t>
            </a:r>
            <a:r>
              <a:rPr lang="en-US" sz="2800" dirty="0">
                <a:effectLst/>
              </a:rPr>
              <a:t> tribes, including the Chickasaw, Illini, Missouri, and Osage, lived on the land. In fact, Missouri gets its name from the Missouri tribe. Missouri comes from the word </a:t>
            </a:r>
            <a:r>
              <a:rPr lang="en-US" sz="2800" i="1" dirty="0">
                <a:effectLst/>
              </a:rPr>
              <a:t>ouemessourita</a:t>
            </a:r>
            <a:r>
              <a:rPr lang="en-US" sz="2800" dirty="0">
                <a:effectLst/>
              </a:rPr>
              <a:t>, which basically means “wooden canoe people” or “people of the big canoes.” </a:t>
            </a:r>
          </a:p>
          <a:p>
            <a:pPr lvl="1"/>
            <a:r>
              <a:rPr lang="en-US" sz="2400" dirty="0"/>
              <a:t>Makes sense—we have 2 of the biggest rivers: Missouri and Mississippi</a:t>
            </a:r>
          </a:p>
        </p:txBody>
      </p:sp>
    </p:spTree>
    <p:extLst>
      <p:ext uri="{BB962C8B-B14F-4D97-AF65-F5344CB8AC3E}">
        <p14:creationId xmlns:p14="http://schemas.microsoft.com/office/powerpoint/2010/main" val="3890343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14AE8-B127-EBF4-A1B3-9CDFD40DF5F2}"/>
              </a:ext>
            </a:extLst>
          </p:cNvPr>
          <p:cNvSpPr>
            <a:spLocks noGrp="1"/>
          </p:cNvSpPr>
          <p:nvPr>
            <p:ph type="title"/>
          </p:nvPr>
        </p:nvSpPr>
        <p:spPr/>
        <p:txBody>
          <a:bodyPr/>
          <a:lstStyle/>
          <a:p>
            <a:r>
              <a:rPr lang="en-US" dirty="0"/>
              <a:t>Fun Facts about MO</a:t>
            </a:r>
          </a:p>
        </p:txBody>
      </p:sp>
      <p:sp>
        <p:nvSpPr>
          <p:cNvPr id="3" name="Content Placeholder 2">
            <a:extLst>
              <a:ext uri="{FF2B5EF4-FFF2-40B4-BE49-F238E27FC236}">
                <a16:creationId xmlns:a16="http://schemas.microsoft.com/office/drawing/2014/main" id="{12D369DC-ED7D-6993-C60F-D2EBAE041E84}"/>
              </a:ext>
            </a:extLst>
          </p:cNvPr>
          <p:cNvSpPr>
            <a:spLocks noGrp="1"/>
          </p:cNvSpPr>
          <p:nvPr>
            <p:ph idx="4294967295"/>
          </p:nvPr>
        </p:nvSpPr>
        <p:spPr>
          <a:xfrm>
            <a:off x="913795" y="1732449"/>
            <a:ext cx="10353762" cy="4058751"/>
          </a:xfrm>
        </p:spPr>
        <p:txBody>
          <a:bodyPr>
            <a:normAutofit lnSpcReduction="10000"/>
          </a:bodyPr>
          <a:lstStyle/>
          <a:p>
            <a:r>
              <a:rPr lang="en-US" sz="2400" dirty="0"/>
              <a:t>St. Louis Gateway Arch is the tallest man-made monument in the US, standing at 630 ft</a:t>
            </a:r>
          </a:p>
          <a:p>
            <a:r>
              <a:rPr lang="en-US" sz="2400" dirty="0"/>
              <a:t>Ice cream cone was invented at the 1904 World’s Fair in St. Louis when an ice cream vendor ran out of cups and asked the waffle vendor to help him by rolling them </a:t>
            </a:r>
            <a:r>
              <a:rPr lang="en-US" sz="2400"/>
              <a:t>up –the </a:t>
            </a:r>
            <a:r>
              <a:rPr lang="en-US" sz="2400" dirty="0"/>
              <a:t>waffle cone! </a:t>
            </a:r>
          </a:p>
          <a:p>
            <a:r>
              <a:rPr lang="en-US" sz="2400" dirty="0"/>
              <a:t>St. Joseph was home of the Pony Express, mail delivery system for nearly 200 relief stations between April 1860 and October 1861 between MO and California</a:t>
            </a:r>
          </a:p>
          <a:p>
            <a:r>
              <a:rPr lang="en-US" sz="2400" dirty="0"/>
              <a:t>Kansas City is home to more than 200 fountains, second only to Rome, Italy</a:t>
            </a:r>
          </a:p>
          <a:p>
            <a:endParaRPr lang="en-US" dirty="0"/>
          </a:p>
        </p:txBody>
      </p:sp>
    </p:spTree>
    <p:extLst>
      <p:ext uri="{BB962C8B-B14F-4D97-AF65-F5344CB8AC3E}">
        <p14:creationId xmlns:p14="http://schemas.microsoft.com/office/powerpoint/2010/main" val="720677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D64A12F0-8158-4372-9761-AD0A6ED30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JC Nichols Fountain and Kansas City Plaza 1x1 Photograph by Gregory ...">
            <a:extLst>
              <a:ext uri="{FF2B5EF4-FFF2-40B4-BE49-F238E27FC236}">
                <a16:creationId xmlns:a16="http://schemas.microsoft.com/office/drawing/2014/main" id="{E02F3E78-D3DF-B9D9-233E-33CC03726BB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13484" y="246484"/>
            <a:ext cx="6365032" cy="6365032"/>
          </a:xfrm>
          <a:prstGeom prst="rect">
            <a:avLst/>
          </a:prstGeom>
          <a:noFill/>
          <a:ln w="190500">
            <a:solidFill>
              <a:schemeClr val="tx1">
                <a:alpha val="7000"/>
              </a:schemeClr>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E21446-B646-D972-1C63-B885B4ED6C40}"/>
              </a:ext>
            </a:extLst>
          </p:cNvPr>
          <p:cNvSpPr txBox="1"/>
          <p:nvPr/>
        </p:nvSpPr>
        <p:spPr>
          <a:xfrm>
            <a:off x="6096000" y="6211669"/>
            <a:ext cx="6096000" cy="646331"/>
          </a:xfrm>
          <a:prstGeom prst="rect">
            <a:avLst/>
          </a:prstGeom>
          <a:noFill/>
        </p:spPr>
        <p:txBody>
          <a:bodyPr wrap="square">
            <a:spAutoFit/>
          </a:bodyPr>
          <a:lstStyle/>
          <a:p>
            <a:r>
              <a:rPr lang="en-US" dirty="0"/>
              <a:t>https://pixels.com/featured/jc-nichols-fountain-and-kansas-city-plaza-1x1-gregory-ballos.html</a:t>
            </a:r>
          </a:p>
        </p:txBody>
      </p:sp>
    </p:spTree>
    <p:extLst>
      <p:ext uri="{BB962C8B-B14F-4D97-AF65-F5344CB8AC3E}">
        <p14:creationId xmlns:p14="http://schemas.microsoft.com/office/powerpoint/2010/main" val="1335287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E69A-B9AE-DF71-4354-4B2C8E53D429}"/>
              </a:ext>
            </a:extLst>
          </p:cNvPr>
          <p:cNvSpPr>
            <a:spLocks noGrp="1"/>
          </p:cNvSpPr>
          <p:nvPr>
            <p:ph type="title"/>
          </p:nvPr>
        </p:nvSpPr>
        <p:spPr/>
        <p:txBody>
          <a:bodyPr/>
          <a:lstStyle/>
          <a:p>
            <a:r>
              <a:rPr lang="en-US" dirty="0"/>
              <a:t>Fun Facts about MO</a:t>
            </a:r>
          </a:p>
        </p:txBody>
      </p:sp>
      <p:sp>
        <p:nvSpPr>
          <p:cNvPr id="3" name="Content Placeholder 2">
            <a:extLst>
              <a:ext uri="{FF2B5EF4-FFF2-40B4-BE49-F238E27FC236}">
                <a16:creationId xmlns:a16="http://schemas.microsoft.com/office/drawing/2014/main" id="{233EE520-9FBB-9A88-DC6C-8B27292E1A7B}"/>
              </a:ext>
            </a:extLst>
          </p:cNvPr>
          <p:cNvSpPr>
            <a:spLocks noGrp="1"/>
          </p:cNvSpPr>
          <p:nvPr>
            <p:ph idx="4294967295"/>
          </p:nvPr>
        </p:nvSpPr>
        <p:spPr>
          <a:xfrm>
            <a:off x="913795" y="1732449"/>
            <a:ext cx="10353762" cy="4058751"/>
          </a:xfrm>
        </p:spPr>
        <p:txBody>
          <a:bodyPr/>
          <a:lstStyle/>
          <a:p>
            <a:r>
              <a:rPr lang="en-US" sz="2400" dirty="0"/>
              <a:t>In 1904, St. Louis was first US city to host the Summer Olympic Games</a:t>
            </a:r>
          </a:p>
          <a:p>
            <a:r>
              <a:rPr lang="en-US" sz="2400" dirty="0"/>
              <a:t>Red’s Giant Hamburger on Route 66 in Springfield had the first drive-through window in US</a:t>
            </a:r>
          </a:p>
          <a:p>
            <a:r>
              <a:rPr lang="en-US" sz="2400" dirty="0"/>
              <a:t>Birthplace of President Harry Truman, author Mark Twain, inventor George Washington Carver, outlaw Jesse James, and the unsinkable Molly Brown</a:t>
            </a:r>
          </a:p>
          <a:p>
            <a:r>
              <a:rPr lang="en-US" sz="2400" dirty="0"/>
              <a:t>Besides the birthplace of Lara, Chillicothe, MO, is the birthplace of sliced bread </a:t>
            </a:r>
          </a:p>
          <a:p>
            <a:r>
              <a:rPr lang="en-US" sz="2400" dirty="0"/>
              <a:t>And—we’ve got Branson and Patrick Mahomes!</a:t>
            </a:r>
          </a:p>
          <a:p>
            <a:endParaRPr lang="en-US" dirty="0"/>
          </a:p>
        </p:txBody>
      </p:sp>
    </p:spTree>
    <p:extLst>
      <p:ext uri="{BB962C8B-B14F-4D97-AF65-F5344CB8AC3E}">
        <p14:creationId xmlns:p14="http://schemas.microsoft.com/office/powerpoint/2010/main" val="3426328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F15CF-6331-EFBE-5B8C-CF6CD280F20E}"/>
              </a:ext>
            </a:extLst>
          </p:cNvPr>
          <p:cNvSpPr>
            <a:spLocks noGrp="1"/>
          </p:cNvSpPr>
          <p:nvPr>
            <p:ph type="title"/>
          </p:nvPr>
        </p:nvSpPr>
        <p:spPr>
          <a:xfrm>
            <a:off x="898367" y="981687"/>
            <a:ext cx="3382832" cy="3499549"/>
          </a:xfrm>
        </p:spPr>
        <p:txBody>
          <a:bodyPr vert="horz" lIns="91440" tIns="45720" rIns="91440" bIns="45720" rtlCol="0" anchor="b">
            <a:normAutofit/>
          </a:bodyPr>
          <a:lstStyle/>
          <a:p>
            <a:pPr algn="l"/>
            <a:r>
              <a:rPr lang="en-US" sz="4200" dirty="0">
                <a:solidFill>
                  <a:schemeClr val="tx2"/>
                </a:solidFill>
              </a:rPr>
              <a:t>MO has 8 border states!</a:t>
            </a:r>
          </a:p>
        </p:txBody>
      </p:sp>
      <p:pic>
        <p:nvPicPr>
          <p:cNvPr id="4103" name="Picture 4102">
            <a:extLst>
              <a:ext uri="{FF2B5EF4-FFF2-40B4-BE49-F238E27FC236}">
                <a16:creationId xmlns:a16="http://schemas.microsoft.com/office/drawing/2014/main" id="{08187575-5CB4-477B-AA47-020C6D2A786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4552950" y="1"/>
            <a:ext cx="7639050" cy="6858000"/>
          </a:xfrm>
          <a:prstGeom prst="rect">
            <a:avLst/>
          </a:prstGeom>
        </p:spPr>
      </p:pic>
      <p:pic>
        <p:nvPicPr>
          <p:cNvPr id="4105" name="Picture 4104">
            <a:extLst>
              <a:ext uri="{FF2B5EF4-FFF2-40B4-BE49-F238E27FC236}">
                <a16:creationId xmlns:a16="http://schemas.microsoft.com/office/drawing/2014/main" id="{EE585F70-7C5D-424E-A182-39507AF48A0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pic>
        <p:nvPicPr>
          <p:cNvPr id="4098" name="Picture 2" descr="Missouri and its border states">
            <a:extLst>
              <a:ext uri="{FF2B5EF4-FFF2-40B4-BE49-F238E27FC236}">
                <a16:creationId xmlns:a16="http://schemas.microsoft.com/office/drawing/2014/main" id="{6A23E8EC-3839-95DE-CC90-FE55AC6E00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821" r="7823" b="1"/>
          <a:stretch>
            <a:fillRect/>
          </a:stretch>
        </p:blipFill>
        <p:spPr bwMode="auto">
          <a:xfrm>
            <a:off x="4690533" y="-182870"/>
            <a:ext cx="753770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5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B8BBE-4518-6B80-9174-2C350788C671}"/>
            </a:ext>
          </a:extLst>
        </p:cNvPr>
        <p:cNvGrpSpPr/>
        <p:nvPr/>
      </p:nvGrpSpPr>
      <p:grpSpPr>
        <a:xfrm>
          <a:off x="0" y="0"/>
          <a:ext cx="0" cy="0"/>
          <a:chOff x="0" y="0"/>
          <a:chExt cx="0" cy="0"/>
        </a:xfrm>
      </p:grpSpPr>
      <p:pic>
        <p:nvPicPr>
          <p:cNvPr id="4" name="Picture 3" descr="Graphical user interface, application&#10;&#10;AI-generated content may be incorrect.">
            <a:extLst>
              <a:ext uri="{FF2B5EF4-FFF2-40B4-BE49-F238E27FC236}">
                <a16:creationId xmlns:a16="http://schemas.microsoft.com/office/drawing/2014/main" id="{9B2D4AB9-C3CD-3796-CD04-23609C15167F}"/>
              </a:ext>
            </a:extLst>
          </p:cNvPr>
          <p:cNvPicPr>
            <a:picLocks noChangeAspect="1"/>
          </p:cNvPicPr>
          <p:nvPr/>
        </p:nvPicPr>
        <p:blipFill>
          <a:blip r:embed="rId2"/>
          <a:stretch>
            <a:fillRect/>
          </a:stretch>
        </p:blipFill>
        <p:spPr>
          <a:xfrm>
            <a:off x="2264494" y="463297"/>
            <a:ext cx="9448970" cy="2526792"/>
          </a:xfrm>
          <a:prstGeom prst="rect">
            <a:avLst/>
          </a:prstGeom>
        </p:spPr>
      </p:pic>
      <p:sp>
        <p:nvSpPr>
          <p:cNvPr id="7" name="TextBox 6">
            <a:extLst>
              <a:ext uri="{FF2B5EF4-FFF2-40B4-BE49-F238E27FC236}">
                <a16:creationId xmlns:a16="http://schemas.microsoft.com/office/drawing/2014/main" id="{B7C1A160-9B33-DD5E-2955-07D396ACF7C7}"/>
              </a:ext>
            </a:extLst>
          </p:cNvPr>
          <p:cNvSpPr txBox="1"/>
          <p:nvPr/>
        </p:nvSpPr>
        <p:spPr>
          <a:xfrm>
            <a:off x="6471425" y="6016078"/>
            <a:ext cx="6096000" cy="458074"/>
          </a:xfrm>
          <a:prstGeom prst="rect">
            <a:avLst/>
          </a:prstGeom>
          <a:noFill/>
        </p:spPr>
        <p:txBody>
          <a:bodyPr wrap="square">
            <a:spAutoFit/>
          </a:bodyPr>
          <a:lstStyle/>
          <a:p>
            <a:pPr marR="0" lvl="0">
              <a:lnSpc>
                <a:spcPct val="150000"/>
              </a:lnSpc>
              <a:spcBef>
                <a:spcPts val="600"/>
              </a:spcBef>
              <a:spcAft>
                <a:spcPts val="600"/>
              </a:spcAft>
            </a:pPr>
            <a:r>
              <a:rPr lang="en-US" sz="1800" u="sng" kern="100"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hlinkClick r:id="rId3"/>
              </a:rPr>
              <a:t>https://worldpopulationreview.com/states/missouri</a:t>
            </a:r>
            <a:endParaRPr lang="en-US" sz="1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A606ECCE-3888-4EF1-3A12-7310DD4E4031}"/>
              </a:ext>
            </a:extLst>
          </p:cNvPr>
          <p:cNvPicPr>
            <a:picLocks noChangeAspect="1"/>
          </p:cNvPicPr>
          <p:nvPr/>
        </p:nvPicPr>
        <p:blipFill>
          <a:blip r:embed="rId4"/>
          <a:stretch>
            <a:fillRect/>
          </a:stretch>
        </p:blipFill>
        <p:spPr>
          <a:xfrm>
            <a:off x="523982" y="3429000"/>
            <a:ext cx="10199053" cy="2526792"/>
          </a:xfrm>
          <a:prstGeom prst="rect">
            <a:avLst/>
          </a:prstGeom>
        </p:spPr>
      </p:pic>
    </p:spTree>
    <p:extLst>
      <p:ext uri="{BB962C8B-B14F-4D97-AF65-F5344CB8AC3E}">
        <p14:creationId xmlns:p14="http://schemas.microsoft.com/office/powerpoint/2010/main" val="112250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902E-0C63-4C8F-AC9B-94A0E76CA6BD}"/>
              </a:ext>
            </a:extLst>
          </p:cNvPr>
          <p:cNvSpPr>
            <a:spLocks noGrp="1"/>
          </p:cNvSpPr>
          <p:nvPr>
            <p:ph type="title"/>
          </p:nvPr>
        </p:nvSpPr>
        <p:spPr/>
        <p:txBody>
          <a:bodyPr>
            <a:normAutofit fontScale="90000"/>
          </a:bodyPr>
          <a:lstStyle/>
          <a:p>
            <a:r>
              <a:rPr lang="en-US" dirty="0"/>
              <a:t>Comparing State Demographics</a:t>
            </a:r>
            <a:br>
              <a:rPr lang="en-US" dirty="0"/>
            </a:br>
            <a:r>
              <a:rPr lang="en-US" sz="2200" u="sng" dirty="0">
                <a:effectLst/>
                <a:hlinkClick r:id="rId2"/>
              </a:rPr>
              <a:t>https://www.census.gov/quickfacts/fact/table/MO/PST045224</a:t>
            </a:r>
            <a:endParaRPr lang="en-US" dirty="0"/>
          </a:p>
        </p:txBody>
      </p:sp>
      <p:sp>
        <p:nvSpPr>
          <p:cNvPr id="3" name="Text Placeholder 2">
            <a:extLst>
              <a:ext uri="{FF2B5EF4-FFF2-40B4-BE49-F238E27FC236}">
                <a16:creationId xmlns:a16="http://schemas.microsoft.com/office/drawing/2014/main" id="{86DB335D-8E7F-39F8-7D2C-3B8B07C641ED}"/>
              </a:ext>
            </a:extLst>
          </p:cNvPr>
          <p:cNvSpPr>
            <a:spLocks noGrp="1"/>
          </p:cNvSpPr>
          <p:nvPr>
            <p:ph type="body" idx="1"/>
          </p:nvPr>
        </p:nvSpPr>
        <p:spPr/>
        <p:txBody>
          <a:bodyPr/>
          <a:lstStyle/>
          <a:p>
            <a:r>
              <a:rPr lang="en-US" sz="3200" dirty="0"/>
              <a:t>MO</a:t>
            </a:r>
          </a:p>
        </p:txBody>
      </p:sp>
      <p:sp>
        <p:nvSpPr>
          <p:cNvPr id="4" name="Content Placeholder 3">
            <a:extLst>
              <a:ext uri="{FF2B5EF4-FFF2-40B4-BE49-F238E27FC236}">
                <a16:creationId xmlns:a16="http://schemas.microsoft.com/office/drawing/2014/main" id="{45B2D2D8-90C6-2CC9-2780-EB3DC25EA054}"/>
              </a:ext>
            </a:extLst>
          </p:cNvPr>
          <p:cNvSpPr>
            <a:spLocks noGrp="1"/>
          </p:cNvSpPr>
          <p:nvPr>
            <p:ph sz="half" idx="2"/>
          </p:nvPr>
        </p:nvSpPr>
        <p:spPr/>
        <p:txBody>
          <a:bodyPr>
            <a:normAutofit/>
          </a:bodyPr>
          <a:lstStyle/>
          <a:p>
            <a:r>
              <a:rPr lang="en-US" sz="2000" dirty="0"/>
              <a:t>Population: 6.27 M </a:t>
            </a:r>
          </a:p>
          <a:p>
            <a:r>
              <a:rPr lang="en-US" sz="2000" dirty="0"/>
              <a:t>Median gross rent (2020-24):  $1,033/mon</a:t>
            </a:r>
          </a:p>
          <a:p>
            <a:r>
              <a:rPr lang="en-US" sz="2000" dirty="0"/>
              <a:t>Median household income (2024):  $70,702/year</a:t>
            </a:r>
          </a:p>
          <a:p>
            <a:r>
              <a:rPr lang="en-US" sz="2000" dirty="0"/>
              <a:t>Persons in poverty: 12.3%</a:t>
            </a:r>
          </a:p>
        </p:txBody>
      </p:sp>
      <p:sp>
        <p:nvSpPr>
          <p:cNvPr id="5" name="Text Placeholder 4">
            <a:extLst>
              <a:ext uri="{FF2B5EF4-FFF2-40B4-BE49-F238E27FC236}">
                <a16:creationId xmlns:a16="http://schemas.microsoft.com/office/drawing/2014/main" id="{83708A6C-9D55-7E73-EEA5-ABB64096C7D3}"/>
              </a:ext>
            </a:extLst>
          </p:cNvPr>
          <p:cNvSpPr>
            <a:spLocks noGrp="1"/>
          </p:cNvSpPr>
          <p:nvPr>
            <p:ph type="body" sz="quarter" idx="3"/>
          </p:nvPr>
        </p:nvSpPr>
        <p:spPr/>
        <p:txBody>
          <a:bodyPr/>
          <a:lstStyle/>
          <a:p>
            <a:r>
              <a:rPr lang="en-US" sz="3200" dirty="0"/>
              <a:t>IL</a:t>
            </a:r>
          </a:p>
        </p:txBody>
      </p:sp>
      <p:sp>
        <p:nvSpPr>
          <p:cNvPr id="6" name="Content Placeholder 5">
            <a:extLst>
              <a:ext uri="{FF2B5EF4-FFF2-40B4-BE49-F238E27FC236}">
                <a16:creationId xmlns:a16="http://schemas.microsoft.com/office/drawing/2014/main" id="{0B4B6426-7D29-2CFB-4177-A7C044688D21}"/>
              </a:ext>
            </a:extLst>
          </p:cNvPr>
          <p:cNvSpPr>
            <a:spLocks noGrp="1"/>
          </p:cNvSpPr>
          <p:nvPr>
            <p:ph sz="quarter" idx="4"/>
          </p:nvPr>
        </p:nvSpPr>
        <p:spPr/>
        <p:txBody>
          <a:bodyPr/>
          <a:lstStyle/>
          <a:p>
            <a:r>
              <a:rPr lang="en-US" sz="2000" dirty="0"/>
              <a:t>Population:  12.72 M</a:t>
            </a:r>
          </a:p>
          <a:p>
            <a:r>
              <a:rPr lang="en-US" sz="2000" dirty="0"/>
              <a:t>Median gross rent (2020-24):  $1,274/mon</a:t>
            </a:r>
          </a:p>
          <a:p>
            <a:r>
              <a:rPr lang="en-US" sz="2000" dirty="0"/>
              <a:t>Median household income (2024):  $83,390 /year</a:t>
            </a:r>
          </a:p>
          <a:p>
            <a:r>
              <a:rPr lang="en-US" sz="2000" dirty="0"/>
              <a:t>Persons in poverty:  11.6%</a:t>
            </a:r>
          </a:p>
          <a:p>
            <a:endParaRPr lang="en-US" dirty="0"/>
          </a:p>
        </p:txBody>
      </p:sp>
    </p:spTree>
    <p:extLst>
      <p:ext uri="{BB962C8B-B14F-4D97-AF65-F5344CB8AC3E}">
        <p14:creationId xmlns:p14="http://schemas.microsoft.com/office/powerpoint/2010/main" val="2398390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CF0506-9B24-0A8E-C851-AD6182A7895C}"/>
              </a:ext>
            </a:extLst>
          </p:cNvPr>
          <p:cNvSpPr>
            <a:spLocks noGrp="1"/>
          </p:cNvSpPr>
          <p:nvPr>
            <p:ph type="title"/>
          </p:nvPr>
        </p:nvSpPr>
        <p:spPr>
          <a:xfrm>
            <a:off x="902644" y="345688"/>
            <a:ext cx="10353762" cy="1234362"/>
          </a:xfrm>
        </p:spPr>
        <p:txBody>
          <a:bodyPr>
            <a:normAutofit fontScale="90000"/>
          </a:bodyPr>
          <a:lstStyle/>
          <a:p>
            <a:br>
              <a:rPr lang="en-US" dirty="0">
                <a:solidFill>
                  <a:srgbClr val="2998E3"/>
                </a:solidFill>
                <a:hlinkClick r:id="rId3">
                  <a:extLst>
                    <a:ext uri="{A12FA001-AC4F-418D-AE19-62706E023703}">
                      <ahyp:hlinkClr xmlns:ahyp="http://schemas.microsoft.com/office/drawing/2018/hyperlinkcolor" val="tx"/>
                    </a:ext>
                  </a:extLst>
                </a:hlinkClick>
              </a:rPr>
            </a:br>
            <a:br>
              <a:rPr lang="en-US" dirty="0">
                <a:solidFill>
                  <a:srgbClr val="2998E3"/>
                </a:solidFill>
                <a:hlinkClick r:id="rId3">
                  <a:extLst>
                    <a:ext uri="{A12FA001-AC4F-418D-AE19-62706E023703}">
                      <ahyp:hlinkClr xmlns:ahyp="http://schemas.microsoft.com/office/drawing/2018/hyperlinkcolor" val="tx"/>
                    </a:ext>
                  </a:extLst>
                </a:hlinkClick>
              </a:rPr>
            </a:br>
            <a:r>
              <a:rPr lang="en-US" dirty="0">
                <a:solidFill>
                  <a:srgbClr val="2998E3"/>
                </a:solidFill>
                <a:hlinkClick r:id="rId3">
                  <a:extLst>
                    <a:ext uri="{A12FA001-AC4F-418D-AE19-62706E023703}">
                      <ahyp:hlinkClr xmlns:ahyp="http://schemas.microsoft.com/office/drawing/2018/hyperlinkcolor" val="tx"/>
                    </a:ext>
                  </a:extLst>
                </a:hlinkClick>
              </a:rPr>
              <a:t>Comparing MO and IL IV-D Cases 2025</a:t>
            </a:r>
            <a:br>
              <a:rPr lang="en-US" dirty="0">
                <a:solidFill>
                  <a:srgbClr val="2998E3"/>
                </a:solidFill>
                <a:hlinkClick r:id="rId3">
                  <a:extLst>
                    <a:ext uri="{A12FA001-AC4F-418D-AE19-62706E023703}">
                      <ahyp:hlinkClr xmlns:ahyp="http://schemas.microsoft.com/office/drawing/2018/hyperlinkcolor" val="tx"/>
                    </a:ext>
                  </a:extLst>
                </a:hlinkClick>
              </a:rPr>
            </a:br>
            <a:r>
              <a:rPr lang="en-US" sz="2000" u="sng" dirty="0">
                <a:solidFill>
                  <a:schemeClr val="tx2"/>
                </a:solidFill>
                <a:effectLst/>
                <a:hlinkClick r:id="rId3">
                  <a:extLst>
                    <a:ext uri="{A12FA001-AC4F-418D-AE19-62706E023703}">
                      <ahyp:hlinkClr xmlns:ahyp="http://schemas.microsoft.com/office/drawing/2018/hyperlinkcolor" val="tx"/>
                    </a:ext>
                  </a:extLst>
                </a:hlinkClick>
              </a:rPr>
              <a:t>FY2025 Preliminary Data Report and Tables, E-Flash Update 8/3/2026</a:t>
            </a:r>
            <a:br>
              <a:rPr lang="en-US" dirty="0">
                <a:solidFill>
                  <a:srgbClr val="2998E3"/>
                </a:solidFill>
                <a:effectLst/>
                <a:hlinkClick r:id="rId3">
                  <a:extLst>
                    <a:ext uri="{A12FA001-AC4F-418D-AE19-62706E023703}">
                      <ahyp:hlinkClr xmlns:ahyp="http://schemas.microsoft.com/office/drawing/2018/hyperlinkcolor" val="tx"/>
                    </a:ext>
                  </a:extLst>
                </a:hlinkClick>
              </a:rPr>
            </a:br>
            <a:endParaRPr lang="en-US" dirty="0">
              <a:hlinkClick r:id="rId3"/>
            </a:endParaRPr>
          </a:p>
        </p:txBody>
      </p:sp>
      <p:sp>
        <p:nvSpPr>
          <p:cNvPr id="5" name="Text Placeholder 4">
            <a:extLst>
              <a:ext uri="{FF2B5EF4-FFF2-40B4-BE49-F238E27FC236}">
                <a16:creationId xmlns:a16="http://schemas.microsoft.com/office/drawing/2014/main" id="{98C9C24F-DB34-09A0-3494-ED5F02DB0260}"/>
              </a:ext>
            </a:extLst>
          </p:cNvPr>
          <p:cNvSpPr>
            <a:spLocks noGrp="1"/>
          </p:cNvSpPr>
          <p:nvPr>
            <p:ph type="body" idx="1"/>
          </p:nvPr>
        </p:nvSpPr>
        <p:spPr/>
        <p:txBody>
          <a:bodyPr/>
          <a:lstStyle/>
          <a:p>
            <a:r>
              <a:rPr lang="en-US" sz="3200" dirty="0">
                <a:solidFill>
                  <a:srgbClr val="C00000"/>
                </a:solidFill>
              </a:rPr>
              <a:t>MO</a:t>
            </a:r>
          </a:p>
        </p:txBody>
      </p:sp>
      <p:sp>
        <p:nvSpPr>
          <p:cNvPr id="6" name="Content Placeholder 5">
            <a:extLst>
              <a:ext uri="{FF2B5EF4-FFF2-40B4-BE49-F238E27FC236}">
                <a16:creationId xmlns:a16="http://schemas.microsoft.com/office/drawing/2014/main" id="{3724C662-7A7E-BC42-246D-5B6154027655}"/>
              </a:ext>
            </a:extLst>
          </p:cNvPr>
          <p:cNvSpPr>
            <a:spLocks noGrp="1"/>
          </p:cNvSpPr>
          <p:nvPr>
            <p:ph sz="half" idx="2"/>
          </p:nvPr>
        </p:nvSpPr>
        <p:spPr/>
        <p:txBody>
          <a:bodyPr>
            <a:normAutofit/>
          </a:bodyPr>
          <a:lstStyle/>
          <a:p>
            <a:r>
              <a:rPr lang="en-US" sz="2000" dirty="0"/>
              <a:t>FTE: </a:t>
            </a:r>
            <a:r>
              <a:rPr lang="en-US" sz="2000" dirty="0">
                <a:solidFill>
                  <a:srgbClr val="92D050"/>
                </a:solidFill>
              </a:rPr>
              <a:t>709</a:t>
            </a:r>
          </a:p>
          <a:p>
            <a:r>
              <a:rPr lang="en-US" sz="2000" dirty="0"/>
              <a:t>Case load: </a:t>
            </a:r>
            <a:r>
              <a:rPr lang="en-US" sz="2000" dirty="0">
                <a:solidFill>
                  <a:srgbClr val="92D050"/>
                </a:solidFill>
                <a:effectLst/>
              </a:rPr>
              <a:t>278,068</a:t>
            </a:r>
          </a:p>
          <a:p>
            <a:r>
              <a:rPr lang="en-US" sz="2000" dirty="0">
                <a:effectLst/>
              </a:rPr>
              <a:t>Assistance Type</a:t>
            </a:r>
          </a:p>
          <a:p>
            <a:pPr lvl="1"/>
            <a:r>
              <a:rPr lang="en-US" sz="1800" dirty="0">
                <a:effectLst/>
              </a:rPr>
              <a:t>Current: </a:t>
            </a:r>
            <a:r>
              <a:rPr lang="en-US" sz="1800" dirty="0">
                <a:solidFill>
                  <a:srgbClr val="92D050"/>
                </a:solidFill>
                <a:effectLst/>
              </a:rPr>
              <a:t>8,244 (2.97%)</a:t>
            </a:r>
          </a:p>
          <a:p>
            <a:pPr lvl="1"/>
            <a:r>
              <a:rPr lang="en-US" sz="1800" dirty="0">
                <a:effectLst/>
              </a:rPr>
              <a:t>Former: </a:t>
            </a:r>
            <a:r>
              <a:rPr lang="en-US" sz="1800" dirty="0">
                <a:solidFill>
                  <a:srgbClr val="92D050"/>
                </a:solidFill>
                <a:effectLst/>
              </a:rPr>
              <a:t>162,260 (58.35%)</a:t>
            </a:r>
          </a:p>
          <a:p>
            <a:pPr lvl="1"/>
            <a:r>
              <a:rPr lang="en-US" sz="1800" dirty="0">
                <a:effectLst/>
              </a:rPr>
              <a:t>Never: </a:t>
            </a:r>
            <a:r>
              <a:rPr lang="en-US" sz="1800" dirty="0">
                <a:solidFill>
                  <a:srgbClr val="92D050"/>
                </a:solidFill>
                <a:effectLst/>
              </a:rPr>
              <a:t>107,564 (38.68%)</a:t>
            </a:r>
          </a:p>
          <a:p>
            <a:r>
              <a:rPr lang="en-US" sz="2000" dirty="0">
                <a:effectLst/>
              </a:rPr>
              <a:t>Paternities Established: </a:t>
            </a:r>
            <a:r>
              <a:rPr lang="en-US" sz="2000" dirty="0">
                <a:solidFill>
                  <a:srgbClr val="92D050"/>
                </a:solidFill>
                <a:effectLst/>
              </a:rPr>
              <a:t>21,967</a:t>
            </a:r>
          </a:p>
          <a:p>
            <a:r>
              <a:rPr lang="en-US" sz="2000" dirty="0">
                <a:effectLst/>
              </a:rPr>
              <a:t># of children in caseload: </a:t>
            </a:r>
            <a:r>
              <a:rPr lang="en-US" sz="2000" dirty="0">
                <a:solidFill>
                  <a:srgbClr val="92D050"/>
                </a:solidFill>
                <a:effectLst/>
              </a:rPr>
              <a:t>383,764</a:t>
            </a:r>
            <a:endParaRPr lang="en-US" dirty="0">
              <a:solidFill>
                <a:srgbClr val="92D050"/>
              </a:solidFill>
            </a:endParaRPr>
          </a:p>
        </p:txBody>
      </p:sp>
      <p:sp>
        <p:nvSpPr>
          <p:cNvPr id="7" name="Text Placeholder 6">
            <a:extLst>
              <a:ext uri="{FF2B5EF4-FFF2-40B4-BE49-F238E27FC236}">
                <a16:creationId xmlns:a16="http://schemas.microsoft.com/office/drawing/2014/main" id="{022AC158-EA3D-6F0E-2B50-780973281035}"/>
              </a:ext>
            </a:extLst>
          </p:cNvPr>
          <p:cNvSpPr>
            <a:spLocks noGrp="1"/>
          </p:cNvSpPr>
          <p:nvPr>
            <p:ph type="body" sz="quarter" idx="3"/>
          </p:nvPr>
        </p:nvSpPr>
        <p:spPr/>
        <p:txBody>
          <a:bodyPr/>
          <a:lstStyle/>
          <a:p>
            <a:r>
              <a:rPr lang="en-US" sz="3200" dirty="0">
                <a:solidFill>
                  <a:schemeClr val="accent1"/>
                </a:solidFill>
              </a:rPr>
              <a:t>IL</a:t>
            </a:r>
          </a:p>
        </p:txBody>
      </p:sp>
      <p:sp>
        <p:nvSpPr>
          <p:cNvPr id="8" name="Content Placeholder 7">
            <a:extLst>
              <a:ext uri="{FF2B5EF4-FFF2-40B4-BE49-F238E27FC236}">
                <a16:creationId xmlns:a16="http://schemas.microsoft.com/office/drawing/2014/main" id="{AD972BA6-38A3-AC48-978F-FFD74E54BA91}"/>
              </a:ext>
            </a:extLst>
          </p:cNvPr>
          <p:cNvSpPr>
            <a:spLocks noGrp="1"/>
          </p:cNvSpPr>
          <p:nvPr>
            <p:ph sz="quarter" idx="4"/>
          </p:nvPr>
        </p:nvSpPr>
        <p:spPr>
          <a:xfrm>
            <a:off x="6326616" y="2380137"/>
            <a:ext cx="4895330" cy="3411063"/>
          </a:xfrm>
        </p:spPr>
        <p:txBody>
          <a:bodyPr>
            <a:normAutofit/>
          </a:bodyPr>
          <a:lstStyle/>
          <a:p>
            <a:r>
              <a:rPr lang="en-US" sz="2000" dirty="0"/>
              <a:t>FTE:  </a:t>
            </a:r>
            <a:r>
              <a:rPr lang="en-US" sz="2000" dirty="0">
                <a:solidFill>
                  <a:schemeClr val="accent1"/>
                </a:solidFill>
              </a:rPr>
              <a:t>921</a:t>
            </a:r>
          </a:p>
          <a:p>
            <a:r>
              <a:rPr lang="en-US" sz="2000" dirty="0">
                <a:solidFill>
                  <a:schemeClr val="tx1"/>
                </a:solidFill>
              </a:rPr>
              <a:t>Case load: </a:t>
            </a:r>
            <a:r>
              <a:rPr lang="en-US" sz="2000" dirty="0">
                <a:solidFill>
                  <a:schemeClr val="accent1"/>
                </a:solidFill>
              </a:rPr>
              <a:t>309,672</a:t>
            </a:r>
            <a:r>
              <a:rPr lang="en-US" sz="2000" dirty="0">
                <a:solidFill>
                  <a:schemeClr val="accent1"/>
                </a:solidFill>
                <a:effectLst/>
              </a:rPr>
              <a:t> </a:t>
            </a:r>
          </a:p>
          <a:p>
            <a:r>
              <a:rPr lang="en-US" sz="2000" dirty="0">
                <a:solidFill>
                  <a:schemeClr val="tx1"/>
                </a:solidFill>
                <a:effectLst/>
              </a:rPr>
              <a:t>Assistance Type</a:t>
            </a:r>
          </a:p>
          <a:p>
            <a:pPr lvl="1"/>
            <a:r>
              <a:rPr lang="en-US" sz="1800" dirty="0">
                <a:solidFill>
                  <a:schemeClr val="tx1"/>
                </a:solidFill>
                <a:effectLst/>
              </a:rPr>
              <a:t>Current: </a:t>
            </a:r>
            <a:r>
              <a:rPr lang="en-US" sz="1800" dirty="0">
                <a:solidFill>
                  <a:schemeClr val="accent1"/>
                </a:solidFill>
                <a:effectLst/>
              </a:rPr>
              <a:t>31,419 (10.15%)</a:t>
            </a:r>
          </a:p>
          <a:p>
            <a:pPr lvl="1"/>
            <a:r>
              <a:rPr lang="en-US" sz="1800" dirty="0">
                <a:solidFill>
                  <a:schemeClr val="tx1"/>
                </a:solidFill>
                <a:effectLst/>
              </a:rPr>
              <a:t>Former: </a:t>
            </a:r>
            <a:r>
              <a:rPr lang="en-US" sz="1800" dirty="0">
                <a:solidFill>
                  <a:schemeClr val="accent1"/>
                </a:solidFill>
                <a:effectLst/>
              </a:rPr>
              <a:t>119,443 (38.57%)</a:t>
            </a:r>
          </a:p>
          <a:p>
            <a:pPr lvl="1"/>
            <a:r>
              <a:rPr lang="en-US" sz="1800" dirty="0">
                <a:solidFill>
                  <a:schemeClr val="tx1"/>
                </a:solidFill>
                <a:effectLst/>
              </a:rPr>
              <a:t>Never: </a:t>
            </a:r>
            <a:r>
              <a:rPr lang="en-US" sz="1800" dirty="0">
                <a:solidFill>
                  <a:schemeClr val="accent1"/>
                </a:solidFill>
                <a:effectLst/>
              </a:rPr>
              <a:t>158,810 (51.28%)</a:t>
            </a:r>
          </a:p>
          <a:p>
            <a:pPr lvl="1"/>
            <a:r>
              <a:rPr lang="en-US" sz="1800" dirty="0">
                <a:solidFill>
                  <a:schemeClr val="tx1"/>
                </a:solidFill>
                <a:effectLst/>
              </a:rPr>
              <a:t>Paternities Established: </a:t>
            </a:r>
            <a:r>
              <a:rPr lang="en-US" sz="1800" dirty="0">
                <a:solidFill>
                  <a:schemeClr val="accent1"/>
                </a:solidFill>
                <a:effectLst/>
              </a:rPr>
              <a:t>50,394</a:t>
            </a:r>
          </a:p>
          <a:p>
            <a:r>
              <a:rPr lang="en-US" sz="2000" dirty="0">
                <a:solidFill>
                  <a:schemeClr val="tx1"/>
                </a:solidFill>
                <a:effectLst/>
              </a:rPr>
              <a:t># of children in caseload:  </a:t>
            </a:r>
            <a:r>
              <a:rPr lang="en-US" sz="2000" dirty="0">
                <a:solidFill>
                  <a:schemeClr val="accent1"/>
                </a:solidFill>
                <a:effectLst/>
              </a:rPr>
              <a:t>307,820</a:t>
            </a:r>
            <a:endParaRPr lang="en-US" sz="2000" dirty="0">
              <a:solidFill>
                <a:schemeClr val="accent1"/>
              </a:solidFill>
            </a:endParaRPr>
          </a:p>
        </p:txBody>
      </p:sp>
    </p:spTree>
    <p:extLst>
      <p:ext uri="{BB962C8B-B14F-4D97-AF65-F5344CB8AC3E}">
        <p14:creationId xmlns:p14="http://schemas.microsoft.com/office/powerpoint/2010/main" val="4275208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651D2D-DB94-47AA-4011-C550DDF97690}"/>
              </a:ext>
            </a:extLst>
          </p:cNvPr>
          <p:cNvSpPr>
            <a:spLocks noGrp="1"/>
          </p:cNvSpPr>
          <p:nvPr>
            <p:ph type="title"/>
          </p:nvPr>
        </p:nvSpPr>
        <p:spPr/>
        <p:txBody>
          <a:bodyPr/>
          <a:lstStyle/>
          <a:p>
            <a:r>
              <a:rPr lang="en-US" dirty="0"/>
              <a:t>Missouri IV-D Facts</a:t>
            </a:r>
          </a:p>
        </p:txBody>
      </p:sp>
      <p:sp>
        <p:nvSpPr>
          <p:cNvPr id="4" name="Content Placeholder 3">
            <a:extLst>
              <a:ext uri="{FF2B5EF4-FFF2-40B4-BE49-F238E27FC236}">
                <a16:creationId xmlns:a16="http://schemas.microsoft.com/office/drawing/2014/main" id="{0D7900F5-8E69-5CE8-FAC3-FD427483F314}"/>
              </a:ext>
            </a:extLst>
          </p:cNvPr>
          <p:cNvSpPr>
            <a:spLocks noGrp="1"/>
          </p:cNvSpPr>
          <p:nvPr>
            <p:ph idx="4294967295"/>
          </p:nvPr>
        </p:nvSpPr>
        <p:spPr>
          <a:xfrm>
            <a:off x="913795" y="1489753"/>
            <a:ext cx="10353762" cy="5000257"/>
          </a:xfrm>
        </p:spPr>
        <p:txBody>
          <a:bodyPr>
            <a:normAutofit fontScale="77500" lnSpcReduction="20000"/>
          </a:bodyPr>
          <a:lstStyle/>
          <a:p>
            <a:r>
              <a:rPr lang="en-US" sz="2600" dirty="0">
                <a:effectLst/>
              </a:rPr>
              <a:t>State administered, state run</a:t>
            </a:r>
          </a:p>
          <a:p>
            <a:r>
              <a:rPr lang="en-US" sz="2600" dirty="0">
                <a:effectLst/>
              </a:rPr>
              <a:t>Uses administrative process</a:t>
            </a:r>
          </a:p>
          <a:p>
            <a:r>
              <a:rPr lang="en-US" sz="2600" dirty="0">
                <a:effectLst/>
              </a:rPr>
              <a:t>TANF and Medicaid require cooperation with the IV-D agency</a:t>
            </a:r>
          </a:p>
          <a:p>
            <a:r>
              <a:rPr lang="en-US" sz="2600" dirty="0">
                <a:effectLst/>
              </a:rPr>
              <a:t>Foster care referrals have basically come to a stop</a:t>
            </a:r>
          </a:p>
          <a:p>
            <a:r>
              <a:rPr lang="en-US" sz="2600" dirty="0">
                <a:effectLst/>
              </a:rPr>
              <a:t>Statewide caseload; 14 offices statewide plus special units in Central office</a:t>
            </a:r>
          </a:p>
          <a:p>
            <a:r>
              <a:rPr lang="en-US" sz="2600" dirty="0">
                <a:effectLst/>
              </a:rPr>
              <a:t>Intake Center for mail processing, case initiation, and document management</a:t>
            </a:r>
          </a:p>
          <a:p>
            <a:r>
              <a:rPr lang="en-US" sz="2600" dirty="0">
                <a:effectLst/>
              </a:rPr>
              <a:t>Makes referrals to county prosecutor offices or the Missouri Attorney General’s offices for legal action</a:t>
            </a:r>
          </a:p>
          <a:p>
            <a:r>
              <a:rPr lang="en-US" sz="2600" dirty="0">
                <a:effectLst/>
              </a:rPr>
              <a:t>Has paused license suspensions pending litigation</a:t>
            </a:r>
          </a:p>
          <a:p>
            <a:r>
              <a:rPr lang="en-US" sz="2600" dirty="0">
                <a:effectLst/>
              </a:rPr>
              <a:t>Automated system is called MACSS (Missouri Automated Child Support System—sounds like MAX)—getting face lift, due October 5, 2026!</a:t>
            </a:r>
          </a:p>
          <a:p>
            <a:r>
              <a:rPr lang="en-US" sz="2600" dirty="0">
                <a:effectLst/>
              </a:rPr>
              <a:t>Has a website portal for parents (and can see recent payments)</a:t>
            </a:r>
          </a:p>
          <a:p>
            <a:r>
              <a:rPr lang="en-US" sz="2600" dirty="0">
                <a:effectLst/>
              </a:rPr>
              <a:t>New Directors for DSS, FSD, and Deputy for Child Support in the last year </a:t>
            </a:r>
          </a:p>
          <a:p>
            <a:endParaRPr lang="en-US" dirty="0"/>
          </a:p>
        </p:txBody>
      </p:sp>
    </p:spTree>
    <p:extLst>
      <p:ext uri="{BB962C8B-B14F-4D97-AF65-F5344CB8AC3E}">
        <p14:creationId xmlns:p14="http://schemas.microsoft.com/office/powerpoint/2010/main" val="3898337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issouri Department of Social Services">
            <a:extLst>
              <a:ext uri="{FF2B5EF4-FFF2-40B4-BE49-F238E27FC236}">
                <a16:creationId xmlns:a16="http://schemas.microsoft.com/office/drawing/2014/main" id="{EEA544DD-B704-0088-8462-F063B56008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405" y="968121"/>
            <a:ext cx="6781190" cy="2460879"/>
          </a:xfrm>
          <a:prstGeom prst="rect">
            <a:avLst/>
          </a:prstGeom>
          <a:solidFill>
            <a:srgbClr val="516B9F"/>
          </a:solidFill>
        </p:spPr>
      </p:pic>
      <p:sp>
        <p:nvSpPr>
          <p:cNvPr id="7" name="TextBox 6">
            <a:extLst>
              <a:ext uri="{FF2B5EF4-FFF2-40B4-BE49-F238E27FC236}">
                <a16:creationId xmlns:a16="http://schemas.microsoft.com/office/drawing/2014/main" id="{E6032886-BA50-B50F-B0BD-5721284BFF19}"/>
              </a:ext>
            </a:extLst>
          </p:cNvPr>
          <p:cNvSpPr txBox="1"/>
          <p:nvPr/>
        </p:nvSpPr>
        <p:spPr>
          <a:xfrm>
            <a:off x="1824990" y="3484083"/>
            <a:ext cx="8542020" cy="769441"/>
          </a:xfrm>
          <a:prstGeom prst="rect">
            <a:avLst/>
          </a:prstGeom>
          <a:noFill/>
        </p:spPr>
        <p:txBody>
          <a:bodyPr wrap="square">
            <a:spAutoFit/>
          </a:bodyPr>
          <a:lstStyle/>
          <a:p>
            <a:pPr algn="ctr">
              <a:spcBef>
                <a:spcPts val="2250"/>
              </a:spcBef>
              <a:spcAft>
                <a:spcPts val="1500"/>
              </a:spcAft>
            </a:pPr>
            <a:r>
              <a:rPr lang="en-US" sz="4400" b="0" i="0" dirty="0">
                <a:effectLst/>
                <a:latin typeface="Lora" pitchFamily="2" charset="0"/>
              </a:rPr>
              <a:t>The Family Support Division</a:t>
            </a:r>
          </a:p>
        </p:txBody>
      </p:sp>
      <p:pic>
        <p:nvPicPr>
          <p:cNvPr id="2052" name="Picture 4" descr="Child Support Banner">
            <a:extLst>
              <a:ext uri="{FF2B5EF4-FFF2-40B4-BE49-F238E27FC236}">
                <a16:creationId xmlns:a16="http://schemas.microsoft.com/office/drawing/2014/main" id="{85328B59-CC67-A1FE-6225-203FFA5AC8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289818"/>
            <a:ext cx="11430000" cy="23812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F6CBFDD-8DC6-0526-6903-2D9BFA02070E}"/>
              </a:ext>
            </a:extLst>
          </p:cNvPr>
          <p:cNvSpPr txBox="1"/>
          <p:nvPr/>
        </p:nvSpPr>
        <p:spPr>
          <a:xfrm>
            <a:off x="381000" y="200429"/>
            <a:ext cx="3790950" cy="369332"/>
          </a:xfrm>
          <a:prstGeom prst="rect">
            <a:avLst/>
          </a:prstGeom>
          <a:noFill/>
        </p:spPr>
        <p:txBody>
          <a:bodyPr wrap="square">
            <a:spAutoFit/>
          </a:bodyPr>
          <a:lstStyle/>
          <a:p>
            <a:r>
              <a:rPr lang="en-US" dirty="0">
                <a:hlinkClick r:id="rId5"/>
              </a:rPr>
              <a:t>https://dss.mo.gov/child-support/</a:t>
            </a:r>
            <a:endParaRPr lang="en-US" dirty="0"/>
          </a:p>
        </p:txBody>
      </p:sp>
    </p:spTree>
    <p:extLst>
      <p:ext uri="{BB962C8B-B14F-4D97-AF65-F5344CB8AC3E}">
        <p14:creationId xmlns:p14="http://schemas.microsoft.com/office/powerpoint/2010/main" val="266885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a:extLst>
            <a:ext uri="{FF2B5EF4-FFF2-40B4-BE49-F238E27FC236}">
              <a16:creationId xmlns:a16="http://schemas.microsoft.com/office/drawing/2014/main" id="{783D6ABC-0855-B481-5741-9A138F715E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E7DF14-E536-9C3A-E9AA-8DCFCFAAC4EC}"/>
              </a:ext>
            </a:extLst>
          </p:cNvPr>
          <p:cNvSpPr>
            <a:spLocks noGrp="1"/>
          </p:cNvSpPr>
          <p:nvPr>
            <p:ph type="title"/>
          </p:nvPr>
        </p:nvSpPr>
        <p:spPr>
          <a:xfrm>
            <a:off x="633743" y="609599"/>
            <a:ext cx="3413156" cy="5273675"/>
          </a:xfrm>
        </p:spPr>
        <p:txBody>
          <a:bodyPr>
            <a:normAutofit/>
          </a:bodyPr>
          <a:lstStyle/>
          <a:p>
            <a:r>
              <a:rPr lang="en-US" dirty="0"/>
              <a:t>Prosecutor Referrals</a:t>
            </a:r>
          </a:p>
        </p:txBody>
      </p:sp>
      <p:pic>
        <p:nvPicPr>
          <p:cNvPr id="10" name="Picture 9">
            <a:extLst>
              <a:ext uri="{FF2B5EF4-FFF2-40B4-BE49-F238E27FC236}">
                <a16:creationId xmlns:a16="http://schemas.microsoft.com/office/drawing/2014/main" id="{B577D423-FE81-4236-89DE-39776B81094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4680641" y="609599"/>
            <a:ext cx="6889687" cy="5273675"/>
          </a:xfrm>
          <a:prstGeom prst="rect">
            <a:avLst/>
          </a:prstGeom>
        </p:spPr>
      </p:pic>
      <p:graphicFrame>
        <p:nvGraphicFramePr>
          <p:cNvPr id="6" name="Content Placeholder 3">
            <a:extLst>
              <a:ext uri="{FF2B5EF4-FFF2-40B4-BE49-F238E27FC236}">
                <a16:creationId xmlns:a16="http://schemas.microsoft.com/office/drawing/2014/main" id="{B56D12FB-65D7-02D2-CEE2-7D160AD9DDC2}"/>
              </a:ext>
            </a:extLst>
          </p:cNvPr>
          <p:cNvGraphicFramePr>
            <a:graphicFrameLocks noGrp="1"/>
          </p:cNvGraphicFramePr>
          <p:nvPr>
            <p:ph idx="4294967295"/>
            <p:extLst>
              <p:ext uri="{D42A27DB-BD31-4B8C-83A1-F6EECF244321}">
                <p14:modId xmlns:p14="http://schemas.microsoft.com/office/powerpoint/2010/main" val="600288815"/>
              </p:ext>
            </p:extLst>
          </p:nvPr>
        </p:nvGraphicFramePr>
        <p:xfrm>
          <a:off x="4958257" y="887213"/>
          <a:ext cx="6309300" cy="4718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7504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9A839-9E13-B4CC-8C72-779EF2A3A921}"/>
              </a:ext>
            </a:extLst>
          </p:cNvPr>
          <p:cNvSpPr>
            <a:spLocks noGrp="1"/>
          </p:cNvSpPr>
          <p:nvPr>
            <p:ph type="title"/>
          </p:nvPr>
        </p:nvSpPr>
        <p:spPr/>
        <p:txBody>
          <a:bodyPr>
            <a:normAutofit/>
          </a:bodyPr>
          <a:lstStyle/>
          <a:p>
            <a:r>
              <a:rPr lang="en-US" dirty="0">
                <a:effectLst/>
              </a:rPr>
              <a:t>MO Law</a:t>
            </a:r>
            <a:endParaRPr lang="en-US" dirty="0"/>
          </a:p>
        </p:txBody>
      </p:sp>
      <p:sp>
        <p:nvSpPr>
          <p:cNvPr id="3" name="Content Placeholder 2">
            <a:extLst>
              <a:ext uri="{FF2B5EF4-FFF2-40B4-BE49-F238E27FC236}">
                <a16:creationId xmlns:a16="http://schemas.microsoft.com/office/drawing/2014/main" id="{F30A563A-8ACE-1FF1-6FFD-5B347C25B2BD}"/>
              </a:ext>
            </a:extLst>
          </p:cNvPr>
          <p:cNvSpPr>
            <a:spLocks noGrp="1"/>
          </p:cNvSpPr>
          <p:nvPr>
            <p:ph idx="4294967295"/>
          </p:nvPr>
        </p:nvSpPr>
        <p:spPr>
          <a:xfrm>
            <a:off x="913795" y="1732449"/>
            <a:ext cx="10353762" cy="4058751"/>
          </a:xfrm>
        </p:spPr>
        <p:txBody>
          <a:bodyPr/>
          <a:lstStyle/>
          <a:p>
            <a:r>
              <a:rPr lang="en-US" sz="2800" dirty="0">
                <a:effectLst/>
              </a:rPr>
              <a:t>Statutes for IV-D Agency and UIFSA: </a:t>
            </a:r>
            <a:r>
              <a:rPr lang="en-US" sz="2800" u="sng" dirty="0">
                <a:effectLst/>
                <a:hlinkClick r:id="rId3"/>
              </a:rPr>
              <a:t>Chapter 454</a:t>
            </a:r>
            <a:r>
              <a:rPr lang="en-US" sz="2800" dirty="0">
                <a:effectLst/>
              </a:rPr>
              <a:t>, see §454.440 for the enabling statute; §454.1500 for UIFSA; </a:t>
            </a:r>
          </a:p>
          <a:p>
            <a:r>
              <a:rPr lang="en-US" sz="2800" dirty="0">
                <a:effectLst/>
              </a:rPr>
              <a:t>MO’s Uniform Parentage Act: </a:t>
            </a:r>
            <a:r>
              <a:rPr lang="en-US" sz="2800" u="sng" dirty="0">
                <a:effectLst/>
                <a:hlinkClick r:id="rId4"/>
              </a:rPr>
              <a:t>§210.817</a:t>
            </a:r>
            <a:r>
              <a:rPr lang="en-US" sz="2800" dirty="0">
                <a:effectLst/>
              </a:rPr>
              <a:t>, et seq</a:t>
            </a:r>
          </a:p>
          <a:p>
            <a:r>
              <a:rPr lang="en-US" sz="2800" dirty="0">
                <a:effectLst/>
              </a:rPr>
              <a:t>Case law for contempt</a:t>
            </a:r>
          </a:p>
          <a:p>
            <a:r>
              <a:rPr lang="en-US" sz="2800" dirty="0">
                <a:effectLst/>
              </a:rPr>
              <a:t>Criminal non-support: §</a:t>
            </a:r>
            <a:r>
              <a:rPr lang="en-US" sz="2800" u="sng" dirty="0">
                <a:effectLst/>
                <a:hlinkClick r:id="rId5"/>
              </a:rPr>
              <a:t>565.040</a:t>
            </a:r>
            <a:endParaRPr lang="en-US" sz="2800" dirty="0">
              <a:effectLst/>
            </a:endParaRPr>
          </a:p>
          <a:p>
            <a:endParaRPr lang="en-US" dirty="0"/>
          </a:p>
        </p:txBody>
      </p:sp>
    </p:spTree>
    <p:extLst>
      <p:ext uri="{BB962C8B-B14F-4D97-AF65-F5344CB8AC3E}">
        <p14:creationId xmlns:p14="http://schemas.microsoft.com/office/powerpoint/2010/main" val="2977776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F27C4-F762-ECAC-FEAA-9187D16715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3A3F2F7-2B3B-EF89-511A-B539A8581E1E}"/>
              </a:ext>
            </a:extLst>
          </p:cNvPr>
          <p:cNvSpPr>
            <a:spLocks noGrp="1"/>
          </p:cNvSpPr>
          <p:nvPr>
            <p:ph type="title"/>
          </p:nvPr>
        </p:nvSpPr>
        <p:spPr/>
        <p:txBody>
          <a:bodyPr/>
          <a:lstStyle/>
          <a:p>
            <a:r>
              <a:rPr lang="en-US" dirty="0"/>
              <a:t>Comparing State UIFSA Cases</a:t>
            </a:r>
          </a:p>
        </p:txBody>
      </p:sp>
      <p:sp>
        <p:nvSpPr>
          <p:cNvPr id="5" name="Text Placeholder 4">
            <a:extLst>
              <a:ext uri="{FF2B5EF4-FFF2-40B4-BE49-F238E27FC236}">
                <a16:creationId xmlns:a16="http://schemas.microsoft.com/office/drawing/2014/main" id="{E986833C-DD32-633C-A5FA-73FCD146ED01}"/>
              </a:ext>
            </a:extLst>
          </p:cNvPr>
          <p:cNvSpPr>
            <a:spLocks noGrp="1"/>
          </p:cNvSpPr>
          <p:nvPr>
            <p:ph type="body" idx="1"/>
          </p:nvPr>
        </p:nvSpPr>
        <p:spPr/>
        <p:txBody>
          <a:bodyPr/>
          <a:lstStyle/>
          <a:p>
            <a:r>
              <a:rPr lang="en-US" sz="3200" dirty="0"/>
              <a:t>MO</a:t>
            </a:r>
          </a:p>
        </p:txBody>
      </p:sp>
      <p:sp>
        <p:nvSpPr>
          <p:cNvPr id="6" name="Content Placeholder 5">
            <a:extLst>
              <a:ext uri="{FF2B5EF4-FFF2-40B4-BE49-F238E27FC236}">
                <a16:creationId xmlns:a16="http://schemas.microsoft.com/office/drawing/2014/main" id="{B328A962-FB6E-9694-7E0F-44DBC46277D7}"/>
              </a:ext>
            </a:extLst>
          </p:cNvPr>
          <p:cNvSpPr>
            <a:spLocks noGrp="1"/>
          </p:cNvSpPr>
          <p:nvPr>
            <p:ph sz="half" idx="2"/>
          </p:nvPr>
        </p:nvSpPr>
        <p:spPr/>
        <p:txBody>
          <a:bodyPr>
            <a:normAutofit/>
          </a:bodyPr>
          <a:lstStyle/>
          <a:p>
            <a:r>
              <a:rPr lang="en-US" sz="2400" dirty="0"/>
              <a:t>Interstate collections forwarded to another state: </a:t>
            </a:r>
            <a:r>
              <a:rPr lang="en-US" sz="2400" dirty="0">
                <a:solidFill>
                  <a:srgbClr val="FF0000"/>
                </a:solidFill>
              </a:rPr>
              <a:t>$25,107,359</a:t>
            </a:r>
            <a:r>
              <a:rPr lang="en-US" sz="2400" dirty="0">
                <a:solidFill>
                  <a:srgbClr val="C00000"/>
                </a:solidFill>
              </a:rPr>
              <a:t>	</a:t>
            </a:r>
          </a:p>
          <a:p>
            <a:r>
              <a:rPr lang="en-US" sz="2400" dirty="0"/>
              <a:t>Interstate cases sent out to another state:  </a:t>
            </a:r>
            <a:r>
              <a:rPr lang="en-US" sz="2400" dirty="0">
                <a:solidFill>
                  <a:srgbClr val="FF0000"/>
                </a:solidFill>
              </a:rPr>
              <a:t>20,137</a:t>
            </a:r>
          </a:p>
          <a:p>
            <a:r>
              <a:rPr lang="en-US" sz="2400" dirty="0"/>
              <a:t>Interstate cases received from another state: </a:t>
            </a:r>
            <a:r>
              <a:rPr lang="en-US" sz="2400" dirty="0">
                <a:solidFill>
                  <a:srgbClr val="FF0000"/>
                </a:solidFill>
              </a:rPr>
              <a:t>15,945</a:t>
            </a:r>
          </a:p>
        </p:txBody>
      </p:sp>
      <p:sp>
        <p:nvSpPr>
          <p:cNvPr id="7" name="Text Placeholder 6">
            <a:extLst>
              <a:ext uri="{FF2B5EF4-FFF2-40B4-BE49-F238E27FC236}">
                <a16:creationId xmlns:a16="http://schemas.microsoft.com/office/drawing/2014/main" id="{4D9841B6-F133-D357-66EC-BAA678F72506}"/>
              </a:ext>
            </a:extLst>
          </p:cNvPr>
          <p:cNvSpPr>
            <a:spLocks noGrp="1"/>
          </p:cNvSpPr>
          <p:nvPr>
            <p:ph type="body" sz="quarter" idx="3"/>
          </p:nvPr>
        </p:nvSpPr>
        <p:spPr/>
        <p:txBody>
          <a:bodyPr/>
          <a:lstStyle/>
          <a:p>
            <a:r>
              <a:rPr lang="en-US" sz="3200" dirty="0">
                <a:solidFill>
                  <a:schemeClr val="accent1"/>
                </a:solidFill>
              </a:rPr>
              <a:t>IL</a:t>
            </a:r>
          </a:p>
        </p:txBody>
      </p:sp>
      <p:sp>
        <p:nvSpPr>
          <p:cNvPr id="8" name="Content Placeholder 7">
            <a:extLst>
              <a:ext uri="{FF2B5EF4-FFF2-40B4-BE49-F238E27FC236}">
                <a16:creationId xmlns:a16="http://schemas.microsoft.com/office/drawing/2014/main" id="{5036E14C-6E8E-AA3A-6159-9DE600F17E9C}"/>
              </a:ext>
            </a:extLst>
          </p:cNvPr>
          <p:cNvSpPr>
            <a:spLocks noGrp="1"/>
          </p:cNvSpPr>
          <p:nvPr>
            <p:ph sz="quarter" idx="4"/>
          </p:nvPr>
        </p:nvSpPr>
        <p:spPr/>
        <p:txBody>
          <a:bodyPr>
            <a:normAutofit/>
          </a:bodyPr>
          <a:lstStyle/>
          <a:p>
            <a:r>
              <a:rPr lang="en-US" sz="2400" dirty="0"/>
              <a:t>Interstate collections forwarded to another state :  </a:t>
            </a:r>
            <a:r>
              <a:rPr lang="en-US" sz="2400" dirty="0">
                <a:solidFill>
                  <a:schemeClr val="accent1"/>
                </a:solidFill>
              </a:rPr>
              <a:t>$51,954,133</a:t>
            </a:r>
          </a:p>
          <a:p>
            <a:r>
              <a:rPr lang="en-US" sz="2400" dirty="0"/>
              <a:t>Interstate cases sent out to another state:  </a:t>
            </a:r>
            <a:r>
              <a:rPr lang="en-US" sz="2400" dirty="0">
                <a:solidFill>
                  <a:schemeClr val="accent1"/>
                </a:solidFill>
              </a:rPr>
              <a:t>13,863</a:t>
            </a:r>
          </a:p>
          <a:p>
            <a:r>
              <a:rPr lang="en-US" sz="2400" dirty="0"/>
              <a:t>Interstate cases received from another state:   </a:t>
            </a:r>
            <a:r>
              <a:rPr lang="en-US" sz="2400" dirty="0">
                <a:solidFill>
                  <a:schemeClr val="accent1"/>
                </a:solidFill>
              </a:rPr>
              <a:t>25,246</a:t>
            </a:r>
          </a:p>
          <a:p>
            <a:endParaRPr lang="en-US" dirty="0"/>
          </a:p>
        </p:txBody>
      </p:sp>
    </p:spTree>
    <p:extLst>
      <p:ext uri="{BB962C8B-B14F-4D97-AF65-F5344CB8AC3E}">
        <p14:creationId xmlns:p14="http://schemas.microsoft.com/office/powerpoint/2010/main" val="2265461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a:extLst>
            <a:ext uri="{FF2B5EF4-FFF2-40B4-BE49-F238E27FC236}">
              <a16:creationId xmlns:a16="http://schemas.microsoft.com/office/drawing/2014/main" id="{84008BDB-56FF-E205-AD82-F9BD2B22A0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DED536-B0F2-F90F-CD34-C4292A1308B9}"/>
              </a:ext>
            </a:extLst>
          </p:cNvPr>
          <p:cNvSpPr>
            <a:spLocks noGrp="1"/>
          </p:cNvSpPr>
          <p:nvPr>
            <p:ph type="title"/>
          </p:nvPr>
        </p:nvSpPr>
        <p:spPr>
          <a:xfrm>
            <a:off x="913795" y="609600"/>
            <a:ext cx="10353762" cy="970450"/>
          </a:xfrm>
        </p:spPr>
        <p:txBody>
          <a:bodyPr>
            <a:normAutofit/>
          </a:bodyPr>
          <a:lstStyle/>
          <a:p>
            <a:r>
              <a:rPr lang="en-US" dirty="0"/>
              <a:t>MO UIFSA Cases</a:t>
            </a:r>
          </a:p>
        </p:txBody>
      </p:sp>
      <p:graphicFrame>
        <p:nvGraphicFramePr>
          <p:cNvPr id="8" name="Content Placeholder 4">
            <a:extLst>
              <a:ext uri="{FF2B5EF4-FFF2-40B4-BE49-F238E27FC236}">
                <a16:creationId xmlns:a16="http://schemas.microsoft.com/office/drawing/2014/main" id="{CF84CC49-845D-D4E9-B635-F521DBB79139}"/>
              </a:ext>
            </a:extLst>
          </p:cNvPr>
          <p:cNvGraphicFramePr>
            <a:graphicFrameLocks noGrp="1"/>
          </p:cNvGraphicFramePr>
          <p:nvPr>
            <p:ph idx="4294967295"/>
            <p:extLst>
              <p:ext uri="{D42A27DB-BD31-4B8C-83A1-F6EECF244321}">
                <p14:modId xmlns:p14="http://schemas.microsoft.com/office/powerpoint/2010/main" val="760881591"/>
              </p:ext>
            </p:extLst>
          </p:nvPr>
        </p:nvGraphicFramePr>
        <p:xfrm>
          <a:off x="914400" y="1731963"/>
          <a:ext cx="10353675" cy="4059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1318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158AF-4586-B2ED-CC58-45D81D66D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8CA16E-E2CE-4D91-E666-EDF8A1249962}"/>
              </a:ext>
            </a:extLst>
          </p:cNvPr>
          <p:cNvSpPr>
            <a:spLocks noGrp="1"/>
          </p:cNvSpPr>
          <p:nvPr>
            <p:ph type="title"/>
          </p:nvPr>
        </p:nvSpPr>
        <p:spPr/>
        <p:txBody>
          <a:bodyPr/>
          <a:lstStyle/>
          <a:p>
            <a:r>
              <a:rPr lang="en-US" dirty="0"/>
              <a:t>Tools MO Uses</a:t>
            </a:r>
          </a:p>
        </p:txBody>
      </p:sp>
      <p:sp>
        <p:nvSpPr>
          <p:cNvPr id="5" name="Content Placeholder 4">
            <a:extLst>
              <a:ext uri="{FF2B5EF4-FFF2-40B4-BE49-F238E27FC236}">
                <a16:creationId xmlns:a16="http://schemas.microsoft.com/office/drawing/2014/main" id="{5C0FA6D2-DF0E-D92E-3528-AB530967362F}"/>
              </a:ext>
            </a:extLst>
          </p:cNvPr>
          <p:cNvSpPr>
            <a:spLocks noGrp="1"/>
          </p:cNvSpPr>
          <p:nvPr>
            <p:ph idx="4294967295"/>
          </p:nvPr>
        </p:nvSpPr>
        <p:spPr>
          <a:xfrm>
            <a:off x="913795" y="1732449"/>
            <a:ext cx="10353762" cy="4058751"/>
          </a:xfrm>
        </p:spPr>
        <p:txBody>
          <a:bodyPr>
            <a:normAutofit lnSpcReduction="10000"/>
          </a:bodyPr>
          <a:lstStyle/>
          <a:p>
            <a:r>
              <a:rPr lang="en-US" sz="2800" dirty="0">
                <a:effectLst/>
              </a:rPr>
              <a:t>CSENet</a:t>
            </a:r>
          </a:p>
          <a:p>
            <a:r>
              <a:rPr lang="en-US" sz="2800" dirty="0">
                <a:effectLst/>
              </a:rPr>
              <a:t>MO shares both financials and case activities on QUICK (same as IL)</a:t>
            </a:r>
          </a:p>
          <a:p>
            <a:r>
              <a:rPr lang="en-US" sz="2800" dirty="0">
                <a:effectLst/>
              </a:rPr>
              <a:t>MO uses EDE (same as IL)</a:t>
            </a:r>
          </a:p>
          <a:p>
            <a:r>
              <a:rPr lang="en-US" sz="2800" dirty="0">
                <a:effectLst/>
              </a:rPr>
              <a:t>MO is not on the OCSE Communications Portal (Neither is IL)</a:t>
            </a:r>
          </a:p>
          <a:p>
            <a:r>
              <a:rPr lang="en-US" sz="2800" dirty="0">
                <a:effectLst/>
              </a:rPr>
              <a:t>MO has the 3-parent VAP; has a 2-year SOL to disestablish paternity </a:t>
            </a:r>
            <a:r>
              <a:rPr lang="en-US" sz="2800" u="sng" dirty="0">
                <a:effectLst/>
                <a:hlinkClick r:id="rId3"/>
              </a:rPr>
              <a:t>§210.854</a:t>
            </a:r>
            <a:endParaRPr lang="en-US" sz="2800" dirty="0">
              <a:effectLst/>
            </a:endParaRPr>
          </a:p>
          <a:p>
            <a:r>
              <a:rPr lang="en-US" sz="2800" dirty="0">
                <a:effectLst/>
              </a:rPr>
              <a:t>We e-file pleadings; website is case.net, </a:t>
            </a:r>
            <a:r>
              <a:rPr lang="en-US" sz="2800" u="sng" dirty="0">
                <a:effectLst/>
                <a:hlinkClick r:id="rId4"/>
              </a:rPr>
              <a:t>www.courts.mo.gov</a:t>
            </a:r>
            <a:endParaRPr lang="en-US" sz="2800" dirty="0">
              <a:effectLst/>
            </a:endParaRPr>
          </a:p>
          <a:p>
            <a:endParaRPr lang="en-US" dirty="0"/>
          </a:p>
        </p:txBody>
      </p:sp>
    </p:spTree>
    <p:extLst>
      <p:ext uri="{BB962C8B-B14F-4D97-AF65-F5344CB8AC3E}">
        <p14:creationId xmlns:p14="http://schemas.microsoft.com/office/powerpoint/2010/main" val="3753955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83EBE-7243-F854-C4A9-996EA16AF909}"/>
              </a:ext>
            </a:extLst>
          </p:cNvPr>
          <p:cNvSpPr>
            <a:spLocks noGrp="1"/>
          </p:cNvSpPr>
          <p:nvPr>
            <p:ph type="title"/>
          </p:nvPr>
        </p:nvSpPr>
        <p:spPr/>
        <p:txBody>
          <a:bodyPr>
            <a:normAutofit/>
          </a:bodyPr>
          <a:lstStyle/>
          <a:p>
            <a:r>
              <a:rPr lang="en-US" dirty="0"/>
              <a:t>Considerations when MO Establishes an Order</a:t>
            </a:r>
          </a:p>
        </p:txBody>
      </p:sp>
      <p:sp>
        <p:nvSpPr>
          <p:cNvPr id="3" name="Content Placeholder 2">
            <a:extLst>
              <a:ext uri="{FF2B5EF4-FFF2-40B4-BE49-F238E27FC236}">
                <a16:creationId xmlns:a16="http://schemas.microsoft.com/office/drawing/2014/main" id="{3C720CE2-35FE-7103-A56A-A7F7D8DDB33A}"/>
              </a:ext>
            </a:extLst>
          </p:cNvPr>
          <p:cNvSpPr>
            <a:spLocks noGrp="1"/>
          </p:cNvSpPr>
          <p:nvPr>
            <p:ph idx="4294967295"/>
          </p:nvPr>
        </p:nvSpPr>
        <p:spPr>
          <a:xfrm>
            <a:off x="913795" y="1732449"/>
            <a:ext cx="10353762" cy="4058751"/>
          </a:xfrm>
        </p:spPr>
        <p:txBody>
          <a:bodyPr>
            <a:normAutofit fontScale="92500" lnSpcReduction="20000"/>
          </a:bodyPr>
          <a:lstStyle/>
          <a:p>
            <a:r>
              <a:rPr lang="en-US" sz="2600" dirty="0">
                <a:effectLst/>
              </a:rPr>
              <a:t>Minimum Wage: MO: $15/hr.  </a:t>
            </a:r>
            <a:r>
              <a:rPr lang="en-US" sz="2600" dirty="0">
                <a:solidFill>
                  <a:schemeClr val="accent1"/>
                </a:solidFill>
                <a:effectLst/>
                <a:hlinkClick r:id="rId3">
                  <a:extLst>
                    <a:ext uri="{A12FA001-AC4F-418D-AE19-62706E023703}">
                      <ahyp:hlinkClr xmlns:ahyp="http://schemas.microsoft.com/office/drawing/2018/hyperlinkcolor" val="tx"/>
                    </a:ext>
                  </a:extLst>
                </a:hlinkClick>
              </a:rPr>
              <a:t>IL state: $15.00/</a:t>
            </a:r>
            <a:r>
              <a:rPr lang="en-US" sz="2600" dirty="0" err="1">
                <a:solidFill>
                  <a:schemeClr val="accent1"/>
                </a:solidFill>
                <a:effectLst/>
                <a:hlinkClick r:id="rId3">
                  <a:extLst>
                    <a:ext uri="{A12FA001-AC4F-418D-AE19-62706E023703}">
                      <ahyp:hlinkClr xmlns:ahyp="http://schemas.microsoft.com/office/drawing/2018/hyperlinkcolor" val="tx"/>
                    </a:ext>
                  </a:extLst>
                </a:hlinkClick>
              </a:rPr>
              <a:t>hr</a:t>
            </a:r>
            <a:r>
              <a:rPr lang="en-US" sz="2600" dirty="0">
                <a:solidFill>
                  <a:schemeClr val="accent1"/>
                </a:solidFill>
                <a:effectLst/>
                <a:hlinkClick r:id="rId3">
                  <a:extLst>
                    <a:ext uri="{A12FA001-AC4F-418D-AE19-62706E023703}">
                      <ahyp:hlinkClr xmlns:ahyp="http://schemas.microsoft.com/office/drawing/2018/hyperlinkcolor" val="tx"/>
                    </a:ext>
                  </a:extLst>
                </a:hlinkClick>
              </a:rPr>
              <a:t>; Chicago: $16.60/</a:t>
            </a:r>
            <a:r>
              <a:rPr lang="en-US" sz="2600" dirty="0" err="1">
                <a:solidFill>
                  <a:schemeClr val="accent1"/>
                </a:solidFill>
                <a:effectLst/>
                <a:hlinkClick r:id="rId3">
                  <a:extLst>
                    <a:ext uri="{A12FA001-AC4F-418D-AE19-62706E023703}">
                      <ahyp:hlinkClr xmlns:ahyp="http://schemas.microsoft.com/office/drawing/2018/hyperlinkcolor" val="tx"/>
                    </a:ext>
                  </a:extLst>
                </a:hlinkClick>
              </a:rPr>
              <a:t>hr</a:t>
            </a:r>
            <a:r>
              <a:rPr lang="en-US" sz="2600" dirty="0">
                <a:solidFill>
                  <a:schemeClr val="accent1"/>
                </a:solidFill>
                <a:effectLst/>
                <a:hlinkClick r:id="rId3">
                  <a:extLst>
                    <a:ext uri="{A12FA001-AC4F-418D-AE19-62706E023703}">
                      <ahyp:hlinkClr xmlns:ahyp="http://schemas.microsoft.com/office/drawing/2018/hyperlinkcolor" val="tx"/>
                    </a:ext>
                  </a:extLst>
                </a:hlinkClick>
              </a:rPr>
              <a:t>; </a:t>
            </a:r>
            <a:r>
              <a:rPr lang="en-US" sz="2600" dirty="0">
                <a:solidFill>
                  <a:schemeClr val="accent1"/>
                </a:solidFill>
                <a:effectLst/>
                <a:hlinkClick r:id="rId4">
                  <a:extLst>
                    <a:ext uri="{A12FA001-AC4F-418D-AE19-62706E023703}">
                      <ahyp:hlinkClr xmlns:ahyp="http://schemas.microsoft.com/office/drawing/2018/hyperlinkcolor" val="tx"/>
                    </a:ext>
                  </a:extLst>
                </a:hlinkClick>
              </a:rPr>
              <a:t>Cook County: $15.40/</a:t>
            </a:r>
            <a:r>
              <a:rPr lang="en-US" sz="2600" dirty="0" err="1">
                <a:solidFill>
                  <a:schemeClr val="accent1"/>
                </a:solidFill>
                <a:effectLst/>
                <a:hlinkClick r:id="rId4">
                  <a:extLst>
                    <a:ext uri="{A12FA001-AC4F-418D-AE19-62706E023703}">
                      <ahyp:hlinkClr xmlns:ahyp="http://schemas.microsoft.com/office/drawing/2018/hyperlinkcolor" val="tx"/>
                    </a:ext>
                  </a:extLst>
                </a:hlinkClick>
              </a:rPr>
              <a:t>hr</a:t>
            </a:r>
            <a:endParaRPr lang="en-US" sz="2600" dirty="0">
              <a:solidFill>
                <a:schemeClr val="accent1"/>
              </a:solidFill>
              <a:effectLst/>
            </a:endParaRPr>
          </a:p>
          <a:p>
            <a:r>
              <a:rPr lang="en-US" sz="2600" dirty="0">
                <a:effectLst/>
              </a:rPr>
              <a:t>Most courts do not impute income for calculating child support for incarcerated NCPs (post-conviction), but most will get a $0 order*</a:t>
            </a:r>
          </a:p>
          <a:p>
            <a:r>
              <a:rPr lang="en-US" sz="2600" dirty="0">
                <a:effectLst/>
              </a:rPr>
              <a:t>MO does not automatically calculate interest and record it in MACSS</a:t>
            </a:r>
          </a:p>
          <a:p>
            <a:r>
              <a:rPr lang="en-US" sz="2600" dirty="0">
                <a:effectLst/>
              </a:rPr>
              <a:t>Emancipation is 18, with exceptions, and can delay until age 21</a:t>
            </a:r>
          </a:p>
          <a:p>
            <a:r>
              <a:rPr lang="en-US" sz="2600" dirty="0">
                <a:effectLst/>
              </a:rPr>
              <a:t>MO guidelines are an income shares model, referred to as the Form 14</a:t>
            </a:r>
          </a:p>
          <a:p>
            <a:pPr lvl="1"/>
            <a:r>
              <a:rPr lang="en-US" sz="2200" dirty="0">
                <a:effectLst/>
              </a:rPr>
              <a:t>See, general, </a:t>
            </a:r>
            <a:r>
              <a:rPr lang="en-US" sz="2200" u="sng" dirty="0">
                <a:effectLst/>
                <a:hlinkClick r:id="rId5"/>
              </a:rPr>
              <a:t>child support forms</a:t>
            </a:r>
            <a:r>
              <a:rPr lang="en-US" sz="2200" dirty="0">
                <a:effectLst/>
              </a:rPr>
              <a:t> approved by the MO Supreme Court </a:t>
            </a:r>
          </a:p>
          <a:p>
            <a:r>
              <a:rPr lang="en-US" sz="2600" dirty="0">
                <a:effectLst/>
                <a:hlinkClick r:id="rId6"/>
              </a:rPr>
              <a:t>MO</a:t>
            </a:r>
            <a:r>
              <a:rPr lang="en-US" sz="2600" dirty="0">
                <a:effectLst/>
              </a:rPr>
              <a:t> treats the Title II </a:t>
            </a:r>
            <a:r>
              <a:rPr lang="en-US" sz="2600" b="1" dirty="0">
                <a:effectLst/>
              </a:rPr>
              <a:t>disability</a:t>
            </a:r>
            <a:r>
              <a:rPr lang="en-US" sz="2600" dirty="0">
                <a:effectLst/>
              </a:rPr>
              <a:t> benefit amount </a:t>
            </a:r>
            <a:r>
              <a:rPr lang="en-US" sz="2600" dirty="0">
                <a:effectLst/>
                <a:hlinkClick r:id="rId7"/>
              </a:rPr>
              <a:t>differently</a:t>
            </a:r>
            <a:r>
              <a:rPr lang="en-US" sz="2600" dirty="0">
                <a:effectLst/>
              </a:rPr>
              <a:t> on the cs guidelines</a:t>
            </a:r>
          </a:p>
          <a:p>
            <a:endParaRPr lang="en-US" dirty="0"/>
          </a:p>
        </p:txBody>
      </p:sp>
    </p:spTree>
    <p:extLst>
      <p:ext uri="{BB962C8B-B14F-4D97-AF65-F5344CB8AC3E}">
        <p14:creationId xmlns:p14="http://schemas.microsoft.com/office/powerpoint/2010/main" val="2517992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ABCE69-9849-E1B0-3892-6AD9808E34A3}"/>
              </a:ext>
            </a:extLst>
          </p:cNvPr>
          <p:cNvSpPr>
            <a:spLocks noGrp="1"/>
          </p:cNvSpPr>
          <p:nvPr>
            <p:ph type="title"/>
          </p:nvPr>
        </p:nvSpPr>
        <p:spPr/>
        <p:txBody>
          <a:bodyPr>
            <a:normAutofit fontScale="90000"/>
          </a:bodyPr>
          <a:lstStyle/>
          <a:p>
            <a:r>
              <a:rPr lang="en-US" dirty="0"/>
              <a:t>Comparing Guidelines up to c. $1,500 /</a:t>
            </a:r>
            <a:r>
              <a:rPr lang="en-US" dirty="0" err="1"/>
              <a:t>mon</a:t>
            </a:r>
            <a:br>
              <a:rPr lang="en-US" dirty="0"/>
            </a:br>
            <a:br>
              <a:rPr lang="en-US" dirty="0"/>
            </a:br>
            <a:endParaRPr lang="en-US" dirty="0"/>
          </a:p>
        </p:txBody>
      </p:sp>
      <p:sp>
        <p:nvSpPr>
          <p:cNvPr id="4" name="Content Placeholder 3">
            <a:extLst>
              <a:ext uri="{FF2B5EF4-FFF2-40B4-BE49-F238E27FC236}">
                <a16:creationId xmlns:a16="http://schemas.microsoft.com/office/drawing/2014/main" id="{0631B9A2-445B-4087-AC67-D8EA1A3EE37F}"/>
              </a:ext>
            </a:extLst>
          </p:cNvPr>
          <p:cNvSpPr>
            <a:spLocks noGrp="1"/>
          </p:cNvSpPr>
          <p:nvPr>
            <p:ph sz="half" idx="1"/>
          </p:nvPr>
        </p:nvSpPr>
        <p:spPr>
          <a:xfrm>
            <a:off x="913795" y="1265129"/>
            <a:ext cx="5060497" cy="4526070"/>
          </a:xfrm>
        </p:spPr>
        <p:txBody>
          <a:bodyPr/>
          <a:lstStyle/>
          <a:p>
            <a:endParaRPr lang="en-US" dirty="0"/>
          </a:p>
        </p:txBody>
      </p:sp>
      <p:pic>
        <p:nvPicPr>
          <p:cNvPr id="7" name="Content Placeholder 6">
            <a:extLst>
              <a:ext uri="{FF2B5EF4-FFF2-40B4-BE49-F238E27FC236}">
                <a16:creationId xmlns:a16="http://schemas.microsoft.com/office/drawing/2014/main" id="{5F6E26CF-51AD-2329-644A-9E71F7FA4824}"/>
              </a:ext>
            </a:extLst>
          </p:cNvPr>
          <p:cNvPicPr>
            <a:picLocks noGrp="1" noChangeAspect="1"/>
          </p:cNvPicPr>
          <p:nvPr>
            <p:ph sz="half" idx="2"/>
          </p:nvPr>
        </p:nvPicPr>
        <p:blipFill>
          <a:blip r:embed="rId3"/>
          <a:stretch>
            <a:fillRect/>
          </a:stretch>
        </p:blipFill>
        <p:spPr>
          <a:xfrm>
            <a:off x="7227635" y="859334"/>
            <a:ext cx="4457703" cy="5923510"/>
          </a:xfrm>
        </p:spPr>
      </p:pic>
      <p:pic>
        <p:nvPicPr>
          <p:cNvPr id="9" name="Picture 8">
            <a:extLst>
              <a:ext uri="{FF2B5EF4-FFF2-40B4-BE49-F238E27FC236}">
                <a16:creationId xmlns:a16="http://schemas.microsoft.com/office/drawing/2014/main" id="{E48D40E7-5AF1-B573-5907-C915E416FCA6}"/>
              </a:ext>
            </a:extLst>
          </p:cNvPr>
          <p:cNvPicPr>
            <a:picLocks noChangeAspect="1"/>
          </p:cNvPicPr>
          <p:nvPr/>
        </p:nvPicPr>
        <p:blipFill>
          <a:blip r:embed="rId4"/>
          <a:stretch>
            <a:fillRect/>
          </a:stretch>
        </p:blipFill>
        <p:spPr>
          <a:xfrm>
            <a:off x="638059" y="2029217"/>
            <a:ext cx="5676622" cy="2179527"/>
          </a:xfrm>
          <a:prstGeom prst="rect">
            <a:avLst/>
          </a:prstGeom>
        </p:spPr>
      </p:pic>
    </p:spTree>
    <p:extLst>
      <p:ext uri="{BB962C8B-B14F-4D97-AF65-F5344CB8AC3E}">
        <p14:creationId xmlns:p14="http://schemas.microsoft.com/office/powerpoint/2010/main" val="4159713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D260-0ECA-C20A-DCE3-BC88B2B5FB76}"/>
              </a:ext>
            </a:extLst>
          </p:cNvPr>
          <p:cNvSpPr>
            <a:spLocks noGrp="1"/>
          </p:cNvSpPr>
          <p:nvPr>
            <p:ph type="title"/>
          </p:nvPr>
        </p:nvSpPr>
        <p:spPr/>
        <p:txBody>
          <a:bodyPr/>
          <a:lstStyle/>
          <a:p>
            <a:r>
              <a:rPr lang="en-US" dirty="0"/>
              <a:t>Considerations when MO Modifies an Order</a:t>
            </a:r>
          </a:p>
        </p:txBody>
      </p:sp>
      <p:sp>
        <p:nvSpPr>
          <p:cNvPr id="3" name="Content Placeholder 2">
            <a:extLst>
              <a:ext uri="{FF2B5EF4-FFF2-40B4-BE49-F238E27FC236}">
                <a16:creationId xmlns:a16="http://schemas.microsoft.com/office/drawing/2014/main" id="{154238F9-ED64-05F9-E210-040DA3DD7C4B}"/>
              </a:ext>
            </a:extLst>
          </p:cNvPr>
          <p:cNvSpPr>
            <a:spLocks noGrp="1"/>
          </p:cNvSpPr>
          <p:nvPr>
            <p:ph idx="4294967295"/>
          </p:nvPr>
        </p:nvSpPr>
        <p:spPr>
          <a:xfrm>
            <a:off x="913795" y="1732449"/>
            <a:ext cx="10353762" cy="4058751"/>
          </a:xfrm>
        </p:spPr>
        <p:txBody>
          <a:bodyPr>
            <a:normAutofit/>
          </a:bodyPr>
          <a:lstStyle/>
          <a:p>
            <a:r>
              <a:rPr lang="en-US" sz="2400" dirty="0"/>
              <a:t>If it is not a MO order, MO PA office will register the order in the county where the non-moving party resides</a:t>
            </a:r>
          </a:p>
          <a:p>
            <a:r>
              <a:rPr lang="en-US" sz="2400" dirty="0"/>
              <a:t>FSD agency may administratively modify it and send order to the AG’s office to have it filed with the court </a:t>
            </a:r>
          </a:p>
          <a:p>
            <a:r>
              <a:rPr lang="en-US" sz="2400" dirty="0"/>
              <a:t>MO notifies the parents on a case when the NCP is incarcerated post-conviction, but does not initiate a modification without a request from a parent</a:t>
            </a:r>
          </a:p>
          <a:p>
            <a:r>
              <a:rPr lang="en-US" sz="2400" dirty="0"/>
              <a:t>Now MO’s interest rate picks up, 1% per month</a:t>
            </a:r>
          </a:p>
          <a:p>
            <a:r>
              <a:rPr lang="en-US" sz="2400" dirty="0"/>
              <a:t>Will ask IL to let us know when current child support should stop accruing</a:t>
            </a:r>
          </a:p>
        </p:txBody>
      </p:sp>
    </p:spTree>
    <p:extLst>
      <p:ext uri="{BB962C8B-B14F-4D97-AF65-F5344CB8AC3E}">
        <p14:creationId xmlns:p14="http://schemas.microsoft.com/office/powerpoint/2010/main" val="611608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3D998-278F-0E23-48CA-53538B62F123}"/>
              </a:ext>
            </a:extLst>
          </p:cNvPr>
          <p:cNvSpPr>
            <a:spLocks noGrp="1"/>
          </p:cNvSpPr>
          <p:nvPr>
            <p:ph type="title"/>
          </p:nvPr>
        </p:nvSpPr>
        <p:spPr/>
        <p:txBody>
          <a:bodyPr/>
          <a:lstStyle/>
          <a:p>
            <a:r>
              <a:rPr lang="en-US" dirty="0"/>
              <a:t>Considerations when MO Enforces an Order</a:t>
            </a:r>
          </a:p>
        </p:txBody>
      </p:sp>
      <p:sp>
        <p:nvSpPr>
          <p:cNvPr id="3" name="Content Placeholder 2">
            <a:extLst>
              <a:ext uri="{FF2B5EF4-FFF2-40B4-BE49-F238E27FC236}">
                <a16:creationId xmlns:a16="http://schemas.microsoft.com/office/drawing/2014/main" id="{382067B6-8721-C656-70D4-F22A0C5F1067}"/>
              </a:ext>
            </a:extLst>
          </p:cNvPr>
          <p:cNvSpPr>
            <a:spLocks noGrp="1"/>
          </p:cNvSpPr>
          <p:nvPr>
            <p:ph idx="4294967295"/>
          </p:nvPr>
        </p:nvSpPr>
        <p:spPr>
          <a:xfrm>
            <a:off x="924443" y="1580050"/>
            <a:ext cx="10343114" cy="4668350"/>
          </a:xfrm>
        </p:spPr>
        <p:txBody>
          <a:bodyPr>
            <a:normAutofit fontScale="92500" lnSpcReduction="10000"/>
          </a:bodyPr>
          <a:lstStyle/>
          <a:p>
            <a:r>
              <a:rPr lang="en-US" sz="2400" dirty="0">
                <a:effectLst/>
              </a:rPr>
              <a:t>MO does not pass through any current support collected to CP when CP is receiving TANF    </a:t>
            </a:r>
          </a:p>
          <a:p>
            <a:r>
              <a:rPr lang="en-US" sz="2400" dirty="0"/>
              <a:t>MO uses administrative process to enforce first</a:t>
            </a:r>
          </a:p>
          <a:p>
            <a:r>
              <a:rPr lang="en-US" sz="2400" dirty="0"/>
              <a:t>If MO cannot get payments with administrative process, FSD will send a referral to the PA office to register an out of state order for enforcement and judicially enforce</a:t>
            </a:r>
          </a:p>
          <a:p>
            <a:r>
              <a:rPr lang="en-US" sz="2400" dirty="0"/>
              <a:t>PAs use civil contempt or criminal non-support</a:t>
            </a:r>
          </a:p>
          <a:p>
            <a:r>
              <a:rPr lang="en-US" sz="2400" dirty="0"/>
              <a:t>There is not abatement of current while an NCP is incarcerated </a:t>
            </a:r>
          </a:p>
          <a:p>
            <a:r>
              <a:rPr lang="en-US" sz="2400" dirty="0"/>
              <a:t> MO does track futures when an NCP has overpaid</a:t>
            </a:r>
          </a:p>
          <a:p>
            <a:r>
              <a:rPr lang="en-US" sz="2400" dirty="0"/>
              <a:t>Voluntary payments can be mailed, auto-withdrawn, PayNearMe, or made     online (some circuit clerks will accept it if ordered by the Court)</a:t>
            </a:r>
          </a:p>
          <a:p>
            <a:endParaRPr lang="en-US" dirty="0"/>
          </a:p>
        </p:txBody>
      </p:sp>
    </p:spTree>
    <p:extLst>
      <p:ext uri="{BB962C8B-B14F-4D97-AF65-F5344CB8AC3E}">
        <p14:creationId xmlns:p14="http://schemas.microsoft.com/office/powerpoint/2010/main" val="1401953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219E0-FEB0-B084-6335-BCA31EE89B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003AA-17FB-32E8-D25A-2C435FF57DBF}"/>
              </a:ext>
            </a:extLst>
          </p:cNvPr>
          <p:cNvSpPr>
            <a:spLocks noGrp="1"/>
          </p:cNvSpPr>
          <p:nvPr>
            <p:ph type="title"/>
          </p:nvPr>
        </p:nvSpPr>
        <p:spPr/>
        <p:txBody>
          <a:bodyPr>
            <a:normAutofit/>
          </a:bodyPr>
          <a:lstStyle/>
          <a:p>
            <a:r>
              <a:rPr lang="en-US" dirty="0">
                <a:effectLst/>
              </a:rPr>
              <a:t>Court Considerations in MO</a:t>
            </a:r>
            <a:endParaRPr lang="en-US" dirty="0"/>
          </a:p>
        </p:txBody>
      </p:sp>
      <p:sp>
        <p:nvSpPr>
          <p:cNvPr id="3" name="Content Placeholder 2">
            <a:extLst>
              <a:ext uri="{FF2B5EF4-FFF2-40B4-BE49-F238E27FC236}">
                <a16:creationId xmlns:a16="http://schemas.microsoft.com/office/drawing/2014/main" id="{B3DBACB0-C2AF-8505-33F6-5ADF97784709}"/>
              </a:ext>
            </a:extLst>
          </p:cNvPr>
          <p:cNvSpPr>
            <a:spLocks noGrp="1"/>
          </p:cNvSpPr>
          <p:nvPr>
            <p:ph idx="4294967295"/>
          </p:nvPr>
        </p:nvSpPr>
        <p:spPr>
          <a:xfrm>
            <a:off x="913795" y="1732449"/>
            <a:ext cx="10353762" cy="4058751"/>
          </a:xfrm>
        </p:spPr>
        <p:txBody>
          <a:bodyPr/>
          <a:lstStyle/>
          <a:p>
            <a:r>
              <a:rPr lang="en-US" sz="2800" dirty="0">
                <a:effectLst/>
              </a:rPr>
              <a:t>Timeframes of referral</a:t>
            </a:r>
          </a:p>
          <a:p>
            <a:pPr lvl="1"/>
            <a:r>
              <a:rPr lang="en-US" sz="2800" dirty="0">
                <a:effectLst/>
              </a:rPr>
              <a:t>FSD may have had the referral for a long time before it is sent to the PA; UIFSA packet will need to be updated with a new certified arrears calculation and matching Letter of Transmittal</a:t>
            </a:r>
          </a:p>
          <a:p>
            <a:r>
              <a:rPr lang="en-US" sz="2800" dirty="0">
                <a:effectLst/>
              </a:rPr>
              <a:t>Time to serve and get court dates</a:t>
            </a:r>
          </a:p>
          <a:p>
            <a:r>
              <a:rPr lang="en-US" sz="2800" dirty="0">
                <a:effectLst/>
              </a:rPr>
              <a:t>Paternity—prefer to reach out to the out-of-state CP directly</a:t>
            </a:r>
          </a:p>
          <a:p>
            <a:endParaRPr lang="en-US" dirty="0"/>
          </a:p>
        </p:txBody>
      </p:sp>
    </p:spTree>
    <p:extLst>
      <p:ext uri="{BB962C8B-B14F-4D97-AF65-F5344CB8AC3E}">
        <p14:creationId xmlns:p14="http://schemas.microsoft.com/office/powerpoint/2010/main" val="1041030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A962B-67FF-AAD0-02B6-313884D68A4B}"/>
              </a:ext>
            </a:extLst>
          </p:cNvPr>
          <p:cNvSpPr>
            <a:spLocks noGrp="1"/>
          </p:cNvSpPr>
          <p:nvPr>
            <p:ph type="title"/>
          </p:nvPr>
        </p:nvSpPr>
        <p:spPr/>
        <p:txBody>
          <a:bodyPr/>
          <a:lstStyle/>
          <a:p>
            <a:r>
              <a:rPr lang="en-US" dirty="0"/>
              <a:t>Questions/Discussion</a:t>
            </a:r>
          </a:p>
        </p:txBody>
      </p:sp>
      <p:sp>
        <p:nvSpPr>
          <p:cNvPr id="3" name="Content Placeholder 2">
            <a:extLst>
              <a:ext uri="{FF2B5EF4-FFF2-40B4-BE49-F238E27FC236}">
                <a16:creationId xmlns:a16="http://schemas.microsoft.com/office/drawing/2014/main" id="{8219B8B3-ED86-AD0A-1333-BBE9E0FB6396}"/>
              </a:ext>
            </a:extLst>
          </p:cNvPr>
          <p:cNvSpPr>
            <a:spLocks noGrp="1"/>
          </p:cNvSpPr>
          <p:nvPr>
            <p:ph idx="4294967295"/>
          </p:nvPr>
        </p:nvSpPr>
        <p:spPr>
          <a:xfrm>
            <a:off x="913795" y="1732449"/>
            <a:ext cx="10353762" cy="4058751"/>
          </a:xfrm>
        </p:spPr>
        <p:txBody>
          <a:bodyPr/>
          <a:lstStyle/>
          <a:p>
            <a:r>
              <a:rPr lang="en-US" dirty="0"/>
              <a:t>What questions do you have that I missed?</a:t>
            </a:r>
          </a:p>
          <a:p>
            <a:r>
              <a:rPr lang="en-US" dirty="0"/>
              <a:t>What concerns do you have with MO?</a:t>
            </a:r>
          </a:p>
          <a:p>
            <a:r>
              <a:rPr lang="en-US" dirty="0"/>
              <a:t>How can we improve? </a:t>
            </a:r>
          </a:p>
        </p:txBody>
      </p:sp>
    </p:spTree>
    <p:extLst>
      <p:ext uri="{BB962C8B-B14F-4D97-AF65-F5344CB8AC3E}">
        <p14:creationId xmlns:p14="http://schemas.microsoft.com/office/powerpoint/2010/main" val="3833595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2F616-0F11-8C55-C5C0-7E46BAD40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CE949-1C39-7646-C250-0AB8D607E141}"/>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F91420B8-DD0D-F2A5-0B2B-D13FF3BE367F}"/>
              </a:ext>
            </a:extLst>
          </p:cNvPr>
          <p:cNvSpPr>
            <a:spLocks noGrp="1"/>
          </p:cNvSpPr>
          <p:nvPr>
            <p:ph idx="4294967295"/>
          </p:nvPr>
        </p:nvSpPr>
        <p:spPr>
          <a:xfrm>
            <a:off x="913795" y="1732449"/>
            <a:ext cx="10353762" cy="4058751"/>
          </a:xfrm>
        </p:spPr>
        <p:txBody>
          <a:bodyPr/>
          <a:lstStyle/>
          <a:p>
            <a:r>
              <a:rPr lang="en-US" sz="2400" dirty="0"/>
              <a:t>Map of counties and regional project offices</a:t>
            </a:r>
          </a:p>
          <a:p>
            <a:r>
              <a:rPr lang="en-US" sz="2400" dirty="0"/>
              <a:t>List of counties and FIPS codes; which PA is handling it</a:t>
            </a:r>
          </a:p>
          <a:p>
            <a:endParaRPr lang="en-US" dirty="0"/>
          </a:p>
        </p:txBody>
      </p:sp>
    </p:spTree>
    <p:extLst>
      <p:ext uri="{BB962C8B-B14F-4D97-AF65-F5344CB8AC3E}">
        <p14:creationId xmlns:p14="http://schemas.microsoft.com/office/powerpoint/2010/main" val="2246563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140B62-B95D-52C1-E337-067F43D8D52E}"/>
              </a:ext>
            </a:extLst>
          </p:cNvPr>
          <p:cNvPicPr>
            <a:picLocks noChangeAspect="1"/>
          </p:cNvPicPr>
          <p:nvPr/>
        </p:nvPicPr>
        <p:blipFill>
          <a:blip r:embed="rId2"/>
          <a:stretch>
            <a:fillRect/>
          </a:stretch>
        </p:blipFill>
        <p:spPr>
          <a:xfrm>
            <a:off x="2452878" y="117071"/>
            <a:ext cx="7286243" cy="6623858"/>
          </a:xfrm>
          <a:prstGeom prst="rect">
            <a:avLst/>
          </a:prstGeom>
        </p:spPr>
      </p:pic>
    </p:spTree>
    <p:extLst>
      <p:ext uri="{BB962C8B-B14F-4D97-AF65-F5344CB8AC3E}">
        <p14:creationId xmlns:p14="http://schemas.microsoft.com/office/powerpoint/2010/main" val="4131974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7DF6F-0247-A36D-5646-07121A40D63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87C1388-F802-0863-8924-72311FCC5E1B}"/>
              </a:ext>
            </a:extLst>
          </p:cNvPr>
          <p:cNvPicPr>
            <a:picLocks noChangeAspect="1"/>
          </p:cNvPicPr>
          <p:nvPr/>
        </p:nvPicPr>
        <p:blipFill>
          <a:blip r:embed="rId2"/>
          <a:stretch>
            <a:fillRect/>
          </a:stretch>
        </p:blipFill>
        <p:spPr>
          <a:xfrm>
            <a:off x="3499104" y="0"/>
            <a:ext cx="5193792" cy="6867572"/>
          </a:xfrm>
          <a:prstGeom prst="rect">
            <a:avLst/>
          </a:prstGeom>
        </p:spPr>
      </p:pic>
    </p:spTree>
    <p:extLst>
      <p:ext uri="{BB962C8B-B14F-4D97-AF65-F5344CB8AC3E}">
        <p14:creationId xmlns:p14="http://schemas.microsoft.com/office/powerpoint/2010/main" val="4191867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4FF412-DE04-4217-0302-EA5356311682}"/>
              </a:ext>
            </a:extLst>
          </p:cNvPr>
          <p:cNvPicPr>
            <a:picLocks noChangeAspect="1"/>
          </p:cNvPicPr>
          <p:nvPr/>
        </p:nvPicPr>
        <p:blipFill>
          <a:blip r:embed="rId2"/>
          <a:stretch>
            <a:fillRect/>
          </a:stretch>
        </p:blipFill>
        <p:spPr>
          <a:xfrm>
            <a:off x="3566160" y="110445"/>
            <a:ext cx="5059680" cy="6637109"/>
          </a:xfrm>
          <a:prstGeom prst="rect">
            <a:avLst/>
          </a:prstGeom>
        </p:spPr>
      </p:pic>
    </p:spTree>
    <p:extLst>
      <p:ext uri="{BB962C8B-B14F-4D97-AF65-F5344CB8AC3E}">
        <p14:creationId xmlns:p14="http://schemas.microsoft.com/office/powerpoint/2010/main" val="3727044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2621-FA70-C0BC-94B2-D26DE181D26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13FCAA0-FEB8-C520-87E4-0E1AB3B61B8D}"/>
              </a:ext>
            </a:extLst>
          </p:cNvPr>
          <p:cNvPicPr>
            <a:picLocks noChangeAspect="1"/>
          </p:cNvPicPr>
          <p:nvPr/>
        </p:nvPicPr>
        <p:blipFill>
          <a:blip r:embed="rId2"/>
          <a:stretch>
            <a:fillRect/>
          </a:stretch>
        </p:blipFill>
        <p:spPr>
          <a:xfrm>
            <a:off x="2869875" y="257248"/>
            <a:ext cx="6452250" cy="6343504"/>
          </a:xfrm>
          <a:prstGeom prst="rect">
            <a:avLst/>
          </a:prstGeom>
        </p:spPr>
      </p:pic>
    </p:spTree>
    <p:extLst>
      <p:ext uri="{BB962C8B-B14F-4D97-AF65-F5344CB8AC3E}">
        <p14:creationId xmlns:p14="http://schemas.microsoft.com/office/powerpoint/2010/main" val="1797981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73CB3-CE6D-790E-CDAE-BEB418B30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967BA8-2DD6-D081-CA27-839B79C500D2}"/>
              </a:ext>
            </a:extLst>
          </p:cNvPr>
          <p:cNvSpPr>
            <a:spLocks noGrp="1"/>
          </p:cNvSpPr>
          <p:nvPr>
            <p:ph type="title"/>
          </p:nvPr>
        </p:nvSpPr>
        <p:spPr/>
        <p:txBody>
          <a:bodyPr/>
          <a:lstStyle/>
          <a:p>
            <a:r>
              <a:rPr lang="en-US" dirty="0"/>
              <a:t>Helpful Links</a:t>
            </a:r>
          </a:p>
        </p:txBody>
      </p:sp>
      <p:sp>
        <p:nvSpPr>
          <p:cNvPr id="3" name="Content Placeholder 2">
            <a:extLst>
              <a:ext uri="{FF2B5EF4-FFF2-40B4-BE49-F238E27FC236}">
                <a16:creationId xmlns:a16="http://schemas.microsoft.com/office/drawing/2014/main" id="{581BBCBD-7A79-E179-B7F6-1E021683D79C}"/>
              </a:ext>
            </a:extLst>
          </p:cNvPr>
          <p:cNvSpPr>
            <a:spLocks noGrp="1"/>
          </p:cNvSpPr>
          <p:nvPr>
            <p:ph idx="4294967295"/>
          </p:nvPr>
        </p:nvSpPr>
        <p:spPr>
          <a:xfrm>
            <a:off x="913795" y="1732449"/>
            <a:ext cx="10353762" cy="4058751"/>
          </a:xfrm>
        </p:spPr>
        <p:txBody>
          <a:bodyPr/>
          <a:lstStyle/>
          <a:p>
            <a:r>
              <a:rPr lang="en-US" sz="2400" dirty="0">
                <a:effectLst/>
              </a:rPr>
              <a:t>MO Family Support Division </a:t>
            </a:r>
            <a:r>
              <a:rPr lang="en-US" sz="2400" u="sng" dirty="0">
                <a:effectLst/>
                <a:hlinkClick r:id="rId2"/>
              </a:rPr>
              <a:t>https://mydss.mo.gov/</a:t>
            </a:r>
            <a:endParaRPr lang="en-US" sz="2400" dirty="0">
              <a:effectLst/>
            </a:endParaRPr>
          </a:p>
          <a:p>
            <a:r>
              <a:rPr lang="en-US" sz="2400" dirty="0">
                <a:effectLst/>
              </a:rPr>
              <a:t>Bureau of Vital Records </a:t>
            </a:r>
            <a:r>
              <a:rPr lang="en-US" sz="2400" u="sng" dirty="0">
                <a:effectLst/>
                <a:hlinkClick r:id="rId3"/>
              </a:rPr>
              <a:t>https://health.mo.gov/data/vitalrecords/</a:t>
            </a:r>
            <a:r>
              <a:rPr lang="en-US" sz="2400" dirty="0">
                <a:effectLst/>
              </a:rPr>
              <a:t> </a:t>
            </a:r>
          </a:p>
          <a:p>
            <a:r>
              <a:rPr lang="en-US" sz="2400" dirty="0">
                <a:effectLst/>
              </a:rPr>
              <a:t>MO Statutes </a:t>
            </a:r>
            <a:r>
              <a:rPr lang="en-US" sz="2400" u="sng" dirty="0">
                <a:effectLst/>
                <a:hlinkClick r:id="rId4"/>
              </a:rPr>
              <a:t>https://revisor.mo.gov/main/Home.aspx</a:t>
            </a:r>
            <a:endParaRPr lang="en-US" sz="2400" dirty="0">
              <a:effectLst/>
            </a:endParaRPr>
          </a:p>
          <a:p>
            <a:r>
              <a:rPr lang="en-US" sz="2400" dirty="0">
                <a:effectLst/>
              </a:rPr>
              <a:t>MO Case.net </a:t>
            </a:r>
            <a:r>
              <a:rPr lang="en-US" sz="2400" u="sng" dirty="0">
                <a:effectLst/>
                <a:hlinkClick r:id="rId5"/>
              </a:rPr>
              <a:t>https://www.courts.mo.gov/casenet/welcome.do</a:t>
            </a:r>
            <a:endParaRPr lang="en-US" sz="2400" dirty="0">
              <a:effectLst/>
            </a:endParaRPr>
          </a:p>
          <a:p>
            <a:r>
              <a:rPr lang="en-US" sz="2400" dirty="0">
                <a:effectLst/>
              </a:rPr>
              <a:t>MO child support forms </a:t>
            </a:r>
            <a:r>
              <a:rPr lang="en-US" sz="2400" u="sng" dirty="0">
                <a:effectLst/>
                <a:hlinkClick r:id="rId6"/>
              </a:rPr>
              <a:t>https://www.courts.mo.gov/page.jsp?id=638</a:t>
            </a:r>
            <a:endParaRPr lang="en-US" sz="2400" dirty="0">
              <a:effectLst/>
            </a:endParaRPr>
          </a:p>
          <a:p>
            <a:r>
              <a:rPr lang="en-US" sz="2400" u="sng" dirty="0">
                <a:effectLst/>
                <a:hlinkClick r:id="rId7"/>
              </a:rPr>
              <a:t>MARCH Mediation</a:t>
            </a:r>
            <a:endParaRPr lang="en-US" sz="2400" dirty="0">
              <a:effectLst/>
            </a:endParaRPr>
          </a:p>
          <a:p>
            <a:endParaRPr lang="en-US" dirty="0"/>
          </a:p>
        </p:txBody>
      </p:sp>
    </p:spTree>
    <p:extLst>
      <p:ext uri="{BB962C8B-B14F-4D97-AF65-F5344CB8AC3E}">
        <p14:creationId xmlns:p14="http://schemas.microsoft.com/office/powerpoint/2010/main" val="4043232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9652D62-ECFB-408E-ABE6-155A644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1FEA985-924B-4044-8778-32D1E7164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lumMod val="75000"/>
              <a:lumOff val="2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3128CB-553B-1D75-9FFC-7FB41EA36670}"/>
              </a:ext>
            </a:extLst>
          </p:cNvPr>
          <p:cNvSpPr>
            <a:spLocks noGrp="1"/>
          </p:cNvSpPr>
          <p:nvPr>
            <p:ph type="title"/>
          </p:nvPr>
        </p:nvSpPr>
        <p:spPr>
          <a:xfrm>
            <a:off x="913795" y="963506"/>
            <a:ext cx="3740815" cy="4827693"/>
          </a:xfrm>
        </p:spPr>
        <p:txBody>
          <a:bodyPr>
            <a:normAutofit/>
          </a:bodyPr>
          <a:lstStyle/>
          <a:p>
            <a:pPr algn="r"/>
            <a:r>
              <a:rPr lang="en-US" dirty="0">
                <a:latin typeface="Mystical Woods Rough Script" panose="02000500000000000000" pitchFamily="2" charset="0"/>
              </a:rPr>
              <a:t>Thank you!</a:t>
            </a:r>
          </a:p>
        </p:txBody>
      </p:sp>
      <p:cxnSp>
        <p:nvCxnSpPr>
          <p:cNvPr id="12" name="Straight Connector 11">
            <a:extLst>
              <a:ext uri="{FF2B5EF4-FFF2-40B4-BE49-F238E27FC236}">
                <a16:creationId xmlns:a16="http://schemas.microsoft.com/office/drawing/2014/main" id="{96C7F9CB-BCC3-4648-8DEF-07B0887D87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1187"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601080-7FFF-3286-19E4-CEFB787EA526}"/>
              </a:ext>
            </a:extLst>
          </p:cNvPr>
          <p:cNvSpPr>
            <a:spLocks noGrp="1"/>
          </p:cNvSpPr>
          <p:nvPr>
            <p:ph idx="4294967295"/>
          </p:nvPr>
        </p:nvSpPr>
        <p:spPr>
          <a:xfrm>
            <a:off x="5307765" y="963507"/>
            <a:ext cx="5959791" cy="4827694"/>
          </a:xfrm>
          <a:effectLst/>
        </p:spPr>
        <p:txBody>
          <a:bodyPr anchor="ctr">
            <a:normAutofit/>
          </a:bodyPr>
          <a:lstStyle/>
          <a:p>
            <a:r>
              <a:rPr lang="en-US" b="1" dirty="0">
                <a:solidFill>
                  <a:schemeClr val="tx1"/>
                </a:solidFill>
                <a:effectLst/>
              </a:rPr>
              <a:t>Lara Webb Fors, APA (she/her)</a:t>
            </a:r>
            <a:endParaRPr lang="en-US" dirty="0">
              <a:solidFill>
                <a:schemeClr val="tx1"/>
              </a:solidFill>
              <a:effectLst/>
            </a:endParaRPr>
          </a:p>
          <a:p>
            <a:r>
              <a:rPr lang="en-US" dirty="0">
                <a:solidFill>
                  <a:schemeClr val="tx1"/>
                </a:solidFill>
                <a:effectLst/>
              </a:rPr>
              <a:t>Trial Team Leader</a:t>
            </a:r>
          </a:p>
          <a:p>
            <a:r>
              <a:rPr lang="en-US" dirty="0">
                <a:solidFill>
                  <a:schemeClr val="tx1"/>
                </a:solidFill>
                <a:effectLst/>
              </a:rPr>
              <a:t>Jackson County Prosecutor’s Office</a:t>
            </a:r>
          </a:p>
          <a:p>
            <a:r>
              <a:rPr lang="en-US" dirty="0">
                <a:solidFill>
                  <a:schemeClr val="tx1"/>
                </a:solidFill>
                <a:effectLst/>
              </a:rPr>
              <a:t>Family Support Division</a:t>
            </a:r>
          </a:p>
          <a:p>
            <a:r>
              <a:rPr lang="en-US" dirty="0">
                <a:solidFill>
                  <a:schemeClr val="tx1"/>
                </a:solidFill>
                <a:effectLst/>
              </a:rPr>
              <a:t>324 E. 11th Street, Suite 1100</a:t>
            </a:r>
          </a:p>
          <a:p>
            <a:r>
              <a:rPr lang="en-US" dirty="0">
                <a:solidFill>
                  <a:schemeClr val="tx1"/>
                </a:solidFill>
                <a:effectLst/>
              </a:rPr>
              <a:t>Kansas City, MO 64106-2421</a:t>
            </a:r>
          </a:p>
          <a:p>
            <a:r>
              <a:rPr lang="en-US" dirty="0">
                <a:solidFill>
                  <a:schemeClr val="tx1"/>
                </a:solidFill>
                <a:effectLst/>
              </a:rPr>
              <a:t>P: (816) 881-3514</a:t>
            </a:r>
          </a:p>
          <a:p>
            <a:r>
              <a:rPr lang="en-US" dirty="0">
                <a:solidFill>
                  <a:schemeClr val="tx1"/>
                </a:solidFill>
                <a:effectLst/>
              </a:rPr>
              <a:t>F:  (816) 881-3174</a:t>
            </a:r>
          </a:p>
          <a:p>
            <a:r>
              <a:rPr lang="en-US" u="sng" dirty="0">
                <a:solidFill>
                  <a:schemeClr val="tx1"/>
                </a:solidFill>
                <a:effectLst/>
                <a:hlinkClick r:id="rId3"/>
              </a:rPr>
              <a:t>LFors@jacksongov.org</a:t>
            </a:r>
            <a:endParaRPr lang="en-US" dirty="0">
              <a:solidFill>
                <a:schemeClr val="tx1"/>
              </a:solidFill>
              <a:effectLst/>
            </a:endParaRPr>
          </a:p>
          <a:p>
            <a:r>
              <a:rPr lang="en-US" u="sng" dirty="0">
                <a:solidFill>
                  <a:schemeClr val="tx1"/>
                </a:solidFill>
                <a:effectLst/>
                <a:hlinkClick r:id="rId4"/>
              </a:rPr>
              <a:t>Lara.W.Fors@dss.mo.gov</a:t>
            </a:r>
            <a:endParaRPr lang="en-US" dirty="0">
              <a:solidFill>
                <a:schemeClr val="tx1"/>
              </a:solidFill>
              <a:effectLst/>
            </a:endParaRPr>
          </a:p>
          <a:p>
            <a:endParaRPr lang="en-US" dirty="0">
              <a:solidFill>
                <a:schemeClr val="tx1"/>
              </a:solidFill>
            </a:endParaRPr>
          </a:p>
        </p:txBody>
      </p:sp>
    </p:spTree>
    <p:extLst>
      <p:ext uri="{BB962C8B-B14F-4D97-AF65-F5344CB8AC3E}">
        <p14:creationId xmlns:p14="http://schemas.microsoft.com/office/powerpoint/2010/main" val="25343011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558</TotalTime>
  <Words>2010</Words>
  <Application>Microsoft Office PowerPoint</Application>
  <PresentationFormat>Widescreen</PresentationFormat>
  <Paragraphs>196</Paragraphs>
  <Slides>32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Aptos</vt:lpstr>
      <vt:lpstr>Calisto MT</vt:lpstr>
      <vt:lpstr>Lora</vt:lpstr>
      <vt:lpstr>Mystical Woods Rough Script</vt:lpstr>
      <vt:lpstr>Times New Roman</vt:lpstr>
      <vt:lpstr>Wingdings 2</vt:lpstr>
      <vt:lpstr>Slate</vt:lpstr>
      <vt:lpstr>Good Neighbors: Missouri</vt:lpstr>
      <vt:lpstr>Speaker:  Lara Webb Fors </vt:lpstr>
      <vt:lpstr>Session Description </vt:lpstr>
      <vt:lpstr>Agenda</vt:lpstr>
      <vt:lpstr>Fun Facts about MO</vt:lpstr>
      <vt:lpstr>Fun Facts about MO</vt:lpstr>
      <vt:lpstr>PowerPoint Presentation</vt:lpstr>
      <vt:lpstr>Fun Facts about MO</vt:lpstr>
      <vt:lpstr>MO has 8 border states!</vt:lpstr>
      <vt:lpstr>PowerPoint Presentation</vt:lpstr>
      <vt:lpstr>Comparing State Demographics https://www.census.gov/quickfacts/fact/table/MO/PST045224</vt:lpstr>
      <vt:lpstr>  Comparing MO and IL IV-D Cases 2025 FY2025 Preliminary Data Report and Tables, E-Flash Update 8/3/2026 </vt:lpstr>
      <vt:lpstr>Missouri IV-D Facts</vt:lpstr>
      <vt:lpstr>PowerPoint Presentation</vt:lpstr>
      <vt:lpstr>Prosecutor Referrals</vt:lpstr>
      <vt:lpstr>MO Law</vt:lpstr>
      <vt:lpstr>Comparing State UIFSA Cases</vt:lpstr>
      <vt:lpstr>MO UIFSA Cases</vt:lpstr>
      <vt:lpstr>Tools MO Uses</vt:lpstr>
      <vt:lpstr>Considerations when MO Establishes an Order</vt:lpstr>
      <vt:lpstr>Comparing Guidelines up to c. $1,500 /mon  </vt:lpstr>
      <vt:lpstr>Considerations when MO Modifies an Order</vt:lpstr>
      <vt:lpstr>Considerations when MO Enforces an Order</vt:lpstr>
      <vt:lpstr>Court Considerations in MO</vt:lpstr>
      <vt:lpstr>Questions/Discussion</vt:lpstr>
      <vt:lpstr>Resources</vt:lpstr>
      <vt:lpstr>PowerPoint Presentation</vt:lpstr>
      <vt:lpstr>PowerPoint Presentation</vt:lpstr>
      <vt:lpstr>PowerPoint Presentation</vt:lpstr>
      <vt:lpstr>PowerPoint Presentation</vt:lpstr>
      <vt:lpstr>Helpful Links</vt:lpstr>
      <vt:lpstr>Thank you!</vt:lpstr>
    </vt:vector>
  </TitlesOfParts>
  <Company>Jackson County, MO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Lara W. Fors</dc:creator>
  <cp:lastModifiedBy>Lara W. Fors</cp:lastModifiedBy>
  <cp:revision>72</cp:revision>
  <dcterms:created xsi:type="dcterms:W3CDTF">2026-05-18T01:34:04Z</dcterms:created>
  <dcterms:modified xsi:type="dcterms:W3CDTF">2026-09-07T17:42:43Z</dcterms:modified>
</cp:coreProperties>
</file>