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65" r:id="rId3"/>
    <p:sldId id="258" r:id="rId4"/>
    <p:sldId id="259" r:id="rId5"/>
    <p:sldId id="260" r:id="rId6"/>
    <p:sldId id="263" r:id="rId7"/>
    <p:sldId id="261" r:id="rId8"/>
    <p:sldId id="262" r:id="rId9"/>
    <p:sldId id="264" r:id="rId10"/>
    <p:sldId id="268" r:id="rId11"/>
    <p:sldId id="266" r:id="rId12"/>
    <p:sldId id="267" r:id="rId13"/>
    <p:sldId id="270" r:id="rId14"/>
    <p:sldId id="271" r:id="rId15"/>
    <p:sldId id="272" r:id="rId16"/>
    <p:sldId id="269"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12192000" cy="6858000"/>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45" d="100"/>
          <a:sy n="45" d="100"/>
        </p:scale>
        <p:origin x="209" y="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C51755-63B3-4DD3-A492-5422AEF691D9}"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3084776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C51755-63B3-4DD3-A492-5422AEF691D9}"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2072590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C51755-63B3-4DD3-A492-5422AEF691D9}"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835611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C51755-63B3-4DD3-A492-5422AEF691D9}"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187766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C51755-63B3-4DD3-A492-5422AEF691D9}"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1474456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C51755-63B3-4DD3-A492-5422AEF691D9}"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3709852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D3C51755-63B3-4DD3-A492-5422AEF691D9}"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63910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C51755-63B3-4DD3-A492-5422AEF691D9}"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2392529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C51755-63B3-4DD3-A492-5422AEF691D9}"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152042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C51755-63B3-4DD3-A492-5422AEF691D9}"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1996789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C51755-63B3-4DD3-A492-5422AEF691D9}"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3011236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C51755-63B3-4DD3-A492-5422AEF691D9}"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D0C09-A5F0-43BC-BF27-183AECE4FE97}"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60437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C51755-63B3-4DD3-A492-5422AEF691D9}"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1318184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3C51755-63B3-4DD3-A492-5422AEF691D9}"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954859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3C51755-63B3-4DD3-A492-5422AEF691D9}"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790398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C51755-63B3-4DD3-A492-5422AEF691D9}"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851367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C51755-63B3-4DD3-A492-5422AEF691D9}"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ED0C09-A5F0-43BC-BF27-183AECE4FE97}" type="slidenum">
              <a:rPr lang="en-US" smtClean="0"/>
              <a:t>‹#›</a:t>
            </a:fld>
            <a:endParaRPr lang="en-US"/>
          </a:p>
        </p:txBody>
      </p:sp>
    </p:spTree>
    <p:extLst>
      <p:ext uri="{BB962C8B-B14F-4D97-AF65-F5344CB8AC3E}">
        <p14:creationId xmlns:p14="http://schemas.microsoft.com/office/powerpoint/2010/main" val="3271273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D3C51755-63B3-4DD3-A492-5422AEF691D9}" type="datetimeFigureOut">
              <a:rPr lang="en-US" smtClean="0"/>
              <a:t>9/14/2026</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2CED0C09-A5F0-43BC-BF27-183AECE4FE97}" type="slidenum">
              <a:rPr lang="en-US" smtClean="0"/>
              <a:t>‹#›</a:t>
            </a:fld>
            <a:endParaRPr lang="en-US"/>
          </a:p>
        </p:txBody>
      </p:sp>
    </p:spTree>
    <p:extLst>
      <p:ext uri="{BB962C8B-B14F-4D97-AF65-F5344CB8AC3E}">
        <p14:creationId xmlns:p14="http://schemas.microsoft.com/office/powerpoint/2010/main" val="31964997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5.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4.svg"/><Relationship Id="rId4" Type="http://schemas.openxmlformats.org/officeDocument/2006/relationships/slideLayout" Target="../slideLayouts/slideLayout7.xml"/><Relationship Id="rId9" Type="http://schemas.openxmlformats.org/officeDocument/2006/relationships/image" Target="../media/image6.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5.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6.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0.xml"/><Relationship Id="rId7" Type="http://schemas.openxmlformats.org/officeDocument/2006/relationships/image" Target="../media/image5.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7.svg"/><Relationship Id="rId4" Type="http://schemas.openxmlformats.org/officeDocument/2006/relationships/slideLayout" Target="../slideLayouts/slideLayout7.xml"/><Relationship Id="rId9" Type="http://schemas.openxmlformats.org/officeDocument/2006/relationships/image" Target="../media/image6.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23"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C31AA009-40AD-4098-8AE7-680CA35C6E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5" name="Rectangle 24">
            <a:extLst>
              <a:ext uri="{FF2B5EF4-FFF2-40B4-BE49-F238E27FC236}">
                <a16:creationId xmlns:a16="http://schemas.microsoft.com/office/drawing/2014/main" id="{B63B6C0C-65BB-4F38-9C8A-0892266F8B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09D77137-01B7-45E4-AA14-CD9E779B44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9D4327E-249B-1010-0E97-44D6DF3B3A0C}"/>
              </a:ext>
            </a:extLst>
          </p:cNvPr>
          <p:cNvSpPr txBox="1"/>
          <p:nvPr/>
        </p:nvSpPr>
        <p:spPr>
          <a:xfrm>
            <a:off x="913774" y="1365957"/>
            <a:ext cx="10364452" cy="4041422"/>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8000" cap="all" spc="-50">
                <a:latin typeface="+mj-lt"/>
                <a:ea typeface="+mj-ea"/>
                <a:cs typeface="+mj-cs"/>
              </a:rPr>
              <a:t>  Generations of   </a:t>
            </a:r>
          </a:p>
          <a:p>
            <a:pPr algn="ctr" defTabSz="914400">
              <a:lnSpc>
                <a:spcPct val="90000"/>
              </a:lnSpc>
              <a:spcBef>
                <a:spcPct val="0"/>
              </a:spcBef>
              <a:spcAft>
                <a:spcPts val="600"/>
              </a:spcAft>
            </a:pPr>
            <a:r>
              <a:rPr lang="en-US" sz="8000" cap="all" spc="-50">
                <a:latin typeface="+mj-lt"/>
                <a:ea typeface="+mj-ea"/>
                <a:cs typeface="+mj-cs"/>
              </a:rPr>
              <a:t>  Family Support</a:t>
            </a:r>
          </a:p>
        </p:txBody>
      </p:sp>
    </p:spTree>
    <p:extLst>
      <p:ext uri="{BB962C8B-B14F-4D97-AF65-F5344CB8AC3E}">
        <p14:creationId xmlns:p14="http://schemas.microsoft.com/office/powerpoint/2010/main" val="1432055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697F7F-2654-E562-55BE-1840C38E0B07}"/>
              </a:ext>
            </a:extLst>
          </p:cNvPr>
          <p:cNvSpPr txBox="1"/>
          <p:nvPr/>
        </p:nvSpPr>
        <p:spPr>
          <a:xfrm>
            <a:off x="2036064" y="621792"/>
            <a:ext cx="8973312" cy="6709529"/>
          </a:xfrm>
          <a:prstGeom prst="rect">
            <a:avLst/>
          </a:prstGeom>
          <a:noFill/>
        </p:spPr>
        <p:txBody>
          <a:bodyPr wrap="square" rtlCol="0">
            <a:spAutoFit/>
          </a:bodyPr>
          <a:lstStyle/>
          <a:p>
            <a:r>
              <a:rPr lang="en-US" sz="2800" u="sng" dirty="0"/>
              <a:t>In this presentation we will</a:t>
            </a:r>
            <a:r>
              <a:rPr lang="en-US" sz="2800" dirty="0"/>
              <a:t>:</a:t>
            </a:r>
          </a:p>
          <a:p>
            <a:endParaRPr lang="en-US" sz="2800" dirty="0"/>
          </a:p>
          <a:p>
            <a:pPr marL="742950" lvl="1" indent="-285750">
              <a:buFont typeface="Wingdings" panose="05000000000000000000" pitchFamily="2" charset="2"/>
              <a:buChar char="q"/>
            </a:pPr>
            <a:r>
              <a:rPr lang="en-US" sz="2800" dirty="0"/>
              <a:t>  Learn about the four generations in today’s workplace</a:t>
            </a:r>
          </a:p>
          <a:p>
            <a:pPr lvl="1"/>
            <a:r>
              <a:rPr lang="en-US" sz="2800" dirty="0"/>
              <a:t>     </a:t>
            </a:r>
          </a:p>
          <a:p>
            <a:pPr marL="742950" lvl="1" indent="-285750">
              <a:buFont typeface="Wingdings" panose="05000000000000000000" pitchFamily="2" charset="2"/>
              <a:buChar char="q"/>
            </a:pPr>
            <a:r>
              <a:rPr lang="en-US" sz="2800" dirty="0"/>
              <a:t>  Talk to a panelist of four child support professionals  </a:t>
            </a:r>
          </a:p>
          <a:p>
            <a:pPr lvl="1"/>
            <a:r>
              <a:rPr lang="en-US" sz="2800" dirty="0"/>
              <a:t>      from different generations</a:t>
            </a:r>
          </a:p>
          <a:p>
            <a:pPr marL="742950" lvl="1" indent="-285750">
              <a:buFont typeface="Wingdings" panose="05000000000000000000" pitchFamily="2" charset="2"/>
              <a:buChar char="q"/>
            </a:pPr>
            <a:endParaRPr lang="en-US" sz="2800" dirty="0"/>
          </a:p>
          <a:p>
            <a:pPr marL="800100" lvl="1" indent="-342900">
              <a:buFont typeface="Wingdings" panose="05000000000000000000" pitchFamily="2" charset="2"/>
              <a:buChar char="q"/>
            </a:pPr>
            <a:r>
              <a:rPr lang="en-US" sz="2800" dirty="0"/>
              <a:t>  Explore how people from different generations view  </a:t>
            </a:r>
          </a:p>
          <a:p>
            <a:pPr lvl="1"/>
            <a:r>
              <a:rPr lang="en-US" sz="2800" dirty="0"/>
              <a:t>      or approach common scenarios that we encounter in </a:t>
            </a:r>
          </a:p>
          <a:p>
            <a:pPr lvl="1"/>
            <a:r>
              <a:rPr lang="en-US" sz="2800" dirty="0"/>
              <a:t>      our work in child support enforcement</a:t>
            </a:r>
          </a:p>
          <a:p>
            <a:pPr marL="800100" lvl="1" indent="-342900">
              <a:buFont typeface="Wingdings" panose="05000000000000000000" pitchFamily="2" charset="2"/>
              <a:buChar char="q"/>
            </a:pPr>
            <a:endParaRPr lang="en-US" sz="2800" dirty="0"/>
          </a:p>
          <a:p>
            <a:pPr marL="800100" lvl="1" indent="-342900">
              <a:buFont typeface="Wingdings" panose="05000000000000000000" pitchFamily="2" charset="2"/>
              <a:buChar char="q"/>
            </a:pPr>
            <a:r>
              <a:rPr lang="en-US" sz="2800" dirty="0"/>
              <a:t>  Discuss common goals/ideals that are shared by  </a:t>
            </a:r>
          </a:p>
          <a:p>
            <a:pPr lvl="1"/>
            <a:r>
              <a:rPr lang="en-US" sz="2800" dirty="0"/>
              <a:t>      people from all generations</a:t>
            </a:r>
          </a:p>
          <a:p>
            <a:r>
              <a:rPr lang="en-US" sz="2400" dirty="0"/>
              <a:t>	</a:t>
            </a:r>
          </a:p>
          <a:p>
            <a:r>
              <a:rPr lang="en-US" sz="2400" dirty="0"/>
              <a:t>	</a:t>
            </a:r>
          </a:p>
          <a:p>
            <a:endParaRPr lang="en-US" dirty="0"/>
          </a:p>
        </p:txBody>
      </p:sp>
    </p:spTree>
    <p:extLst>
      <p:ext uri="{BB962C8B-B14F-4D97-AF65-F5344CB8AC3E}">
        <p14:creationId xmlns:p14="http://schemas.microsoft.com/office/powerpoint/2010/main" val="548675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E6A7E7-2161-B4E1-4126-B82122E1FFB7}"/>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descr="Which generation are you?">
            <a:extLst>
              <a:ext uri="{FF2B5EF4-FFF2-40B4-BE49-F238E27FC236}">
                <a16:creationId xmlns:a16="http://schemas.microsoft.com/office/drawing/2014/main" id="{AB7166E8-D817-7392-269C-DD619F359D06}"/>
              </a:ext>
            </a:extLst>
          </p:cNvPr>
          <p:cNvSpPr/>
          <p:nvPr>
            <p:custDataLst>
              <p:tags r:id="rId3"/>
            </p:custDataLst>
          </p:nvPr>
        </p:nvSpPr>
        <p:spPr>
          <a:xfrm>
            <a:off x="3112851" y="1000897"/>
            <a:ext cx="8486226" cy="3855308"/>
          </a:xfrm>
          <a:prstGeom prst="rect">
            <a:avLst/>
          </a:prstGeom>
          <a:noFill/>
          <a:ln w="1905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Which generation are you?</a:t>
            </a:r>
          </a:p>
        </p:txBody>
      </p:sp>
      <p:sp>
        <p:nvSpPr>
          <p:cNvPr id="4" name="Rectangle 3" descr="The Slido app must be installed on every computer you’re presenting from">
            <a:extLst>
              <a:ext uri="{FF2B5EF4-FFF2-40B4-BE49-F238E27FC236}">
                <a16:creationId xmlns:a16="http://schemas.microsoft.com/office/drawing/2014/main" id="{6CDDD7E9-1449-BBBA-696A-21577C7737F4}"/>
              </a:ext>
            </a:extLst>
          </p:cNvPr>
          <p:cNvSpPr/>
          <p:nvPr/>
        </p:nvSpPr>
        <p:spPr>
          <a:xfrm>
            <a:off x="0" y="5820032"/>
            <a:ext cx="12192001" cy="1037968"/>
          </a:xfrm>
          <a:prstGeom prst="rect">
            <a:avLst/>
          </a:prstGeom>
          <a:solidFill>
            <a:srgbClr val="198038"/>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A40A1DFF-2627-DB4C-F03B-3848274129DF}"/>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1EE98545-5AF6-3D97-B526-8E2F30EC06AF}"/>
              </a:ext>
            </a:extLst>
          </p:cNvPr>
          <p:cNvSpPr/>
          <p:nvPr/>
        </p:nvSpPr>
        <p:spPr>
          <a:xfrm rot="2700000">
            <a:off x="9620371" y="514924"/>
            <a:ext cx="3335198" cy="778213"/>
          </a:xfrm>
          <a:prstGeom prst="trapezoid">
            <a:avLst>
              <a:gd name="adj" fmla="val 100000"/>
            </a:avLst>
          </a:prstGeom>
          <a:solidFill>
            <a:srgbClr val="EDFA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3742FEEE-A2EC-1190-754A-27B6C9F4A152}"/>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075887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0C9C13-9F9E-089A-B66D-4F65908939BB}"/>
              </a:ext>
            </a:extLst>
          </p:cNvPr>
          <p:cNvSpPr txBox="1"/>
          <p:nvPr/>
        </p:nvSpPr>
        <p:spPr>
          <a:xfrm>
            <a:off x="1621536" y="402336"/>
            <a:ext cx="9765792" cy="6455664"/>
          </a:xfrm>
          <a:prstGeom prst="rect">
            <a:avLst/>
          </a:prstGeom>
          <a:noFill/>
        </p:spPr>
        <p:txBody>
          <a:bodyPr vert="horz" lIns="91440" tIns="45720" rIns="91440" bIns="45720" rtlCol="0" anchor="t">
            <a:normAutofit fontScale="55000" lnSpcReduction="20000"/>
          </a:bodyPr>
          <a:lstStyle/>
          <a:p>
            <a:pPr indent="-182880" defTabSz="914400">
              <a:lnSpc>
                <a:spcPct val="90000"/>
              </a:lnSpc>
              <a:spcAft>
                <a:spcPts val="600"/>
              </a:spcAft>
              <a:buClr>
                <a:schemeClr val="accent1"/>
              </a:buClr>
            </a:pPr>
            <a:endParaRPr lang="en-US" sz="7300" u="sng" dirty="0"/>
          </a:p>
          <a:p>
            <a:pPr indent="-182880" defTabSz="914400">
              <a:lnSpc>
                <a:spcPct val="90000"/>
              </a:lnSpc>
              <a:spcAft>
                <a:spcPts val="600"/>
              </a:spcAft>
              <a:buClr>
                <a:schemeClr val="accent1"/>
              </a:buClr>
            </a:pPr>
            <a:r>
              <a:rPr lang="en-US" sz="7300" b="1" u="sng" dirty="0"/>
              <a:t>Four Generations in the Workplace</a:t>
            </a:r>
          </a:p>
          <a:p>
            <a:pPr indent="-182880" defTabSz="914400">
              <a:lnSpc>
                <a:spcPct val="90000"/>
              </a:lnSpc>
              <a:spcAft>
                <a:spcPts val="600"/>
              </a:spcAft>
              <a:buClr>
                <a:schemeClr val="accent1"/>
              </a:buClr>
            </a:pPr>
            <a:endParaRPr lang="en-US" sz="7300" b="1" u="sng" dirty="0"/>
          </a:p>
          <a:p>
            <a:pPr indent="-182880" defTabSz="914400">
              <a:lnSpc>
                <a:spcPct val="90000"/>
              </a:lnSpc>
              <a:spcAft>
                <a:spcPts val="600"/>
              </a:spcAft>
              <a:buClr>
                <a:schemeClr val="accent1"/>
              </a:buClr>
            </a:pPr>
            <a:r>
              <a:rPr lang="en-US" sz="7300" dirty="0"/>
              <a:t>	</a:t>
            </a:r>
            <a:r>
              <a:rPr lang="en-US" sz="7300" u="sng" dirty="0">
                <a:solidFill>
                  <a:srgbClr val="0070C0"/>
                </a:solidFill>
              </a:rPr>
              <a:t>Baby Boomers: born 1946-1964</a:t>
            </a:r>
            <a:r>
              <a:rPr lang="en-US" sz="7300" dirty="0">
                <a:solidFill>
                  <a:schemeClr val="accent1"/>
                </a:solidFill>
              </a:rPr>
              <a:t>:</a:t>
            </a:r>
          </a:p>
          <a:p>
            <a:pPr indent="-182880" defTabSz="914400">
              <a:lnSpc>
                <a:spcPct val="90000"/>
              </a:lnSpc>
              <a:spcAft>
                <a:spcPts val="600"/>
              </a:spcAft>
              <a:buClr>
                <a:schemeClr val="accent1"/>
              </a:buClr>
            </a:pPr>
            <a:endParaRPr lang="en-US" sz="4500" dirty="0"/>
          </a:p>
          <a:p>
            <a:pPr marL="1200150" lvl="2" indent="-182880" defTabSz="914400">
              <a:lnSpc>
                <a:spcPct val="90000"/>
              </a:lnSpc>
              <a:spcAft>
                <a:spcPts val="600"/>
              </a:spcAft>
              <a:buClr>
                <a:schemeClr val="accent1"/>
              </a:buClr>
              <a:buFont typeface="Wingdings" panose="05000000000000000000" pitchFamily="2" charset="2"/>
              <a:buChar char="q"/>
            </a:pPr>
            <a:r>
              <a:rPr lang="en-US" sz="4500" dirty="0"/>
              <a:t>   Strong work ethic, with decades of knowledge and experience    </a:t>
            </a:r>
          </a:p>
          <a:p>
            <a:pPr marL="1200150" lvl="2" indent="-182880" defTabSz="914400">
              <a:lnSpc>
                <a:spcPct val="90000"/>
              </a:lnSpc>
              <a:spcAft>
                <a:spcPts val="600"/>
              </a:spcAft>
              <a:buClr>
                <a:schemeClr val="accent1"/>
              </a:buClr>
              <a:buFont typeface="Wingdings" panose="05000000000000000000" pitchFamily="2" charset="2"/>
              <a:buChar char="q"/>
            </a:pPr>
            <a:r>
              <a:rPr lang="en-US" sz="4500" dirty="0"/>
              <a:t>   Great leaders/mentors</a:t>
            </a:r>
          </a:p>
          <a:p>
            <a:pPr marL="1200150" lvl="2" indent="-182880" defTabSz="914400">
              <a:lnSpc>
                <a:spcPct val="90000"/>
              </a:lnSpc>
              <a:spcAft>
                <a:spcPts val="600"/>
              </a:spcAft>
              <a:buClr>
                <a:schemeClr val="accent1"/>
              </a:buClr>
              <a:buFont typeface="Wingdings" panose="05000000000000000000" pitchFamily="2" charset="2"/>
              <a:buChar char="q"/>
            </a:pPr>
            <a:r>
              <a:rPr lang="en-US" sz="4500" dirty="0"/>
              <a:t>   Helped shape our modern workplace </a:t>
            </a:r>
          </a:p>
          <a:p>
            <a:pPr marL="1200150" lvl="2" indent="-182880" defTabSz="914400">
              <a:lnSpc>
                <a:spcPct val="90000"/>
              </a:lnSpc>
              <a:spcAft>
                <a:spcPts val="600"/>
              </a:spcAft>
              <a:buClr>
                <a:schemeClr val="accent1"/>
              </a:buClr>
              <a:buFont typeface="Wingdings" panose="05000000000000000000" pitchFamily="2" charset="2"/>
              <a:buChar char="q"/>
            </a:pPr>
            <a:r>
              <a:rPr lang="en-US" sz="4500" dirty="0"/>
              <a:t>   Entered the professional workplace around 1971-1991  </a:t>
            </a:r>
          </a:p>
          <a:p>
            <a:pPr marL="1017270" lvl="2" defTabSz="914400">
              <a:lnSpc>
                <a:spcPct val="90000"/>
              </a:lnSpc>
              <a:spcAft>
                <a:spcPts val="600"/>
              </a:spcAft>
              <a:buClr>
                <a:schemeClr val="accent1"/>
              </a:buClr>
            </a:pPr>
            <a:r>
              <a:rPr lang="en-US" sz="4500" dirty="0"/>
              <a:t>      (notable changes during that time include the establishment of </a:t>
            </a:r>
          </a:p>
          <a:p>
            <a:pPr marL="1017270" lvl="2" defTabSz="914400">
              <a:lnSpc>
                <a:spcPct val="90000"/>
              </a:lnSpc>
              <a:spcAft>
                <a:spcPts val="600"/>
              </a:spcAft>
              <a:buClr>
                <a:schemeClr val="accent1"/>
              </a:buClr>
            </a:pPr>
            <a:r>
              <a:rPr lang="en-US" sz="4500" dirty="0"/>
              <a:t>      the IV-D program in 1975; the Illinois Parentage Act of 1984  </a:t>
            </a:r>
          </a:p>
          <a:p>
            <a:pPr marL="1017270" lvl="2" defTabSz="914400">
              <a:lnSpc>
                <a:spcPct val="90000"/>
              </a:lnSpc>
              <a:spcAft>
                <a:spcPts val="600"/>
              </a:spcAft>
              <a:buClr>
                <a:schemeClr val="accent1"/>
              </a:buClr>
            </a:pPr>
            <a:r>
              <a:rPr lang="en-US" sz="4500" dirty="0"/>
              <a:t>      (and the start of routine DNA testing to establish paternity); </a:t>
            </a:r>
          </a:p>
          <a:p>
            <a:pPr marL="1017270" lvl="2" defTabSz="914400">
              <a:lnSpc>
                <a:spcPct val="90000"/>
              </a:lnSpc>
              <a:spcAft>
                <a:spcPts val="600"/>
              </a:spcAft>
              <a:buClr>
                <a:schemeClr val="accent1"/>
              </a:buClr>
            </a:pPr>
            <a:r>
              <a:rPr lang="en-US" sz="4500" dirty="0"/>
              <a:t>      the establishment of child support guidelines; and the </a:t>
            </a:r>
          </a:p>
          <a:p>
            <a:pPr marL="1017270" lvl="2" defTabSz="914400">
              <a:lnSpc>
                <a:spcPct val="90000"/>
              </a:lnSpc>
              <a:spcAft>
                <a:spcPts val="600"/>
              </a:spcAft>
              <a:buClr>
                <a:schemeClr val="accent1"/>
              </a:buClr>
            </a:pPr>
            <a:r>
              <a:rPr lang="en-US" sz="4500" dirty="0"/>
              <a:t>      foundation of IFSEA</a:t>
            </a:r>
          </a:p>
          <a:p>
            <a:pPr indent="-182880" defTabSz="914400">
              <a:lnSpc>
                <a:spcPct val="90000"/>
              </a:lnSpc>
              <a:spcAft>
                <a:spcPts val="600"/>
              </a:spcAft>
              <a:buClr>
                <a:schemeClr val="accent1"/>
              </a:buClr>
            </a:pPr>
            <a:endParaRPr lang="en-US" sz="2400" dirty="0"/>
          </a:p>
        </p:txBody>
      </p:sp>
    </p:spTree>
    <p:extLst>
      <p:ext uri="{BB962C8B-B14F-4D97-AF65-F5344CB8AC3E}">
        <p14:creationId xmlns:p14="http://schemas.microsoft.com/office/powerpoint/2010/main" val="1284817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0CDEE-BD80-1134-B801-3C13C93699C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C95CC6-8FE2-010B-1FAD-52C6A25AD2FC}"/>
              </a:ext>
            </a:extLst>
          </p:cNvPr>
          <p:cNvSpPr txBox="1"/>
          <p:nvPr/>
        </p:nvSpPr>
        <p:spPr>
          <a:xfrm>
            <a:off x="2267712" y="341376"/>
            <a:ext cx="8614934" cy="5830825"/>
          </a:xfrm>
          <a:prstGeom prst="rect">
            <a:avLst/>
          </a:prstGeom>
          <a:noFill/>
        </p:spPr>
        <p:txBody>
          <a:bodyPr vert="horz" lIns="91440" tIns="45720" rIns="91440" bIns="45720" rtlCol="0" anchor="t">
            <a:normAutofit fontScale="25000" lnSpcReduction="20000"/>
          </a:bodyPr>
          <a:lstStyle/>
          <a:p>
            <a:pPr indent="-182880" defTabSz="914400">
              <a:lnSpc>
                <a:spcPct val="90000"/>
              </a:lnSpc>
              <a:spcAft>
                <a:spcPts val="600"/>
              </a:spcAft>
              <a:buClr>
                <a:schemeClr val="accent1"/>
              </a:buClr>
            </a:pPr>
            <a:endParaRPr lang="en-US" sz="12300" u="sng" dirty="0"/>
          </a:p>
          <a:p>
            <a:pPr indent="-182880" defTabSz="914400">
              <a:lnSpc>
                <a:spcPct val="90000"/>
              </a:lnSpc>
              <a:spcAft>
                <a:spcPts val="600"/>
              </a:spcAft>
              <a:buClr>
                <a:schemeClr val="accent1"/>
              </a:buClr>
            </a:pPr>
            <a:r>
              <a:rPr lang="en-US" sz="14400" b="1" u="sng" dirty="0"/>
              <a:t>Four Generations in the Workplace</a:t>
            </a:r>
          </a:p>
          <a:p>
            <a:pPr indent="-182880" defTabSz="914400">
              <a:lnSpc>
                <a:spcPct val="90000"/>
              </a:lnSpc>
              <a:spcAft>
                <a:spcPts val="600"/>
              </a:spcAft>
              <a:buClr>
                <a:schemeClr val="accent1"/>
              </a:buClr>
            </a:pPr>
            <a:endParaRPr lang="en-US" sz="14400" u="sng" dirty="0"/>
          </a:p>
          <a:p>
            <a:pPr indent="-182880" defTabSz="914400">
              <a:lnSpc>
                <a:spcPct val="90000"/>
              </a:lnSpc>
              <a:spcAft>
                <a:spcPts val="600"/>
              </a:spcAft>
              <a:buClr>
                <a:schemeClr val="accent1"/>
              </a:buClr>
            </a:pPr>
            <a:r>
              <a:rPr lang="en-US" sz="14400" dirty="0"/>
              <a:t>	</a:t>
            </a:r>
            <a:r>
              <a:rPr lang="en-US" sz="14400" u="sng" dirty="0">
                <a:solidFill>
                  <a:srgbClr val="0070C0"/>
                </a:solidFill>
              </a:rPr>
              <a:t>Gen X:  born1965-1980</a:t>
            </a:r>
            <a:r>
              <a:rPr lang="en-US" sz="14400" dirty="0">
                <a:solidFill>
                  <a:schemeClr val="accent1"/>
                </a:solidFill>
              </a:rPr>
              <a:t>: </a:t>
            </a:r>
          </a:p>
          <a:p>
            <a:pPr marL="560070" lvl="1" defTabSz="914400">
              <a:lnSpc>
                <a:spcPct val="90000"/>
              </a:lnSpc>
              <a:spcAft>
                <a:spcPts val="600"/>
              </a:spcAft>
              <a:buClr>
                <a:schemeClr val="accent1"/>
              </a:buClr>
            </a:pPr>
            <a:endParaRPr lang="en-US" sz="9600" dirty="0"/>
          </a:p>
          <a:p>
            <a:pPr marL="742950" lvl="1" indent="-182880" defTabSz="914400">
              <a:lnSpc>
                <a:spcPct val="90000"/>
              </a:lnSpc>
              <a:spcAft>
                <a:spcPts val="600"/>
              </a:spcAft>
              <a:buClr>
                <a:schemeClr val="accent1"/>
              </a:buClr>
              <a:buFont typeface="Wingdings" panose="05000000000000000000" pitchFamily="2" charset="2"/>
              <a:buChar char="q"/>
            </a:pPr>
            <a:r>
              <a:rPr lang="en-US" sz="9600" dirty="0"/>
              <a:t>     </a:t>
            </a:r>
            <a:r>
              <a:rPr lang="en-US" sz="10400" dirty="0"/>
              <a:t>Somewhat adaptable to technology, but less so than  </a:t>
            </a:r>
          </a:p>
          <a:p>
            <a:pPr marL="560070" lvl="1" defTabSz="914400">
              <a:lnSpc>
                <a:spcPct val="90000"/>
              </a:lnSpc>
              <a:spcAft>
                <a:spcPts val="600"/>
              </a:spcAft>
              <a:buClr>
                <a:schemeClr val="accent1"/>
              </a:buClr>
            </a:pPr>
            <a:r>
              <a:rPr lang="en-US" sz="10400" dirty="0"/>
              <a:t>        the younger generations </a:t>
            </a:r>
          </a:p>
          <a:p>
            <a:pPr marL="1245870" lvl="1" indent="-685800" defTabSz="914400">
              <a:lnSpc>
                <a:spcPct val="90000"/>
              </a:lnSpc>
              <a:spcAft>
                <a:spcPts val="600"/>
              </a:spcAft>
              <a:buClr>
                <a:schemeClr val="accent1"/>
              </a:buClr>
              <a:buFont typeface="Wingdings" panose="05000000000000000000" pitchFamily="2" charset="2"/>
              <a:buChar char="q"/>
            </a:pPr>
            <a:r>
              <a:rPr lang="en-US" sz="10400" dirty="0"/>
              <a:t>Along with Baby Boomers, Gen Xers make great mentors/leaders</a:t>
            </a:r>
          </a:p>
          <a:p>
            <a:pPr marL="742950" lvl="1" indent="-182880" defTabSz="914400">
              <a:lnSpc>
                <a:spcPct val="90000"/>
              </a:lnSpc>
              <a:spcAft>
                <a:spcPts val="600"/>
              </a:spcAft>
              <a:buClr>
                <a:schemeClr val="accent1"/>
              </a:buClr>
              <a:buFont typeface="Wingdings" panose="05000000000000000000" pitchFamily="2" charset="2"/>
              <a:buChar char="q"/>
            </a:pPr>
            <a:r>
              <a:rPr lang="en-US" sz="10400" dirty="0"/>
              <a:t>    Along with Millennials, Gen X represents the largest  </a:t>
            </a:r>
          </a:p>
          <a:p>
            <a:pPr marL="560070" lvl="1" defTabSz="914400">
              <a:lnSpc>
                <a:spcPct val="90000"/>
              </a:lnSpc>
              <a:spcAft>
                <a:spcPts val="600"/>
              </a:spcAft>
              <a:buClr>
                <a:schemeClr val="accent1"/>
              </a:buClr>
            </a:pPr>
            <a:r>
              <a:rPr lang="en-US" sz="10400" dirty="0"/>
              <a:t>       portion of the workplace.</a:t>
            </a:r>
          </a:p>
          <a:p>
            <a:pPr marL="1245870" lvl="1" indent="-685800" defTabSz="914400">
              <a:lnSpc>
                <a:spcPct val="90000"/>
              </a:lnSpc>
              <a:spcAft>
                <a:spcPts val="600"/>
              </a:spcAft>
              <a:buClr>
                <a:schemeClr val="accent1"/>
              </a:buClr>
              <a:buFont typeface="Wingdings" panose="05000000000000000000" pitchFamily="2" charset="2"/>
              <a:buChar char="q"/>
            </a:pPr>
            <a:r>
              <a:rPr lang="en-US" sz="10400" dirty="0"/>
              <a:t>Entered the workplace around 1990-2010 (notable changes during this time include widespread use of cell phones and the internet; the beginning of the KIDS system and the SDU; the passage of UIFSA; the increased use of driver’s license suspensions and other administrative remedies)</a:t>
            </a:r>
          </a:p>
          <a:p>
            <a:pPr marL="560070" lvl="1" defTabSz="914400">
              <a:lnSpc>
                <a:spcPct val="90000"/>
              </a:lnSpc>
              <a:spcAft>
                <a:spcPts val="600"/>
              </a:spcAft>
              <a:buClr>
                <a:schemeClr val="accent1"/>
              </a:buClr>
            </a:pPr>
            <a:endParaRPr lang="en-US" sz="5500" dirty="0"/>
          </a:p>
          <a:p>
            <a:pPr marL="560070" lvl="1" defTabSz="914400">
              <a:lnSpc>
                <a:spcPct val="90000"/>
              </a:lnSpc>
              <a:spcAft>
                <a:spcPts val="600"/>
              </a:spcAft>
              <a:buClr>
                <a:schemeClr val="accent1"/>
              </a:buClr>
            </a:pPr>
            <a:endParaRPr lang="en-US" sz="5500" dirty="0"/>
          </a:p>
          <a:p>
            <a:pPr indent="-182880" defTabSz="914400">
              <a:lnSpc>
                <a:spcPct val="90000"/>
              </a:lnSpc>
              <a:spcAft>
                <a:spcPts val="600"/>
              </a:spcAft>
              <a:buClr>
                <a:schemeClr val="accent1"/>
              </a:buClr>
            </a:pPr>
            <a:endParaRPr lang="en-US" sz="2200" dirty="0"/>
          </a:p>
        </p:txBody>
      </p:sp>
    </p:spTree>
    <p:extLst>
      <p:ext uri="{BB962C8B-B14F-4D97-AF65-F5344CB8AC3E}">
        <p14:creationId xmlns:p14="http://schemas.microsoft.com/office/powerpoint/2010/main" val="4034591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6DB1F2-CCCD-490E-EB96-DE3747117381}"/>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descr="What are some words that come to mind when describing someone from one of the older generations (Baby Boomer or Gen X)?">
            <a:extLst>
              <a:ext uri="{FF2B5EF4-FFF2-40B4-BE49-F238E27FC236}">
                <a16:creationId xmlns:a16="http://schemas.microsoft.com/office/drawing/2014/main" id="{CD218F61-438F-CCA5-EEBF-8E5D126FD89C}"/>
              </a:ext>
            </a:extLst>
          </p:cNvPr>
          <p:cNvSpPr/>
          <p:nvPr>
            <p:custDataLst>
              <p:tags r:id="rId3"/>
            </p:custDataLst>
          </p:nvPr>
        </p:nvSpPr>
        <p:spPr>
          <a:xfrm>
            <a:off x="3112851" y="1000897"/>
            <a:ext cx="8486226" cy="3855308"/>
          </a:xfrm>
          <a:prstGeom prst="rect">
            <a:avLst/>
          </a:prstGeom>
          <a:noFill/>
          <a:ln w="15875"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What are some words that come to mind when describing someone from one of the older generations (Baby Boomer or Gen X)?</a:t>
            </a:r>
          </a:p>
        </p:txBody>
      </p:sp>
      <p:sp>
        <p:nvSpPr>
          <p:cNvPr id="4" name="Rectangle 3" descr="The Slido app must be installed on every computer you’re presenting from">
            <a:extLst>
              <a:ext uri="{FF2B5EF4-FFF2-40B4-BE49-F238E27FC236}">
                <a16:creationId xmlns:a16="http://schemas.microsoft.com/office/drawing/2014/main" id="{5E68E6E5-E255-DA8D-F25A-D7E458335AE8}"/>
              </a:ext>
            </a:extLst>
          </p:cNvPr>
          <p:cNvSpPr/>
          <p:nvPr/>
        </p:nvSpPr>
        <p:spPr>
          <a:xfrm>
            <a:off x="0" y="5820032"/>
            <a:ext cx="12192001" cy="1037968"/>
          </a:xfrm>
          <a:prstGeom prst="rect">
            <a:avLst/>
          </a:prstGeom>
          <a:solidFill>
            <a:srgbClr val="198038"/>
          </a:solidFill>
          <a:ln w="15875" cap="flat" cmpd="sng" algn="ctr">
            <a:noFill/>
            <a:prstDash val="solid"/>
          </a:ln>
          <a:effectLst/>
          <a:extLst>
            <a:ext uri="{91240B29-F687-4F45-9708-019B960494DF}">
              <a14:hiddenLine xmlns:a14="http://schemas.microsoft.com/office/drawing/2010/main" w="158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69A052D9-9965-0C89-6AC5-FC05D4233F9E}"/>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5021302B-C720-47B8-D216-CF0D865EFACC}"/>
              </a:ext>
            </a:extLst>
          </p:cNvPr>
          <p:cNvSpPr/>
          <p:nvPr/>
        </p:nvSpPr>
        <p:spPr>
          <a:xfrm rot="2700000">
            <a:off x="9620371" y="514924"/>
            <a:ext cx="3335198" cy="778213"/>
          </a:xfrm>
          <a:prstGeom prst="trapezoid">
            <a:avLst>
              <a:gd name="adj" fmla="val 100000"/>
            </a:avLst>
          </a:prstGeom>
          <a:solidFill>
            <a:srgbClr val="EDFAF2"/>
          </a:solidFill>
          <a:ln w="15875" cap="flat" cmpd="sng" algn="ctr">
            <a:noFill/>
            <a:prstDash val="solid"/>
          </a:ln>
          <a:effectLst/>
          <a:extLst>
            <a:ext uri="{91240B29-F687-4F45-9708-019B960494DF}">
              <a14:hiddenLine xmlns:a14="http://schemas.microsoft.com/office/drawing/2010/main" w="158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769A2728-F31F-31AF-A84D-D54B6375A77A}"/>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248821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BFBAF-765A-6EA1-5B86-CCAAE6524EB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535FB6-E2D5-D770-C909-765BB75C4DBA}"/>
              </a:ext>
            </a:extLst>
          </p:cNvPr>
          <p:cNvSpPr txBox="1"/>
          <p:nvPr/>
        </p:nvSpPr>
        <p:spPr>
          <a:xfrm>
            <a:off x="1255776" y="487680"/>
            <a:ext cx="10399776" cy="5696713"/>
          </a:xfrm>
          <a:prstGeom prst="rect">
            <a:avLst/>
          </a:prstGeom>
          <a:noFill/>
        </p:spPr>
        <p:txBody>
          <a:bodyPr vert="horz" lIns="91440" tIns="45720" rIns="91440" bIns="45720" rtlCol="0" anchor="t">
            <a:normAutofit fontScale="25000" lnSpcReduction="20000"/>
          </a:bodyPr>
          <a:lstStyle/>
          <a:p>
            <a:pPr indent="-182880" defTabSz="914400">
              <a:spcAft>
                <a:spcPts val="600"/>
              </a:spcAft>
              <a:buClr>
                <a:schemeClr val="accent1"/>
              </a:buClr>
            </a:pPr>
            <a:endParaRPr lang="en-US" sz="5800" u="sng" dirty="0"/>
          </a:p>
          <a:p>
            <a:pPr indent="-182880" defTabSz="914400">
              <a:spcAft>
                <a:spcPts val="600"/>
              </a:spcAft>
              <a:buClr>
                <a:schemeClr val="accent1"/>
              </a:buClr>
            </a:pPr>
            <a:r>
              <a:rPr lang="en-US" sz="18400" b="1" u="sng" dirty="0"/>
              <a:t>Four Generations in the Workplace</a:t>
            </a:r>
          </a:p>
          <a:p>
            <a:pPr indent="-182880" defTabSz="914400">
              <a:spcAft>
                <a:spcPts val="600"/>
              </a:spcAft>
              <a:buClr>
                <a:schemeClr val="accent1"/>
              </a:buClr>
            </a:pPr>
            <a:endParaRPr lang="en-US" sz="2800" u="sng" dirty="0"/>
          </a:p>
          <a:p>
            <a:pPr indent="-182880" defTabSz="914400">
              <a:spcAft>
                <a:spcPts val="600"/>
              </a:spcAft>
              <a:buClr>
                <a:schemeClr val="accent1"/>
              </a:buClr>
            </a:pPr>
            <a:r>
              <a:rPr lang="en-US" sz="2800" dirty="0"/>
              <a:t>		</a:t>
            </a:r>
            <a:r>
              <a:rPr lang="en-US" sz="2800" dirty="0">
                <a:solidFill>
                  <a:schemeClr val="accent1"/>
                </a:solidFill>
              </a:rPr>
              <a:t>	</a:t>
            </a:r>
            <a:r>
              <a:rPr lang="en-US" sz="16000" u="sng" dirty="0">
                <a:solidFill>
                  <a:schemeClr val="accent1"/>
                </a:solidFill>
              </a:rPr>
              <a:t>Millennials: born 1981-1996</a:t>
            </a:r>
            <a:r>
              <a:rPr lang="en-US" sz="16000" dirty="0">
                <a:solidFill>
                  <a:schemeClr val="accent1"/>
                </a:solidFill>
              </a:rPr>
              <a:t>:</a:t>
            </a:r>
          </a:p>
          <a:p>
            <a:pPr indent="-182880" defTabSz="914400">
              <a:spcAft>
                <a:spcPts val="600"/>
              </a:spcAft>
              <a:buClr>
                <a:schemeClr val="accent1"/>
              </a:buClr>
            </a:pPr>
            <a:endParaRPr lang="en-US" sz="7600" dirty="0"/>
          </a:p>
          <a:p>
            <a:pPr marL="742950" lvl="1" indent="-182880" defTabSz="914400">
              <a:spcAft>
                <a:spcPts val="600"/>
              </a:spcAft>
              <a:buClr>
                <a:schemeClr val="accent1"/>
              </a:buClr>
              <a:buFont typeface="Wingdings" panose="05000000000000000000" pitchFamily="2" charset="2"/>
              <a:buChar char="q"/>
            </a:pPr>
            <a:r>
              <a:rPr lang="en-US" sz="11100" dirty="0"/>
              <a:t>    Generally good with technology</a:t>
            </a:r>
          </a:p>
          <a:p>
            <a:pPr marL="742950" lvl="1" indent="-182880" defTabSz="914400">
              <a:spcAft>
                <a:spcPts val="600"/>
              </a:spcAft>
              <a:buClr>
                <a:schemeClr val="accent1"/>
              </a:buClr>
              <a:buFont typeface="Wingdings" panose="05000000000000000000" pitchFamily="2" charset="2"/>
              <a:buChar char="q"/>
            </a:pPr>
            <a:r>
              <a:rPr lang="en-US" sz="11100" dirty="0"/>
              <a:t>    Innovative—often willing to suggest new ideas/improvements        </a:t>
            </a:r>
          </a:p>
          <a:p>
            <a:pPr marL="742950" lvl="1" indent="-182880" defTabSz="914400">
              <a:spcAft>
                <a:spcPts val="600"/>
              </a:spcAft>
              <a:buClr>
                <a:schemeClr val="accent1"/>
              </a:buClr>
              <a:buFont typeface="Wingdings" panose="05000000000000000000" pitchFamily="2" charset="2"/>
              <a:buChar char="q"/>
            </a:pPr>
            <a:r>
              <a:rPr lang="en-US" sz="11100" dirty="0"/>
              <a:t>    Along with Gen X, Millennials represent the largest portion of  </a:t>
            </a:r>
          </a:p>
          <a:p>
            <a:pPr marL="560070" lvl="1" defTabSz="914400">
              <a:spcAft>
                <a:spcPts val="600"/>
              </a:spcAft>
              <a:buClr>
                <a:schemeClr val="accent1"/>
              </a:buClr>
            </a:pPr>
            <a:r>
              <a:rPr lang="en-US" sz="11100" dirty="0"/>
              <a:t>       the workplace.</a:t>
            </a:r>
          </a:p>
          <a:p>
            <a:pPr marL="742950" lvl="1" indent="-182880" defTabSz="914400">
              <a:spcAft>
                <a:spcPts val="600"/>
              </a:spcAft>
              <a:buClr>
                <a:schemeClr val="accent1"/>
              </a:buClr>
              <a:buFont typeface="Wingdings" panose="05000000000000000000" pitchFamily="2" charset="2"/>
              <a:buChar char="q"/>
            </a:pPr>
            <a:r>
              <a:rPr lang="en-US" sz="11100" dirty="0"/>
              <a:t>    Entered the workplace around 2006-present (notable changes </a:t>
            </a:r>
          </a:p>
          <a:p>
            <a:pPr marL="560070" lvl="1" defTabSz="914400">
              <a:spcAft>
                <a:spcPts val="600"/>
              </a:spcAft>
              <a:buClr>
                <a:schemeClr val="accent1"/>
              </a:buClr>
            </a:pPr>
            <a:r>
              <a:rPr lang="en-US" sz="11100" dirty="0"/>
              <a:t>       during this time include virtual court appearances (and an </a:t>
            </a:r>
          </a:p>
          <a:p>
            <a:pPr marL="560070" lvl="1" defTabSz="914400">
              <a:spcAft>
                <a:spcPts val="600"/>
              </a:spcAft>
              <a:buClr>
                <a:schemeClr val="accent1"/>
              </a:buClr>
            </a:pPr>
            <a:r>
              <a:rPr lang="en-US" sz="11100" dirty="0"/>
              <a:t>       increase in other virtual meetings); the change in HFS’ interest </a:t>
            </a:r>
          </a:p>
          <a:p>
            <a:pPr marL="560070" lvl="1" defTabSz="914400">
              <a:spcAft>
                <a:spcPts val="600"/>
              </a:spcAft>
              <a:buClr>
                <a:schemeClr val="accent1"/>
              </a:buClr>
            </a:pPr>
            <a:r>
              <a:rPr lang="en-US" sz="11100" dirty="0"/>
              <a:t>       policy; the implementation of the Income Shares model)</a:t>
            </a:r>
          </a:p>
          <a:p>
            <a:pPr marL="560070" lvl="1" defTabSz="914400">
              <a:spcAft>
                <a:spcPts val="600"/>
              </a:spcAft>
              <a:buClr>
                <a:schemeClr val="accent1"/>
              </a:buClr>
            </a:pPr>
            <a:endParaRPr lang="en-US" sz="11100" dirty="0"/>
          </a:p>
          <a:p>
            <a:pPr marL="1200150" lvl="2" indent="-182880" defTabSz="914400">
              <a:spcAft>
                <a:spcPts val="600"/>
              </a:spcAft>
              <a:buClr>
                <a:schemeClr val="accent1"/>
              </a:buClr>
              <a:buFont typeface="Wingdings" panose="05000000000000000000" pitchFamily="2" charset="2"/>
              <a:buChar char="q"/>
            </a:pPr>
            <a:endParaRPr lang="en-US" sz="2200" dirty="0"/>
          </a:p>
        </p:txBody>
      </p:sp>
    </p:spTree>
    <p:extLst>
      <p:ext uri="{BB962C8B-B14F-4D97-AF65-F5344CB8AC3E}">
        <p14:creationId xmlns:p14="http://schemas.microsoft.com/office/powerpoint/2010/main" val="3687906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F72C0-ACEC-182F-4601-202D37A5C4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7547C0-3E32-1298-970E-94C589099D99}"/>
              </a:ext>
            </a:extLst>
          </p:cNvPr>
          <p:cNvSpPr txBox="1"/>
          <p:nvPr/>
        </p:nvSpPr>
        <p:spPr>
          <a:xfrm>
            <a:off x="2304288" y="537971"/>
            <a:ext cx="9058656" cy="5269993"/>
          </a:xfrm>
          <a:prstGeom prst="rect">
            <a:avLst/>
          </a:prstGeom>
          <a:noFill/>
        </p:spPr>
        <p:txBody>
          <a:bodyPr vert="horz" lIns="91440" tIns="45720" rIns="91440" bIns="45720" rtlCol="0" anchor="t">
            <a:normAutofit fontScale="25000" lnSpcReduction="20000"/>
          </a:bodyPr>
          <a:lstStyle/>
          <a:p>
            <a:pPr indent="-182880" defTabSz="914400">
              <a:lnSpc>
                <a:spcPct val="90000"/>
              </a:lnSpc>
              <a:spcAft>
                <a:spcPts val="600"/>
              </a:spcAft>
              <a:buClr>
                <a:schemeClr val="accent1"/>
              </a:buClr>
            </a:pPr>
            <a:endParaRPr lang="en-US" sz="2800" u="sng" dirty="0"/>
          </a:p>
          <a:p>
            <a:pPr indent="-182880" defTabSz="914400">
              <a:lnSpc>
                <a:spcPct val="90000"/>
              </a:lnSpc>
              <a:spcAft>
                <a:spcPts val="600"/>
              </a:spcAft>
              <a:buClr>
                <a:schemeClr val="accent1"/>
              </a:buClr>
            </a:pPr>
            <a:r>
              <a:rPr lang="en-US" sz="17600" b="1" u="sng" dirty="0"/>
              <a:t>Four Generations in the Workplace</a:t>
            </a:r>
          </a:p>
          <a:p>
            <a:pPr indent="-182880" defTabSz="914400">
              <a:lnSpc>
                <a:spcPct val="90000"/>
              </a:lnSpc>
              <a:spcAft>
                <a:spcPts val="600"/>
              </a:spcAft>
              <a:buClr>
                <a:schemeClr val="accent1"/>
              </a:buClr>
            </a:pPr>
            <a:endParaRPr lang="en-US" sz="11200" u="sng" dirty="0"/>
          </a:p>
          <a:p>
            <a:pPr indent="-182880" defTabSz="914400">
              <a:lnSpc>
                <a:spcPct val="90000"/>
              </a:lnSpc>
              <a:spcAft>
                <a:spcPts val="600"/>
              </a:spcAft>
              <a:buClr>
                <a:schemeClr val="accent1"/>
              </a:buClr>
            </a:pPr>
            <a:r>
              <a:rPr lang="en-US" sz="11200" dirty="0"/>
              <a:t>	</a:t>
            </a:r>
            <a:r>
              <a:rPr lang="en-US" sz="16000" u="sng" dirty="0">
                <a:solidFill>
                  <a:schemeClr val="accent1"/>
                </a:solidFill>
              </a:rPr>
              <a:t>Gen Z:  born1997-2012</a:t>
            </a:r>
            <a:r>
              <a:rPr lang="en-US" sz="11200" dirty="0">
                <a:solidFill>
                  <a:schemeClr val="accent1"/>
                </a:solidFill>
              </a:rPr>
              <a:t>:</a:t>
            </a:r>
          </a:p>
          <a:p>
            <a:pPr indent="-182880" defTabSz="914400">
              <a:lnSpc>
                <a:spcPct val="90000"/>
              </a:lnSpc>
              <a:spcAft>
                <a:spcPts val="600"/>
              </a:spcAft>
              <a:buClr>
                <a:schemeClr val="accent1"/>
              </a:buClr>
            </a:pPr>
            <a:endParaRPr lang="en-US" sz="11200" dirty="0"/>
          </a:p>
          <a:p>
            <a:pPr marL="742950" lvl="1" indent="-182880" defTabSz="914400">
              <a:lnSpc>
                <a:spcPct val="90000"/>
              </a:lnSpc>
              <a:spcAft>
                <a:spcPts val="600"/>
              </a:spcAft>
              <a:buClr>
                <a:schemeClr val="accent1"/>
              </a:buClr>
              <a:buFont typeface="Wingdings" panose="05000000000000000000" pitchFamily="2" charset="2"/>
              <a:buChar char="q"/>
            </a:pPr>
            <a:r>
              <a:rPr lang="en-US" sz="11200" dirty="0"/>
              <a:t>   Newest generation entering the workplace</a:t>
            </a:r>
          </a:p>
          <a:p>
            <a:pPr marL="742950" lvl="1" indent="-182880" defTabSz="914400">
              <a:lnSpc>
                <a:spcPct val="90000"/>
              </a:lnSpc>
              <a:spcAft>
                <a:spcPts val="600"/>
              </a:spcAft>
              <a:buClr>
                <a:schemeClr val="accent1"/>
              </a:buClr>
              <a:buFont typeface="Wingdings" panose="05000000000000000000" pitchFamily="2" charset="2"/>
              <a:buChar char="q"/>
            </a:pPr>
            <a:r>
              <a:rPr lang="en-US" sz="11200" dirty="0"/>
              <a:t>   Less experience in an office environment, but more  </a:t>
            </a:r>
          </a:p>
          <a:p>
            <a:pPr marL="560070" lvl="1" defTabSz="914400">
              <a:lnSpc>
                <a:spcPct val="90000"/>
              </a:lnSpc>
              <a:spcAft>
                <a:spcPts val="600"/>
              </a:spcAft>
              <a:buClr>
                <a:schemeClr val="accent1"/>
              </a:buClr>
            </a:pPr>
            <a:r>
              <a:rPr lang="en-US" sz="11200" dirty="0"/>
              <a:t>      experience with technology (grew up with it)         </a:t>
            </a:r>
          </a:p>
          <a:p>
            <a:pPr marL="742950" lvl="1" indent="-182880" defTabSz="914400">
              <a:lnSpc>
                <a:spcPct val="90000"/>
              </a:lnSpc>
              <a:spcAft>
                <a:spcPts val="600"/>
              </a:spcAft>
              <a:buClr>
                <a:schemeClr val="accent1"/>
              </a:buClr>
              <a:buFont typeface="Wingdings" panose="05000000000000000000" pitchFamily="2" charset="2"/>
              <a:buChar char="q"/>
            </a:pPr>
            <a:r>
              <a:rPr lang="en-US" sz="11200" dirty="0"/>
              <a:t>   Can benefit from having a strong supervisor/mentor</a:t>
            </a:r>
          </a:p>
          <a:p>
            <a:pPr marL="742950" lvl="1" indent="-182880" defTabSz="914400">
              <a:lnSpc>
                <a:spcPct val="90000"/>
              </a:lnSpc>
              <a:spcAft>
                <a:spcPts val="600"/>
              </a:spcAft>
              <a:buClr>
                <a:schemeClr val="accent1"/>
              </a:buClr>
              <a:buFont typeface="Wingdings" panose="05000000000000000000" pitchFamily="2" charset="2"/>
              <a:buChar char="q"/>
            </a:pPr>
            <a:r>
              <a:rPr lang="en-US" sz="11200" dirty="0"/>
              <a:t>   Began entering the workplace around 2022-present  </a:t>
            </a:r>
          </a:p>
          <a:p>
            <a:pPr marL="560070" lvl="1" defTabSz="914400">
              <a:lnSpc>
                <a:spcPct val="90000"/>
              </a:lnSpc>
              <a:spcAft>
                <a:spcPts val="600"/>
              </a:spcAft>
              <a:buClr>
                <a:schemeClr val="accent1"/>
              </a:buClr>
            </a:pPr>
            <a:r>
              <a:rPr lang="en-US" sz="11200" dirty="0"/>
              <a:t>      (notable upcoming changes include the implementation </a:t>
            </a:r>
          </a:p>
          <a:p>
            <a:pPr marL="560070" lvl="1" defTabSz="914400">
              <a:lnSpc>
                <a:spcPct val="90000"/>
              </a:lnSpc>
              <a:spcAft>
                <a:spcPts val="600"/>
              </a:spcAft>
              <a:buClr>
                <a:schemeClr val="accent1"/>
              </a:buClr>
            </a:pPr>
            <a:r>
              <a:rPr lang="en-US" sz="11200" dirty="0"/>
              <a:t>      of EPIC; the passage of Public Act 104-0733 with </a:t>
            </a:r>
          </a:p>
          <a:p>
            <a:pPr marL="560070" lvl="1" defTabSz="914400">
              <a:lnSpc>
                <a:spcPct val="90000"/>
              </a:lnSpc>
              <a:spcAft>
                <a:spcPts val="600"/>
              </a:spcAft>
              <a:buClr>
                <a:schemeClr val="accent1"/>
              </a:buClr>
            </a:pPr>
            <a:r>
              <a:rPr lang="en-US" sz="11200" dirty="0"/>
              <a:t>      changes to shared parenting and minimum support </a:t>
            </a:r>
          </a:p>
          <a:p>
            <a:pPr marL="560070" lvl="1" defTabSz="914400">
              <a:lnSpc>
                <a:spcPct val="90000"/>
              </a:lnSpc>
              <a:spcAft>
                <a:spcPts val="600"/>
              </a:spcAft>
              <a:buClr>
                <a:schemeClr val="accent1"/>
              </a:buClr>
            </a:pPr>
            <a:r>
              <a:rPr lang="en-US" sz="11200" dirty="0"/>
              <a:t>      obligations, etc.)</a:t>
            </a:r>
          </a:p>
          <a:p>
            <a:pPr marL="560070" lvl="1" defTabSz="914400">
              <a:lnSpc>
                <a:spcPct val="90000"/>
              </a:lnSpc>
              <a:spcAft>
                <a:spcPts val="600"/>
              </a:spcAft>
              <a:buClr>
                <a:schemeClr val="accent1"/>
              </a:buClr>
            </a:pPr>
            <a:r>
              <a:rPr lang="en-US" sz="8600" dirty="0"/>
              <a:t>       </a:t>
            </a:r>
          </a:p>
        </p:txBody>
      </p:sp>
    </p:spTree>
    <p:extLst>
      <p:ext uri="{BB962C8B-B14F-4D97-AF65-F5344CB8AC3E}">
        <p14:creationId xmlns:p14="http://schemas.microsoft.com/office/powerpoint/2010/main" val="3884786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96B2E2-53A1-F15A-59CD-76DB01BDA283}"/>
              </a:ext>
              <a:ext uri="{C183D7F6-B498-43B3-948B-1728B52AA6E4}">
                <adec:decorative xmlns:adec="http://schemas.microsoft.com/office/drawing/2017/decorative" val="1"/>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descr="What are some words that come to mind when describing someone from one of the younger generations (Millennial or Gen Z)?">
            <a:extLst>
              <a:ext uri="{FF2B5EF4-FFF2-40B4-BE49-F238E27FC236}">
                <a16:creationId xmlns:a16="http://schemas.microsoft.com/office/drawing/2014/main" id="{E703EEA5-2617-8372-CF88-549ABCB582AD}"/>
              </a:ext>
            </a:extLst>
          </p:cNvPr>
          <p:cNvSpPr/>
          <p:nvPr>
            <p:custDataLst>
              <p:tags r:id="rId3"/>
            </p:custDataLst>
          </p:nvPr>
        </p:nvSpPr>
        <p:spPr>
          <a:xfrm>
            <a:off x="3112851" y="1000897"/>
            <a:ext cx="8486226" cy="3855308"/>
          </a:xfrm>
          <a:prstGeom prst="rect">
            <a:avLst/>
          </a:prstGeom>
          <a:noFill/>
          <a:ln w="15875"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000000"/>
                </a:solidFill>
              </a:rPr>
              <a:t>What are some words that come to mind when describing someone from one of the younger generations (Millennial or Gen Z)?</a:t>
            </a:r>
          </a:p>
        </p:txBody>
      </p:sp>
      <p:sp>
        <p:nvSpPr>
          <p:cNvPr id="4" name="Rectangle 3" descr="The Slido app must be installed on every computer you’re presenting from">
            <a:extLst>
              <a:ext uri="{FF2B5EF4-FFF2-40B4-BE49-F238E27FC236}">
                <a16:creationId xmlns:a16="http://schemas.microsoft.com/office/drawing/2014/main" id="{193F9A8B-0B18-5A14-565E-C76D1B2B91DD}"/>
              </a:ext>
            </a:extLst>
          </p:cNvPr>
          <p:cNvSpPr/>
          <p:nvPr/>
        </p:nvSpPr>
        <p:spPr>
          <a:xfrm>
            <a:off x="0" y="5820032"/>
            <a:ext cx="12192001" cy="1037968"/>
          </a:xfrm>
          <a:prstGeom prst="rect">
            <a:avLst/>
          </a:prstGeom>
          <a:solidFill>
            <a:srgbClr val="198038"/>
          </a:solidFill>
          <a:ln w="15875" cap="flat" cmpd="sng" algn="ctr">
            <a:noFill/>
            <a:prstDash val="solid"/>
          </a:ln>
          <a:effectLst/>
          <a:extLst>
            <a:ext uri="{91240B29-F687-4F45-9708-019B960494DF}">
              <a14:hiddenLine xmlns:a14="http://schemas.microsoft.com/office/drawing/2010/main" w="158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2358BD68-07ED-6F6E-83D4-C998221AF66C}"/>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descr="Do not edit&#10;How to change the design">
            <a:extLst>
              <a:ext uri="{FF2B5EF4-FFF2-40B4-BE49-F238E27FC236}">
                <a16:creationId xmlns:a16="http://schemas.microsoft.com/office/drawing/2014/main" id="{299962DC-78C6-6A15-158B-9F9B2E3292B0}"/>
              </a:ext>
            </a:extLst>
          </p:cNvPr>
          <p:cNvSpPr/>
          <p:nvPr/>
        </p:nvSpPr>
        <p:spPr>
          <a:xfrm rot="2700000">
            <a:off x="9620371" y="514924"/>
            <a:ext cx="3335198" cy="778213"/>
          </a:xfrm>
          <a:prstGeom prst="trapezoid">
            <a:avLst>
              <a:gd name="adj" fmla="val 100000"/>
            </a:avLst>
          </a:prstGeom>
          <a:solidFill>
            <a:srgbClr val="EDFAF2"/>
          </a:solidFill>
          <a:ln w="15875" cap="flat" cmpd="sng" algn="ctr">
            <a:noFill/>
            <a:prstDash val="solid"/>
          </a:ln>
          <a:effectLst/>
          <a:extLst>
            <a:ext uri="{91240B29-F687-4F45-9708-019B960494DF}">
              <a14:hiddenLine xmlns:a14="http://schemas.microsoft.com/office/drawing/2010/main" w="158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C5D65533-85B3-ED64-842A-A49EB0C30FB6}"/>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1638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866BCC-3ABC-94EB-BB91-1045FD9F48CF}"/>
              </a:ext>
            </a:extLst>
          </p:cNvPr>
          <p:cNvSpPr txBox="1"/>
          <p:nvPr/>
        </p:nvSpPr>
        <p:spPr>
          <a:xfrm>
            <a:off x="2145792" y="902208"/>
            <a:ext cx="8839200" cy="5509200"/>
          </a:xfrm>
          <a:prstGeom prst="rect">
            <a:avLst/>
          </a:prstGeom>
          <a:noFill/>
        </p:spPr>
        <p:txBody>
          <a:bodyPr wrap="square" rtlCol="0">
            <a:spAutoFit/>
          </a:bodyPr>
          <a:lstStyle/>
          <a:p>
            <a:r>
              <a:rPr lang="en-US" sz="3200" b="1" u="sng" dirty="0"/>
              <a:t>Common trends among different generations</a:t>
            </a:r>
            <a:r>
              <a:rPr lang="en-US" sz="2000" b="1" u="sng" dirty="0"/>
              <a:t>:</a:t>
            </a:r>
          </a:p>
          <a:p>
            <a:pPr marL="285750" indent="-285750">
              <a:buFont typeface="Wingdings" panose="05000000000000000000" pitchFamily="2" charset="2"/>
              <a:buChar char="q"/>
            </a:pPr>
            <a:endParaRPr lang="en-US" sz="2000" b="1" u="sng" dirty="0"/>
          </a:p>
          <a:p>
            <a:pPr marL="285750" indent="-285750">
              <a:buFont typeface="Wingdings" panose="05000000000000000000" pitchFamily="2" charset="2"/>
              <a:buChar char="q"/>
            </a:pPr>
            <a:r>
              <a:rPr lang="en-US" sz="2000" dirty="0"/>
              <a:t>Communication: Older generations may prefer face-to-face conversations or phone calls, while younger generations may prefer email.  Expectations about response time and formality can also differ.</a:t>
            </a:r>
          </a:p>
          <a:p>
            <a:pPr marL="285750" indent="-285750">
              <a:buFont typeface="Wingdings" panose="05000000000000000000" pitchFamily="2" charset="2"/>
              <a:buChar char="q"/>
            </a:pPr>
            <a:r>
              <a:rPr lang="en-US" sz="2000" dirty="0"/>
              <a:t>Work-Life Balance: Older generations may have been taught that commitment means putting work first, while younger generations often emphasize boundaries and flexibility.</a:t>
            </a:r>
          </a:p>
          <a:p>
            <a:pPr marL="285750" indent="-285750">
              <a:buFont typeface="Wingdings" panose="05000000000000000000" pitchFamily="2" charset="2"/>
              <a:buChar char="q"/>
            </a:pPr>
            <a:r>
              <a:rPr lang="en-US" sz="2000" dirty="0"/>
              <a:t>Technology: Older generations may approach technology differently than those who have always had modern technology available.  This can affect preferences for learning, communication, and problem-solving.</a:t>
            </a:r>
          </a:p>
          <a:p>
            <a:pPr marL="285750" indent="-285750">
              <a:buFont typeface="Wingdings" panose="05000000000000000000" pitchFamily="2" charset="2"/>
              <a:buChar char="q"/>
            </a:pPr>
            <a:r>
              <a:rPr lang="en-US" sz="2000" dirty="0"/>
              <a:t>Management Style: Older generations tend to value clear direction and established procedures.  Younger generations may prefer collaboration and frequent feedback.</a:t>
            </a:r>
          </a:p>
          <a:p>
            <a:pPr marL="285750" indent="-285750">
              <a:buFont typeface="Wingdings" panose="05000000000000000000" pitchFamily="2" charset="2"/>
              <a:buChar char="q"/>
            </a:pPr>
            <a:r>
              <a:rPr lang="en-US" sz="2000" dirty="0"/>
              <a:t>Approach to Change: Older generations may value stability and consistency, while younger generations may be more comfortable questioning existing practices and rapidly adopting new approaches.</a:t>
            </a:r>
          </a:p>
        </p:txBody>
      </p:sp>
    </p:spTree>
    <p:extLst>
      <p:ext uri="{BB962C8B-B14F-4D97-AF65-F5344CB8AC3E}">
        <p14:creationId xmlns:p14="http://schemas.microsoft.com/office/powerpoint/2010/main" val="2812438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1CC0C-927B-21CD-0032-C64E77B10F1F}"/>
              </a:ext>
            </a:extLst>
          </p:cNvPr>
          <p:cNvSpPr txBox="1"/>
          <p:nvPr/>
        </p:nvSpPr>
        <p:spPr>
          <a:xfrm>
            <a:off x="1905000" y="2426206"/>
            <a:ext cx="8890000" cy="1569660"/>
          </a:xfrm>
          <a:prstGeom prst="rect">
            <a:avLst/>
          </a:prstGeom>
          <a:noFill/>
        </p:spPr>
        <p:txBody>
          <a:bodyPr wrap="square" rtlCol="0">
            <a:spAutoFit/>
          </a:bodyPr>
          <a:lstStyle/>
          <a:p>
            <a:r>
              <a:rPr lang="en-US" sz="9600" dirty="0"/>
              <a:t>Panelist Questions</a:t>
            </a:r>
          </a:p>
        </p:txBody>
      </p:sp>
    </p:spTree>
    <p:extLst>
      <p:ext uri="{BB962C8B-B14F-4D97-AF65-F5344CB8AC3E}">
        <p14:creationId xmlns:p14="http://schemas.microsoft.com/office/powerpoint/2010/main" val="1830316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59A653-24C2-1B5B-6A9F-F47E37D61A4B}"/>
              </a:ext>
            </a:extLst>
          </p:cNvPr>
          <p:cNvSpPr txBox="1"/>
          <p:nvPr/>
        </p:nvSpPr>
        <p:spPr>
          <a:xfrm>
            <a:off x="2157984" y="1365504"/>
            <a:ext cx="7644384" cy="2862322"/>
          </a:xfrm>
          <a:prstGeom prst="rect">
            <a:avLst/>
          </a:prstGeom>
          <a:noFill/>
        </p:spPr>
        <p:txBody>
          <a:bodyPr wrap="square" rtlCol="0">
            <a:spAutoFit/>
          </a:bodyPr>
          <a:lstStyle/>
          <a:p>
            <a:r>
              <a:rPr lang="en-US" sz="3600" dirty="0"/>
              <a:t>How long have you been at your current job?  How have things changed since you started your current job, or how do you imagine (or hope) things might change in the future?</a:t>
            </a:r>
          </a:p>
        </p:txBody>
      </p:sp>
    </p:spTree>
    <p:extLst>
      <p:ext uri="{BB962C8B-B14F-4D97-AF65-F5344CB8AC3E}">
        <p14:creationId xmlns:p14="http://schemas.microsoft.com/office/powerpoint/2010/main" val="3964046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92B83-8100-D7D5-06DD-2ACF9172C32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DE15EF-5E17-95C9-F5C4-821EE55FCD81}"/>
              </a:ext>
            </a:extLst>
          </p:cNvPr>
          <p:cNvSpPr txBox="1"/>
          <p:nvPr/>
        </p:nvSpPr>
        <p:spPr>
          <a:xfrm>
            <a:off x="2157984" y="1365504"/>
            <a:ext cx="7644384" cy="2308324"/>
          </a:xfrm>
          <a:prstGeom prst="rect">
            <a:avLst/>
          </a:prstGeom>
          <a:noFill/>
        </p:spPr>
        <p:txBody>
          <a:bodyPr wrap="square" rtlCol="0">
            <a:spAutoFit/>
          </a:bodyPr>
          <a:lstStyle/>
          <a:p>
            <a:r>
              <a:rPr lang="en-US" sz="3600" dirty="0"/>
              <a:t>What workplace technology (or change in policy) has made your life easier?  What technology has made it more complicated?</a:t>
            </a:r>
          </a:p>
        </p:txBody>
      </p:sp>
    </p:spTree>
    <p:extLst>
      <p:ext uri="{BB962C8B-B14F-4D97-AF65-F5344CB8AC3E}">
        <p14:creationId xmlns:p14="http://schemas.microsoft.com/office/powerpoint/2010/main" val="3335915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3A9FA-B5BF-6B0E-76F8-27818FD9D17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1FAD409-E879-A46B-27D6-51C89080D91D}"/>
              </a:ext>
            </a:extLst>
          </p:cNvPr>
          <p:cNvSpPr txBox="1"/>
          <p:nvPr/>
        </p:nvSpPr>
        <p:spPr>
          <a:xfrm>
            <a:off x="2157984" y="1365504"/>
            <a:ext cx="7644384" cy="1754326"/>
          </a:xfrm>
          <a:prstGeom prst="rect">
            <a:avLst/>
          </a:prstGeom>
          <a:noFill/>
        </p:spPr>
        <p:txBody>
          <a:bodyPr wrap="square" rtlCol="0">
            <a:spAutoFit/>
          </a:bodyPr>
          <a:lstStyle/>
          <a:p>
            <a:r>
              <a:rPr lang="en-US" sz="3600" dirty="0"/>
              <a:t>What is something you’ve learned from a coworker who is significantly older or younger than you?</a:t>
            </a:r>
          </a:p>
        </p:txBody>
      </p:sp>
    </p:spTree>
    <p:extLst>
      <p:ext uri="{BB962C8B-B14F-4D97-AF65-F5344CB8AC3E}">
        <p14:creationId xmlns:p14="http://schemas.microsoft.com/office/powerpoint/2010/main" val="1991995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3072E-619F-9081-E52C-CFB1062422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DA329C-F4B4-779D-DEDE-4CD883268554}"/>
              </a:ext>
            </a:extLst>
          </p:cNvPr>
          <p:cNvSpPr txBox="1"/>
          <p:nvPr/>
        </p:nvSpPr>
        <p:spPr>
          <a:xfrm>
            <a:off x="2157984" y="1365504"/>
            <a:ext cx="7644384" cy="2862322"/>
          </a:xfrm>
          <a:prstGeom prst="rect">
            <a:avLst/>
          </a:prstGeom>
          <a:noFill/>
        </p:spPr>
        <p:txBody>
          <a:bodyPr wrap="square" rtlCol="0">
            <a:spAutoFit/>
          </a:bodyPr>
          <a:lstStyle/>
          <a:p>
            <a:r>
              <a:rPr lang="en-US" sz="3600" dirty="0"/>
              <a:t>What is the most stereotypical “your generation” thing that you’ve done at work?  Or in what ways do you think you don’t fit into the stereotypes of your generation?  </a:t>
            </a:r>
          </a:p>
        </p:txBody>
      </p:sp>
    </p:spTree>
    <p:extLst>
      <p:ext uri="{BB962C8B-B14F-4D97-AF65-F5344CB8AC3E}">
        <p14:creationId xmlns:p14="http://schemas.microsoft.com/office/powerpoint/2010/main" val="4181241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6904A-C994-EBD6-0DE6-059D2E1F6C0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D99F1B-495C-63D4-A99A-77E19C2509D6}"/>
              </a:ext>
            </a:extLst>
          </p:cNvPr>
          <p:cNvSpPr txBox="1"/>
          <p:nvPr/>
        </p:nvSpPr>
        <p:spPr>
          <a:xfrm>
            <a:off x="2157984" y="1365504"/>
            <a:ext cx="7644384" cy="2862322"/>
          </a:xfrm>
          <a:prstGeom prst="rect">
            <a:avLst/>
          </a:prstGeom>
          <a:noFill/>
        </p:spPr>
        <p:txBody>
          <a:bodyPr wrap="square" rtlCol="0">
            <a:spAutoFit/>
          </a:bodyPr>
          <a:lstStyle/>
          <a:p>
            <a:r>
              <a:rPr lang="en-US" sz="3600" dirty="0"/>
              <a:t>How do you feel about hybrid work schedules of both in-office and work from home?  Are there some things that are easier or harder to do when working one way or the other?</a:t>
            </a:r>
          </a:p>
        </p:txBody>
      </p:sp>
    </p:spTree>
    <p:extLst>
      <p:ext uri="{BB962C8B-B14F-4D97-AF65-F5344CB8AC3E}">
        <p14:creationId xmlns:p14="http://schemas.microsoft.com/office/powerpoint/2010/main" val="366117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101DD-20BC-D77B-71DE-CDAD8CDA217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FB3DB2E-D74B-6824-8B24-2FDB91192B15}"/>
              </a:ext>
            </a:extLst>
          </p:cNvPr>
          <p:cNvSpPr txBox="1"/>
          <p:nvPr/>
        </p:nvSpPr>
        <p:spPr>
          <a:xfrm>
            <a:off x="2157984" y="1365504"/>
            <a:ext cx="7644384" cy="2862322"/>
          </a:xfrm>
          <a:prstGeom prst="rect">
            <a:avLst/>
          </a:prstGeom>
          <a:noFill/>
        </p:spPr>
        <p:txBody>
          <a:bodyPr wrap="square" rtlCol="0">
            <a:spAutoFit/>
          </a:bodyPr>
          <a:lstStyle/>
          <a:p>
            <a:r>
              <a:rPr lang="en-US" sz="3600" dirty="0"/>
              <a:t>You have a complicated issue that would take several paragraphs to explain by email.  Would you rather send the person an email, make a phone call, or wait until you see them in person?</a:t>
            </a:r>
          </a:p>
        </p:txBody>
      </p:sp>
    </p:spTree>
    <p:extLst>
      <p:ext uri="{BB962C8B-B14F-4D97-AF65-F5344CB8AC3E}">
        <p14:creationId xmlns:p14="http://schemas.microsoft.com/office/powerpoint/2010/main" val="13497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6EA9C-24DB-DBB4-F0E5-7F1A045179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6CD74E-1932-4559-A373-1DE748D51FFB}"/>
              </a:ext>
            </a:extLst>
          </p:cNvPr>
          <p:cNvSpPr txBox="1"/>
          <p:nvPr/>
        </p:nvSpPr>
        <p:spPr>
          <a:xfrm>
            <a:off x="2157984" y="1365504"/>
            <a:ext cx="7644384" cy="2862322"/>
          </a:xfrm>
          <a:prstGeom prst="rect">
            <a:avLst/>
          </a:prstGeom>
          <a:noFill/>
        </p:spPr>
        <p:txBody>
          <a:bodyPr wrap="square" rtlCol="0">
            <a:spAutoFit/>
          </a:bodyPr>
          <a:lstStyle/>
          <a:p>
            <a:r>
              <a:rPr lang="en-US" sz="3600" dirty="0"/>
              <a:t>Have you ever had any challenges communicating with someone outside the office (such as a child support parent, caseworker, judge, or attorney) due to generational differences? </a:t>
            </a:r>
          </a:p>
        </p:txBody>
      </p:sp>
    </p:spTree>
    <p:extLst>
      <p:ext uri="{BB962C8B-B14F-4D97-AF65-F5344CB8AC3E}">
        <p14:creationId xmlns:p14="http://schemas.microsoft.com/office/powerpoint/2010/main" val="903427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530E3-330F-F8EA-947B-C95DAF8C85B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66C53C-5EDA-ABBF-2896-CBD904D4CB56}"/>
              </a:ext>
            </a:extLst>
          </p:cNvPr>
          <p:cNvSpPr txBox="1"/>
          <p:nvPr/>
        </p:nvSpPr>
        <p:spPr>
          <a:xfrm>
            <a:off x="2157984" y="1365504"/>
            <a:ext cx="7644384" cy="3416320"/>
          </a:xfrm>
          <a:prstGeom prst="rect">
            <a:avLst/>
          </a:prstGeom>
          <a:noFill/>
        </p:spPr>
        <p:txBody>
          <a:bodyPr wrap="square" rtlCol="0">
            <a:spAutoFit/>
          </a:bodyPr>
          <a:lstStyle/>
          <a:p>
            <a:r>
              <a:rPr lang="en-US" sz="3600" dirty="0"/>
              <a:t>You’re learning a new program or procedure (e.g. EPIC, new e-filing system, etc.) at work.  Would you rather: read the written handouts; ask a coworker; watch tutorials; or click around and figure it out?</a:t>
            </a:r>
          </a:p>
        </p:txBody>
      </p:sp>
    </p:spTree>
    <p:extLst>
      <p:ext uri="{BB962C8B-B14F-4D97-AF65-F5344CB8AC3E}">
        <p14:creationId xmlns:p14="http://schemas.microsoft.com/office/powerpoint/2010/main" val="3404458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4E01D-279A-6E26-499B-7D772869D8D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589713-3841-46CC-E2A6-481E15074E93}"/>
              </a:ext>
            </a:extLst>
          </p:cNvPr>
          <p:cNvSpPr txBox="1"/>
          <p:nvPr/>
        </p:nvSpPr>
        <p:spPr>
          <a:xfrm>
            <a:off x="2157984" y="1365504"/>
            <a:ext cx="7644384" cy="1754326"/>
          </a:xfrm>
          <a:prstGeom prst="rect">
            <a:avLst/>
          </a:prstGeom>
          <a:noFill/>
        </p:spPr>
        <p:txBody>
          <a:bodyPr wrap="square" rtlCol="0">
            <a:spAutoFit/>
          </a:bodyPr>
          <a:lstStyle/>
          <a:p>
            <a:r>
              <a:rPr lang="en-US" sz="3600" dirty="0"/>
              <a:t>How to you prefer to communicate with coworkers: phone call; email; in-person meeting; Web-Ex/Zoom/Teams meeting?</a:t>
            </a:r>
          </a:p>
        </p:txBody>
      </p:sp>
    </p:spTree>
    <p:extLst>
      <p:ext uri="{BB962C8B-B14F-4D97-AF65-F5344CB8AC3E}">
        <p14:creationId xmlns:p14="http://schemas.microsoft.com/office/powerpoint/2010/main" val="1726974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969B7-1501-C247-CAEA-3771FE128A7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C68580-B15F-5C3A-395C-E911ECB58052}"/>
              </a:ext>
            </a:extLst>
          </p:cNvPr>
          <p:cNvSpPr txBox="1"/>
          <p:nvPr/>
        </p:nvSpPr>
        <p:spPr>
          <a:xfrm>
            <a:off x="2157984" y="1365504"/>
            <a:ext cx="7644384" cy="2308324"/>
          </a:xfrm>
          <a:prstGeom prst="rect">
            <a:avLst/>
          </a:prstGeom>
          <a:noFill/>
        </p:spPr>
        <p:txBody>
          <a:bodyPr wrap="square" rtlCol="0">
            <a:spAutoFit/>
          </a:bodyPr>
          <a:lstStyle/>
          <a:p>
            <a:r>
              <a:rPr lang="en-US" sz="3600" dirty="0"/>
              <a:t>How do you prefer to communicate with child support parents: phone call; email; or in-person meeting or court appearance?</a:t>
            </a:r>
          </a:p>
        </p:txBody>
      </p:sp>
    </p:spTree>
    <p:extLst>
      <p:ext uri="{BB962C8B-B14F-4D97-AF65-F5344CB8AC3E}">
        <p14:creationId xmlns:p14="http://schemas.microsoft.com/office/powerpoint/2010/main" val="997698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E6AF9-9A0C-CF43-6447-7990E22301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541E2A0-7C07-FDC9-95C5-8CE285F877DB}"/>
              </a:ext>
            </a:extLst>
          </p:cNvPr>
          <p:cNvSpPr txBox="1"/>
          <p:nvPr/>
        </p:nvSpPr>
        <p:spPr>
          <a:xfrm>
            <a:off x="2157984" y="1365504"/>
            <a:ext cx="7644384" cy="1754326"/>
          </a:xfrm>
          <a:prstGeom prst="rect">
            <a:avLst/>
          </a:prstGeom>
          <a:noFill/>
        </p:spPr>
        <p:txBody>
          <a:bodyPr wrap="square" rtlCol="0">
            <a:spAutoFit/>
          </a:bodyPr>
          <a:lstStyle/>
          <a:p>
            <a:r>
              <a:rPr lang="en-US" sz="3600" dirty="0"/>
              <a:t>How do you feel about working with paperless files, for example, e-filing, e-referrals, etc.?</a:t>
            </a:r>
          </a:p>
        </p:txBody>
      </p:sp>
    </p:spTree>
    <p:extLst>
      <p:ext uri="{BB962C8B-B14F-4D97-AF65-F5344CB8AC3E}">
        <p14:creationId xmlns:p14="http://schemas.microsoft.com/office/powerpoint/2010/main" val="2504789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C6E28-1B76-3CBF-8E11-2D3F0F91D01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0917D1-9728-F38E-5BE3-3F5A3FF066F3}"/>
              </a:ext>
            </a:extLst>
          </p:cNvPr>
          <p:cNvSpPr txBox="1"/>
          <p:nvPr/>
        </p:nvSpPr>
        <p:spPr>
          <a:xfrm>
            <a:off x="2157984" y="1365504"/>
            <a:ext cx="7644384" cy="1200329"/>
          </a:xfrm>
          <a:prstGeom prst="rect">
            <a:avLst/>
          </a:prstGeom>
          <a:noFill/>
        </p:spPr>
        <p:txBody>
          <a:bodyPr wrap="square" rtlCol="0">
            <a:spAutoFit/>
          </a:bodyPr>
          <a:lstStyle/>
          <a:p>
            <a:r>
              <a:rPr lang="en-US" sz="3600" dirty="0"/>
              <a:t>How do you feel about answering work emails outside of work hours?</a:t>
            </a:r>
          </a:p>
        </p:txBody>
      </p:sp>
    </p:spTree>
    <p:extLst>
      <p:ext uri="{BB962C8B-B14F-4D97-AF65-F5344CB8AC3E}">
        <p14:creationId xmlns:p14="http://schemas.microsoft.com/office/powerpoint/2010/main" val="2150880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6CFDF-D1B6-6E96-1FA1-190FA43F8C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1ADBCC2-EA36-4EF0-BCC1-D20A47D2B765}"/>
              </a:ext>
            </a:extLst>
          </p:cNvPr>
          <p:cNvSpPr txBox="1"/>
          <p:nvPr/>
        </p:nvSpPr>
        <p:spPr>
          <a:xfrm>
            <a:off x="2157984" y="1365504"/>
            <a:ext cx="7644384" cy="3416320"/>
          </a:xfrm>
          <a:prstGeom prst="rect">
            <a:avLst/>
          </a:prstGeom>
          <a:noFill/>
        </p:spPr>
        <p:txBody>
          <a:bodyPr wrap="square" rtlCol="0">
            <a:spAutoFit/>
          </a:bodyPr>
          <a:lstStyle/>
          <a:p>
            <a:r>
              <a:rPr lang="en-US" sz="3600" dirty="0"/>
              <a:t>What should the camera policy be for remote meetings with coworkers or supervisors: cameras should always be on; optional but encouraged; off unless presenting; depends on the type of meeting?</a:t>
            </a:r>
          </a:p>
        </p:txBody>
      </p:sp>
    </p:spTree>
    <p:extLst>
      <p:ext uri="{BB962C8B-B14F-4D97-AF65-F5344CB8AC3E}">
        <p14:creationId xmlns:p14="http://schemas.microsoft.com/office/powerpoint/2010/main" val="3363788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B7A35-988F-12A4-18FE-6E1FA7105E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9131C2-B1F6-ED65-CF8A-0969CD73E00F}"/>
              </a:ext>
            </a:extLst>
          </p:cNvPr>
          <p:cNvSpPr txBox="1"/>
          <p:nvPr/>
        </p:nvSpPr>
        <p:spPr>
          <a:xfrm>
            <a:off x="2157984" y="1365504"/>
            <a:ext cx="7644384" cy="1200329"/>
          </a:xfrm>
          <a:prstGeom prst="rect">
            <a:avLst/>
          </a:prstGeom>
          <a:noFill/>
        </p:spPr>
        <p:txBody>
          <a:bodyPr wrap="square" rtlCol="0">
            <a:spAutoFit/>
          </a:bodyPr>
          <a:lstStyle/>
          <a:p>
            <a:r>
              <a:rPr lang="en-US" sz="3600" dirty="0"/>
              <a:t>How often should employees receive feedback from their supervisor? </a:t>
            </a:r>
          </a:p>
        </p:txBody>
      </p:sp>
    </p:spTree>
    <p:extLst>
      <p:ext uri="{BB962C8B-B14F-4D97-AF65-F5344CB8AC3E}">
        <p14:creationId xmlns:p14="http://schemas.microsoft.com/office/powerpoint/2010/main" val="3700535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EF144-16ED-3219-7804-7B9AC9E9222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0C9F6A-4500-0476-4070-7243E20B7182}"/>
              </a:ext>
            </a:extLst>
          </p:cNvPr>
          <p:cNvSpPr txBox="1"/>
          <p:nvPr/>
        </p:nvSpPr>
        <p:spPr>
          <a:xfrm>
            <a:off x="2157984" y="1365504"/>
            <a:ext cx="7644384" cy="3416320"/>
          </a:xfrm>
          <a:prstGeom prst="rect">
            <a:avLst/>
          </a:prstGeom>
          <a:noFill/>
        </p:spPr>
        <p:txBody>
          <a:bodyPr wrap="square" rtlCol="0">
            <a:spAutoFit/>
          </a:bodyPr>
          <a:lstStyle/>
          <a:p>
            <a:r>
              <a:rPr lang="en-US" sz="3600" dirty="0"/>
              <a:t>You’ve been working hard on a project and want recognition.  What kind of feedback or acknowledgement would feel most meaningful to you?  Do you prefer feedback in person, via email, or during a formal review?  </a:t>
            </a:r>
          </a:p>
        </p:txBody>
      </p:sp>
    </p:spTree>
    <p:extLst>
      <p:ext uri="{BB962C8B-B14F-4D97-AF65-F5344CB8AC3E}">
        <p14:creationId xmlns:p14="http://schemas.microsoft.com/office/powerpoint/2010/main" val="545435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8F0E7-A05D-D98B-0CAF-193B52EB104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865A92C-8884-568A-A678-54A7745355C8}"/>
              </a:ext>
            </a:extLst>
          </p:cNvPr>
          <p:cNvSpPr txBox="1"/>
          <p:nvPr/>
        </p:nvSpPr>
        <p:spPr>
          <a:xfrm>
            <a:off x="2157984" y="1365504"/>
            <a:ext cx="7644384" cy="1754326"/>
          </a:xfrm>
          <a:prstGeom prst="rect">
            <a:avLst/>
          </a:prstGeom>
          <a:noFill/>
        </p:spPr>
        <p:txBody>
          <a:bodyPr wrap="square" rtlCol="0">
            <a:spAutoFit/>
          </a:bodyPr>
          <a:lstStyle/>
          <a:p>
            <a:r>
              <a:rPr lang="en-US" sz="3600" dirty="0"/>
              <a:t>What is something your generation gets criticized for that you think is actually a strength?</a:t>
            </a:r>
          </a:p>
        </p:txBody>
      </p:sp>
    </p:spTree>
    <p:extLst>
      <p:ext uri="{BB962C8B-B14F-4D97-AF65-F5344CB8AC3E}">
        <p14:creationId xmlns:p14="http://schemas.microsoft.com/office/powerpoint/2010/main" val="2440855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35034-5770-E553-6834-5C2038FDF6B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5659EC-DDB6-CD39-2AED-C1B5E32130B7}"/>
              </a:ext>
            </a:extLst>
          </p:cNvPr>
          <p:cNvSpPr txBox="1"/>
          <p:nvPr/>
        </p:nvSpPr>
        <p:spPr>
          <a:xfrm>
            <a:off x="2157984" y="1365504"/>
            <a:ext cx="7644384" cy="3416320"/>
          </a:xfrm>
          <a:prstGeom prst="rect">
            <a:avLst/>
          </a:prstGeom>
          <a:noFill/>
        </p:spPr>
        <p:txBody>
          <a:bodyPr wrap="square" rtlCol="0">
            <a:spAutoFit/>
          </a:bodyPr>
          <a:lstStyle/>
          <a:p>
            <a:r>
              <a:rPr lang="en-US" sz="3600" dirty="0"/>
              <a:t>If you could bring back one workplace practice that has become less common, what would it be?  Or, what’s one workplace practice that has been passed down from a previous generation that you would want to eliminate?</a:t>
            </a:r>
          </a:p>
        </p:txBody>
      </p:sp>
    </p:spTree>
    <p:extLst>
      <p:ext uri="{BB962C8B-B14F-4D97-AF65-F5344CB8AC3E}">
        <p14:creationId xmlns:p14="http://schemas.microsoft.com/office/powerpoint/2010/main" val="119922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9208CF-BA9C-D17C-B550-0FA344A03073}"/>
              </a:ext>
            </a:extLst>
          </p:cNvPr>
          <p:cNvSpPr txBox="1"/>
          <p:nvPr/>
        </p:nvSpPr>
        <p:spPr>
          <a:xfrm>
            <a:off x="1377696" y="1572768"/>
            <a:ext cx="9838944" cy="1846659"/>
          </a:xfrm>
          <a:prstGeom prst="rect">
            <a:avLst/>
          </a:prstGeom>
          <a:noFill/>
        </p:spPr>
        <p:txBody>
          <a:bodyPr wrap="square" rtlCol="0">
            <a:spAutoFit/>
          </a:bodyPr>
          <a:lstStyle/>
          <a:p>
            <a:r>
              <a:rPr lang="en-US" sz="9600" dirty="0"/>
              <a:t>Audience Questions</a:t>
            </a:r>
          </a:p>
          <a:p>
            <a:endParaRPr lang="en-US" dirty="0"/>
          </a:p>
        </p:txBody>
      </p:sp>
    </p:spTree>
    <p:extLst>
      <p:ext uri="{BB962C8B-B14F-4D97-AF65-F5344CB8AC3E}">
        <p14:creationId xmlns:p14="http://schemas.microsoft.com/office/powerpoint/2010/main" val="2410497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32CA30-3101-9EA7-8ED9-0C74FA496DAF}"/>
              </a:ext>
            </a:extLst>
          </p:cNvPr>
          <p:cNvSpPr txBox="1"/>
          <p:nvPr/>
        </p:nvSpPr>
        <p:spPr>
          <a:xfrm>
            <a:off x="2535936" y="2048256"/>
            <a:ext cx="7498080" cy="2031325"/>
          </a:xfrm>
          <a:prstGeom prst="rect">
            <a:avLst/>
          </a:prstGeom>
          <a:noFill/>
        </p:spPr>
        <p:txBody>
          <a:bodyPr wrap="square" rtlCol="0">
            <a:spAutoFit/>
          </a:bodyPr>
          <a:lstStyle/>
          <a:p>
            <a:r>
              <a:rPr lang="en-US" sz="3600" dirty="0"/>
              <a:t>What’s an example of how someone from another generation has helped you in your work?</a:t>
            </a:r>
          </a:p>
          <a:p>
            <a:endParaRPr lang="en-US" dirty="0"/>
          </a:p>
        </p:txBody>
      </p:sp>
    </p:spTree>
    <p:extLst>
      <p:ext uri="{BB962C8B-B14F-4D97-AF65-F5344CB8AC3E}">
        <p14:creationId xmlns:p14="http://schemas.microsoft.com/office/powerpoint/2010/main" val="3121880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EE5B-D588-0A76-68C6-12175C5F98B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67220BF-7AE5-32BD-5AC9-1953B70419D4}"/>
              </a:ext>
            </a:extLst>
          </p:cNvPr>
          <p:cNvSpPr txBox="1"/>
          <p:nvPr/>
        </p:nvSpPr>
        <p:spPr>
          <a:xfrm>
            <a:off x="2535936" y="2048256"/>
            <a:ext cx="7498080" cy="2031325"/>
          </a:xfrm>
          <a:prstGeom prst="rect">
            <a:avLst/>
          </a:prstGeom>
          <a:noFill/>
        </p:spPr>
        <p:txBody>
          <a:bodyPr wrap="square" rtlCol="0">
            <a:spAutoFit/>
          </a:bodyPr>
          <a:lstStyle/>
          <a:p>
            <a:pPr lvl="0"/>
            <a:r>
              <a:rPr lang="en-US" sz="3600" dirty="0"/>
              <a:t>What are some common goals for a positive workplace environment shared by people of all generations?</a:t>
            </a:r>
          </a:p>
          <a:p>
            <a:endParaRPr lang="en-US" dirty="0"/>
          </a:p>
        </p:txBody>
      </p:sp>
    </p:spTree>
    <p:extLst>
      <p:ext uri="{BB962C8B-B14F-4D97-AF65-F5344CB8AC3E}">
        <p14:creationId xmlns:p14="http://schemas.microsoft.com/office/powerpoint/2010/main" val="7055875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15C956-939C-5D44-DF54-0D633F4ABBF5}"/>
              </a:ext>
            </a:extLst>
          </p:cNvPr>
          <p:cNvSpPr txBox="1"/>
          <p:nvPr/>
        </p:nvSpPr>
        <p:spPr>
          <a:xfrm>
            <a:off x="2377440" y="573024"/>
            <a:ext cx="8766048" cy="1200329"/>
          </a:xfrm>
          <a:prstGeom prst="rect">
            <a:avLst/>
          </a:prstGeom>
          <a:noFill/>
        </p:spPr>
        <p:txBody>
          <a:bodyPr wrap="square" rtlCol="0">
            <a:spAutoFit/>
          </a:bodyPr>
          <a:lstStyle/>
          <a:p>
            <a:endParaRPr lang="en-US" sz="3600" dirty="0"/>
          </a:p>
          <a:p>
            <a:endParaRPr lang="en-US" sz="3600" dirty="0"/>
          </a:p>
        </p:txBody>
      </p:sp>
      <p:sp>
        <p:nvSpPr>
          <p:cNvPr id="4" name="TextBox 3">
            <a:extLst>
              <a:ext uri="{FF2B5EF4-FFF2-40B4-BE49-F238E27FC236}">
                <a16:creationId xmlns:a16="http://schemas.microsoft.com/office/drawing/2014/main" id="{3B4F0171-7E84-78CA-7419-09DE002CF1A0}"/>
              </a:ext>
            </a:extLst>
          </p:cNvPr>
          <p:cNvSpPr txBox="1"/>
          <p:nvPr/>
        </p:nvSpPr>
        <p:spPr>
          <a:xfrm>
            <a:off x="2377440" y="2499360"/>
            <a:ext cx="8119872" cy="1569660"/>
          </a:xfrm>
          <a:prstGeom prst="rect">
            <a:avLst/>
          </a:prstGeom>
          <a:noFill/>
        </p:spPr>
        <p:txBody>
          <a:bodyPr wrap="square" rtlCol="0">
            <a:spAutoFit/>
          </a:bodyPr>
          <a:lstStyle/>
          <a:p>
            <a:r>
              <a:rPr lang="en-US" sz="9600" dirty="0"/>
              <a:t>Closing Remarks</a:t>
            </a:r>
          </a:p>
        </p:txBody>
      </p:sp>
    </p:spTree>
    <p:extLst>
      <p:ext uri="{BB962C8B-B14F-4D97-AF65-F5344CB8AC3E}">
        <p14:creationId xmlns:p14="http://schemas.microsoft.com/office/powerpoint/2010/main" val="25479950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2.3.7802"/>
  <p:tag name="SLIDO_PRESENTATION_ID" val="08f8b67c-e69b-40ca-8085-93a88169b1f6"/>
  <p:tag name="SLIDO_EVENT_UUID" val="89b2807e-02b1-40ea-9ee2-01fd35607223"/>
  <p:tag name="SLIDO_EVENT_SECTION_UUID" val="d1505321-b428-45a2-8270-ede617a80abc"/>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DQ2NDcyODR9"/>
  <p:tag name="SLIDO_TYPE" val="SlidoPoll"/>
  <p:tag name="SLIDO_POLL_UUID" val="bc5f6e70-dd2e-4a9f-a9d5-ec01b0f61e7b"/>
  <p:tag name="SLIDO_TIMELINE" val="W3sicG9sbFF1ZXN0aW9uVXVpZCI6ImJkN2RlMDgxLWY5ZjgtNDM2My04MzFiLWY4YWNjZWI2OTIwOS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ODU3NzcyODZ9"/>
  <p:tag name="SLIDO_TYPE" val="SlidoPoll"/>
  <p:tag name="SLIDO_POLL_UUID" val="a182b587-e344-47e6-a4fe-055cdba4ab5c"/>
  <p:tag name="SLIDO_TIMELINE" val="W3sicG9sbFF1ZXN0aW9uVXVpZCI6IjgwNzMxNWRjLTkyZWMtNDk4Yy1iN2U3LWNjYjIyNGM4ZDQ0ZC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ODU3NzczMjJ9"/>
  <p:tag name="SLIDO_TYPE" val="SlidoPoll"/>
  <p:tag name="SLIDO_POLL_UUID" val="efae53f5-aa11-4a58-b730-baaa9239bb3f"/>
  <p:tag name="SLIDO_TIMELINE" val="W3sicG9sbFF1ZXN0aW9uVXVpZCI6IjBhNDM5ODNkLTliMmYtNDI4ZS04MWU5LWUwMGM5MzZlYTkxYi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Droplet</Template>
  <TotalTime>252</TotalTime>
  <Words>1224</Words>
  <Application>Microsoft Office PowerPoint</Application>
  <PresentationFormat>Widescreen</PresentationFormat>
  <Paragraphs>109</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Tw Cen MT</vt:lpstr>
      <vt:lpstr>Wingdings</vt:lpstr>
      <vt:lpstr>Droplet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Volanti, Lauren</dc:creator>
  <cp:lastModifiedBy>Volanti, Lauren</cp:lastModifiedBy>
  <cp:revision>23</cp:revision>
  <dcterms:created xsi:type="dcterms:W3CDTF">2026-07-21T15:15:53Z</dcterms:created>
  <dcterms:modified xsi:type="dcterms:W3CDTF">2026-09-14T18:02:48Z</dcterms:modified>
</cp:coreProperties>
</file>