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67" r:id="rId2"/>
    <p:sldId id="307" r:id="rId3"/>
    <p:sldId id="301" r:id="rId4"/>
    <p:sldId id="291" r:id="rId5"/>
    <p:sldId id="299" r:id="rId6"/>
    <p:sldId id="298" r:id="rId7"/>
    <p:sldId id="303" r:id="rId8"/>
    <p:sldId id="272" r:id="rId9"/>
    <p:sldId id="256" r:id="rId10"/>
    <p:sldId id="273" r:id="rId11"/>
    <p:sldId id="268" r:id="rId12"/>
    <p:sldId id="304" r:id="rId13"/>
    <p:sldId id="308" r:id="rId14"/>
    <p:sldId id="302" r:id="rId15"/>
    <p:sldId id="274" r:id="rId16"/>
    <p:sldId id="293" r:id="rId17"/>
    <p:sldId id="260" r:id="rId18"/>
    <p:sldId id="261" r:id="rId19"/>
    <p:sldId id="258" r:id="rId20"/>
    <p:sldId id="265" r:id="rId21"/>
    <p:sldId id="279" r:id="rId22"/>
    <p:sldId id="280" r:id="rId23"/>
    <p:sldId id="281" r:id="rId24"/>
    <p:sldId id="263" r:id="rId25"/>
    <p:sldId id="283" r:id="rId26"/>
    <p:sldId id="275" r:id="rId27"/>
    <p:sldId id="285" r:id="rId28"/>
    <p:sldId id="309" r:id="rId29"/>
    <p:sldId id="315" r:id="rId30"/>
    <p:sldId id="317" r:id="rId31"/>
    <p:sldId id="314" r:id="rId32"/>
    <p:sldId id="318" r:id="rId33"/>
    <p:sldId id="288" r:id="rId34"/>
    <p:sldId id="289" r:id="rId35"/>
    <p:sldId id="311" r:id="rId36"/>
    <p:sldId id="306" r:id="rId37"/>
    <p:sldId id="312" r:id="rId38"/>
    <p:sldId id="310" r:id="rId39"/>
    <p:sldId id="305" r:id="rId40"/>
    <p:sldId id="290" r:id="rId41"/>
    <p:sldId id="313" r:id="rId42"/>
  </p:sldIdLst>
  <p:sldSz cx="12192000" cy="6858000"/>
  <p:notesSz cx="7315200" cy="96012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EFD"/>
    <a:srgbClr val="D7FEFD"/>
    <a:srgbClr val="BBFBFB"/>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2" d="100"/>
          <a:sy n="112" d="100"/>
        </p:scale>
        <p:origin x="115"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3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587" y="0"/>
            <a:ext cx="3169920" cy="481311"/>
          </a:xfrm>
          <a:prstGeom prst="rect">
            <a:avLst/>
          </a:prstGeom>
        </p:spPr>
        <p:txBody>
          <a:bodyPr vert="horz" lIns="91440" tIns="45720" rIns="91440" bIns="45720" rtlCol="0"/>
          <a:lstStyle>
            <a:lvl1pPr algn="r">
              <a:defRPr sz="1200"/>
            </a:lvl1pPr>
          </a:lstStyle>
          <a:p>
            <a:fld id="{AABFEEE2-360B-4BC6-8770-E616E87D4540}" type="datetimeFigureOut">
              <a:rPr lang="en-US" smtClean="0"/>
              <a:t>9/23/2026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891"/>
            <a:ext cx="3169920" cy="48131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891"/>
            <a:ext cx="3169920" cy="481310"/>
          </a:xfrm>
          <a:prstGeom prst="rect">
            <a:avLst/>
          </a:prstGeom>
        </p:spPr>
        <p:txBody>
          <a:bodyPr vert="horz" lIns="91440" tIns="45720" rIns="91440" bIns="45720" rtlCol="0" anchor="b"/>
          <a:lstStyle>
            <a:lvl1pPr algn="r">
              <a:defRPr sz="1200"/>
            </a:lvl1pPr>
          </a:lstStyle>
          <a:p>
            <a:fld id="{6925D37C-DFB8-441E-A73B-94B9FEEECD14}" type="slidenum">
              <a:rPr lang="en-US" smtClean="0"/>
              <a:t>‹#›</a:t>
            </a:fld>
            <a:endParaRPr lang="en-US"/>
          </a:p>
        </p:txBody>
      </p:sp>
    </p:spTree>
    <p:extLst>
      <p:ext uri="{BB962C8B-B14F-4D97-AF65-F5344CB8AC3E}">
        <p14:creationId xmlns:p14="http://schemas.microsoft.com/office/powerpoint/2010/main" val="122844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5452B-07F1-09E6-E3E8-8F9A0B6560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B1EFA-AFD1-FEAC-0686-CF763F031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C190DF-4CEC-3BAB-1C86-8368CC349B36}"/>
              </a:ext>
            </a:extLst>
          </p:cNvPr>
          <p:cNvSpPr>
            <a:spLocks noGrp="1"/>
          </p:cNvSpPr>
          <p:nvPr>
            <p:ph type="body" idx="1"/>
          </p:nvPr>
        </p:nvSpPr>
        <p:spPr/>
        <p:txBody>
          <a:bodyPr/>
          <a:lstStyle/>
          <a:p>
            <a:r>
              <a:rPr lang="en-US" dirty="0"/>
              <a:t>Sources:
Visual asset: AI-generated courthouse and family legal imagery created for this deck.</a:t>
            </a:r>
          </a:p>
        </p:txBody>
      </p:sp>
      <p:sp>
        <p:nvSpPr>
          <p:cNvPr id="4" name="Slide Number Placeholder 3">
            <a:extLst>
              <a:ext uri="{FF2B5EF4-FFF2-40B4-BE49-F238E27FC236}">
                <a16:creationId xmlns:a16="http://schemas.microsoft.com/office/drawing/2014/main" id="{70F973D0-38DF-990A-CA2C-E4CE37EF458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068709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Visual asset: AI-generated courthouse and family legal imagery created for this deck.</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57E08-14B9-35C0-B5FF-7508D352FC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74FCE-CAC6-F7AE-D99D-D0A21EB40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E4F7B-C0E0-639D-F0D2-3E73C077B716}"/>
              </a:ext>
            </a:extLst>
          </p:cNvPr>
          <p:cNvSpPr>
            <a:spLocks noGrp="1"/>
          </p:cNvSpPr>
          <p:nvPr>
            <p:ph type="body" idx="1"/>
          </p:nvPr>
        </p:nvSpPr>
        <p:spPr/>
        <p:txBody>
          <a:bodyPr/>
          <a:lstStyle/>
          <a:p>
            <a:r>
              <a:rPr lang="en-US" dirty="0"/>
              <a:t>Sources:
Visual asset: AI-generated courthouse and family legal imagery created for this deck.</a:t>
            </a:r>
          </a:p>
        </p:txBody>
      </p:sp>
      <p:sp>
        <p:nvSpPr>
          <p:cNvPr id="4" name="Slide Number Placeholder 3">
            <a:extLst>
              <a:ext uri="{FF2B5EF4-FFF2-40B4-BE49-F238E27FC236}">
                <a16:creationId xmlns:a16="http://schemas.microsoft.com/office/drawing/2014/main" id="{9B2E0BA0-29DD-2C6B-EDC4-39E4369E7155}"/>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814921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Illinois Courts reported that 93 of 102 counties had 50% or more civil cases with at least one self-represented litigant and 23% of Illinois residents did not speak English as their primary language: https://www.illinoiscourts.gov/News/902/How-to-improve-access-to-justice-in-Illinois-These-4-programs-lead-the-way/news-detail/. The Illinois State Bar Association reported AOIC data that 65.2% of civil cases outside Cook County had at least one self-represented litigant in 2015: https://www.isba.org/barnews/2017/09/20/pro-se-revolution. The Legal Services Corporation 2022 Justice Gap Report states that 92% of the civil legal problems of low-income Americans did not receive any or enough legal help: https://www.lsc.gov/initiatives/justice-gap-research.</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Illinois Courts provides court forms, e-filing information, language access help, and self-represented litigant resources, showing the range of procedural tasks involved: https://www.illinoiscourts.gov/self-help/self-help/self-help/. 750 ILCS 5/505 addresses shared physical care, split care, health care, childcare, school expenses, and other support components that can make the calculation difficult for nonlawyers: https://www.ilga.gov/documents/legislation/ilcs/documents/075000050k505.htm.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Illinois Income Shares Guidelines became effective July 1, 2017, and the Illinois schedule and standardized net income table are now updated annually; 2026 amounts became effective March 20, 2026: https://hfs.illinois.gov/childsupport/parents/incomeshares.html. 750 ILCS 5/505 describes the steps to determine monthly net income, combine net incomes, apply the schedule, and calculate each parent’s percentage share; it also addresses childcare, health care, shared physical care at 146 or more overnights, and split physical care: https://www.ilga.gov/documents/legislation/ilcs/documents/075000050k505.htm.</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Illinois Courts Access to Justice materials emphasize standardized plain-language forms, navigators, language access, and court personnel guidance for self-represented litigants: https://www.illinoiscourts.gov/News/866/Advancing-Access-to-Justice-in-Illinois-Introducing-the-20172020-ATJ-Commission-strategic-plan/news-detail/. Illinois Courts self-help resources include Illinois Court Help, forms, language access, and e-filing support: https://www.illinoiscourts.gov/self-help/resources-for-selfrepresented-litigants/.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HFS Child Support Services Program fact sheet states DCSS may use an administrative process or circuit court and that judicial process may be necessary when the family may be at risk of domestic violence: https://hfs.illinois.gov/childsupport/formsbrochures/hfs1759.html. Illinois Courts self-help resources include safety and order-of-protection information for people without lawyers: https://www.illinoiscourts.gov/self-help/self-help/self-help/. Visual asset: AI-generated mediation/family office scene created for this deck.</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lain">
    <p:bg>
      <p:bgPr>
        <a:solidFill>
          <a:srgbClr val="F7F9FC"/>
        </a:solidFill>
        <a:effectLst/>
      </p:bgPr>
    </p:bg>
    <p:spTree>
      <p:nvGrpSpPr>
        <p:cNvPr id="1" name=""/>
        <p:cNvGrpSpPr/>
        <p:nvPr/>
      </p:nvGrpSpPr>
      <p:grpSpPr>
        <a:xfrm>
          <a:off x="0" y="0"/>
          <a:ext cx="0" cy="0"/>
          <a:chOff x="0" y="0"/>
          <a:chExt cx="0" cy="0"/>
        </a:xfrm>
      </p:grpSpPr>
      <p:sp>
        <p:nvSpPr>
          <p:cNvPr id="2" name="Shape 0"/>
          <p:cNvSpPr/>
          <p:nvPr/>
        </p:nvSpPr>
        <p:spPr>
          <a:xfrm>
            <a:off x="502920" y="6510528"/>
            <a:ext cx="11155680" cy="0"/>
          </a:xfrm>
          <a:prstGeom prst="line">
            <a:avLst/>
          </a:prstGeom>
          <a:noFill/>
          <a:ln w="12700">
            <a:solidFill>
              <a:srgbClr val="D6DEE8"/>
            </a:solidFill>
            <a:prstDash val="solid"/>
          </a:ln>
        </p:spPr>
      </p:sp>
      <p:sp>
        <p:nvSpPr>
          <p:cNvPr id="3" name="Text 1"/>
          <p:cNvSpPr/>
          <p:nvPr/>
        </p:nvSpPr>
        <p:spPr>
          <a:xfrm>
            <a:off x="548640" y="6583680"/>
            <a:ext cx="7132320" cy="182880"/>
          </a:xfrm>
          <a:prstGeom prst="rect">
            <a:avLst/>
          </a:prstGeom>
          <a:noFill/>
          <a:ln/>
        </p:spPr>
        <p:txBody>
          <a:bodyPr wrap="square" lIns="0" tIns="0" rIns="0" bIns="0" rtlCol="0" anchor="ctr"/>
          <a:lstStyle/>
          <a:p>
            <a:pPr marL="0" indent="0">
              <a:buNone/>
            </a:pPr>
            <a:r>
              <a:rPr lang="en-US" sz="750" dirty="0">
                <a:solidFill>
                  <a:srgbClr val="7A8794"/>
                </a:solidFill>
                <a:latin typeface="Aptos" pitchFamily="34" charset="0"/>
                <a:ea typeface="Aptos" pitchFamily="34" charset="-122"/>
                <a:cs typeface="Aptos" pitchFamily="34" charset="-120"/>
              </a:rPr>
              <a:t>Illinois child support | self-represented litigants</a:t>
            </a:r>
            <a:endParaRPr lang="en-US" sz="750" dirty="0"/>
          </a:p>
        </p:txBody>
      </p:sp>
      <p:sp>
        <p:nvSpPr>
          <p:cNvPr id="25" name="Slide Number Placeholder 0"/>
          <p:cNvSpPr>
            <a:spLocks noGrp="1"/>
          </p:cNvSpPr>
          <p:nvPr>
            <p:ph type="sldNum" sz="quarter" idx="4294967295"/>
          </p:nvPr>
        </p:nvSpPr>
        <p:spPr>
          <a:xfrm>
            <a:off x="11475720" y="656539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4"/>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594774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6539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4"/>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sh.wikipedia.org/wiki/Uzro%C4%8Dnost" TargetMode="Externa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rawpixel.com/image/469837/free-illustration-image-conflict-arguing-argument" TargetMode="External"/><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hyperlink" Target="https://247wallst.com/investing/2026/07/17/lehman-brothers-of-ai-why-one-critic-thinks-openai-will-crash-the-entire-ai-industry/" TargetMode="Externa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flatworldknowledge.lardbucket.org/books/sociology-brief-edition-v1.0/s14-06-family-violence.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publicdomainpictures.net/view-image.php?image=227873&amp;picture=alkoholhalti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s://www.publicdomainpictures.net/view-image.php?image=34179&amp;amp;picture=the-falling-domino-principl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researchoutreach.org/articles/crisis-management-techniques-transform-adolescent-behaviour/"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hroniclelive.co.uk/news/cost-of-living/new-child-benefit-payment-rates-32983404"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dhs.state.il.us/page.aspx?item=18870" TargetMode="External"/><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Shape 1"/>
          <p:cNvSpPr/>
          <p:nvPr/>
        </p:nvSpPr>
        <p:spPr>
          <a:xfrm>
            <a:off x="603504" y="658368"/>
            <a:ext cx="109728" cy="5074920"/>
          </a:xfrm>
          <a:prstGeom prst="rect">
            <a:avLst/>
          </a:prstGeom>
          <a:solidFill>
            <a:srgbClr val="C59A3D"/>
          </a:solidFill>
          <a:ln w="12700">
            <a:solidFill>
              <a:srgbClr val="C59A3D"/>
            </a:solidFill>
            <a:prstDash val="solid"/>
          </a:ln>
        </p:spPr>
        <p:txBody>
          <a:bodyPr/>
          <a:lstStyle/>
          <a:p>
            <a:endParaRPr lang="en-US"/>
          </a:p>
        </p:txBody>
      </p:sp>
      <p:sp>
        <p:nvSpPr>
          <p:cNvPr id="6" name="Text 3"/>
          <p:cNvSpPr/>
          <p:nvPr/>
        </p:nvSpPr>
        <p:spPr>
          <a:xfrm>
            <a:off x="2833062" y="476750"/>
            <a:ext cx="8606397" cy="1234440"/>
          </a:xfrm>
          <a:prstGeom prst="rect">
            <a:avLst/>
          </a:prstGeom>
          <a:noFill/>
          <a:ln/>
        </p:spPr>
        <p:txBody>
          <a:bodyPr wrap="square" lIns="0" tIns="0" rIns="0" bIns="0" rtlCol="0" anchor="ctr">
            <a:normAutofit/>
          </a:bodyPr>
          <a:lstStyle/>
          <a:p>
            <a:pPr marL="0" indent="0">
              <a:buNone/>
            </a:pPr>
            <a:r>
              <a:rPr sz="3600" b="1" dirty="0">
                <a:solidFill>
                  <a:schemeClr val="bg2">
                    <a:lumMod val="90000"/>
                  </a:schemeClr>
                </a:solidFill>
              </a:rPr>
              <a:t>Child Support and Its Impact on Families and the Law: A Domino Effect</a:t>
            </a:r>
            <a:endParaRPr lang="en-US" sz="3600" dirty="0">
              <a:solidFill>
                <a:schemeClr val="bg2">
                  <a:lumMod val="90000"/>
                </a:schemeClr>
              </a:solidFill>
            </a:endParaRPr>
          </a:p>
        </p:txBody>
      </p:sp>
      <p:pic>
        <p:nvPicPr>
          <p:cNvPr id="7" name="Picture 6">
            <a:extLst>
              <a:ext uri="{FF2B5EF4-FFF2-40B4-BE49-F238E27FC236}">
                <a16:creationId xmlns:a16="http://schemas.microsoft.com/office/drawing/2014/main" id="{3B0CCC43-FD1C-7E26-9B86-418F02DCDD0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pic>
        <p:nvPicPr>
          <p:cNvPr id="9" name="Picture 8">
            <a:extLst>
              <a:ext uri="{FF2B5EF4-FFF2-40B4-BE49-F238E27FC236}">
                <a16:creationId xmlns:a16="http://schemas.microsoft.com/office/drawing/2014/main" id="{3FDE6E47-A18F-DC35-502A-2E5F3F57A5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547" y="0"/>
            <a:ext cx="11607420" cy="6857999"/>
          </a:xfrm>
          <a:prstGeom prst="rect">
            <a:avLst/>
          </a:prstGeom>
        </p:spPr>
      </p:pic>
      <p:sp>
        <p:nvSpPr>
          <p:cNvPr id="2" name="TextBox 1">
            <a:extLst>
              <a:ext uri="{FF2B5EF4-FFF2-40B4-BE49-F238E27FC236}">
                <a16:creationId xmlns:a16="http://schemas.microsoft.com/office/drawing/2014/main" id="{94FBF6BB-C31A-8709-767E-16623C0B0908}"/>
              </a:ext>
            </a:extLst>
          </p:cNvPr>
          <p:cNvSpPr txBox="1"/>
          <p:nvPr/>
        </p:nvSpPr>
        <p:spPr>
          <a:xfrm>
            <a:off x="800888" y="3972910"/>
            <a:ext cx="3361209" cy="1200329"/>
          </a:xfrm>
          <a:prstGeom prst="rect">
            <a:avLst/>
          </a:prstGeom>
          <a:noFill/>
        </p:spPr>
        <p:txBody>
          <a:bodyPr wrap="square" rtlCol="0">
            <a:spAutoFit/>
          </a:bodyPr>
          <a:lstStyle/>
          <a:p>
            <a:r>
              <a:rPr lang="en-US" dirty="0"/>
              <a:t>Amanda Byassee Gott</a:t>
            </a:r>
          </a:p>
          <a:p>
            <a:r>
              <a:rPr lang="en-US" dirty="0"/>
              <a:t>At Large Circuit Judge</a:t>
            </a:r>
          </a:p>
          <a:p>
            <a:r>
              <a:rPr lang="en-US" dirty="0"/>
              <a:t>1</a:t>
            </a:r>
            <a:r>
              <a:rPr lang="en-US" baseline="30000" dirty="0"/>
              <a:t>st</a:t>
            </a:r>
            <a:r>
              <a:rPr lang="en-US" dirty="0"/>
              <a:t> Judicial Circuit of Illinois</a:t>
            </a:r>
          </a:p>
          <a:p>
            <a:r>
              <a:rPr lang="en-US" dirty="0"/>
              <a:t>Williamson County, Illinois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51560"/>
          </a:xfrm>
          <a:prstGeom prst="rect">
            <a:avLst/>
          </a:prstGeom>
          <a:solidFill>
            <a:srgbClr val="1F43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18872"/>
            <a:ext cx="11155680" cy="438912"/>
          </a:xfrm>
          <a:prstGeom prst="rect">
            <a:avLst/>
          </a:prstGeom>
          <a:noFill/>
        </p:spPr>
        <p:txBody>
          <a:bodyPr wrap="none">
            <a:spAutoFit/>
          </a:bodyPr>
          <a:lstStyle/>
          <a:p>
            <a:pPr algn="ctr">
              <a:defRPr sz="3800" b="1">
                <a:solidFill>
                  <a:srgbClr val="FFFFFF"/>
                </a:solidFill>
                <a:latin typeface="Aptos Display"/>
              </a:defRPr>
            </a:pPr>
            <a:r>
              <a:t>Judge Amanda Byassee Gott</a:t>
            </a:r>
          </a:p>
        </p:txBody>
      </p:sp>
      <p:sp>
        <p:nvSpPr>
          <p:cNvPr id="4" name="TextBox 3"/>
          <p:cNvSpPr txBox="1"/>
          <p:nvPr/>
        </p:nvSpPr>
        <p:spPr>
          <a:xfrm>
            <a:off x="548640" y="612648"/>
            <a:ext cx="11064240" cy="274320"/>
          </a:xfrm>
          <a:prstGeom prst="rect">
            <a:avLst/>
          </a:prstGeom>
          <a:noFill/>
        </p:spPr>
        <p:txBody>
          <a:bodyPr wrap="none">
            <a:spAutoFit/>
          </a:bodyPr>
          <a:lstStyle/>
          <a:p>
            <a:pPr algn="ctr">
              <a:defRPr sz="1900">
                <a:solidFill>
                  <a:srgbClr val="DCE8F1"/>
                </a:solidFill>
                <a:latin typeface="Aptos"/>
              </a:defRPr>
            </a:pPr>
            <a:r>
              <a:t>At-Large Circuit Judge • First Judicial Circuit of Illinois</a:t>
            </a:r>
          </a:p>
        </p:txBody>
      </p:sp>
      <p:sp>
        <p:nvSpPr>
          <p:cNvPr id="5" name="Rounded Rectangle 4"/>
          <p:cNvSpPr/>
          <p:nvPr/>
        </p:nvSpPr>
        <p:spPr>
          <a:xfrm>
            <a:off x="502920" y="1481328"/>
            <a:ext cx="2909515" cy="3639312"/>
          </a:xfrm>
          <a:prstGeom prst="roundRect">
            <a:avLst/>
          </a:prstGeom>
          <a:solidFill>
            <a:srgbClr val="FFFFFF"/>
          </a:solidFill>
          <a:ln>
            <a:solidFill>
              <a:srgbClr val="D2DA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ounded Rectangle 6"/>
          <p:cNvSpPr/>
          <p:nvPr/>
        </p:nvSpPr>
        <p:spPr>
          <a:xfrm>
            <a:off x="8211312" y="1325880"/>
            <a:ext cx="3383280" cy="3794760"/>
          </a:xfrm>
          <a:prstGeom prst="roundRect">
            <a:avLst/>
          </a:prstGeom>
          <a:solidFill>
            <a:srgbClr val="FFFFFF"/>
          </a:solidFill>
          <a:ln>
            <a:solidFill>
              <a:srgbClr val="D2DA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wlmns 3(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66760" y="1847088"/>
            <a:ext cx="3072384" cy="2615184"/>
          </a:xfrm>
          <a:prstGeom prst="rect">
            <a:avLst/>
          </a:prstGeom>
        </p:spPr>
      </p:pic>
      <p:sp>
        <p:nvSpPr>
          <p:cNvPr id="9" name="TextBox 8"/>
          <p:cNvSpPr txBox="1"/>
          <p:nvPr/>
        </p:nvSpPr>
        <p:spPr>
          <a:xfrm>
            <a:off x="8394192" y="4526280"/>
            <a:ext cx="3017520" cy="384048"/>
          </a:xfrm>
          <a:prstGeom prst="rect">
            <a:avLst/>
          </a:prstGeom>
          <a:noFill/>
        </p:spPr>
        <p:txBody>
          <a:bodyPr wrap="none">
            <a:spAutoFit/>
          </a:bodyPr>
          <a:lstStyle/>
          <a:p>
            <a:pPr algn="ctr">
              <a:defRPr sz="1300" b="1">
                <a:solidFill>
                  <a:srgbClr val="1F4363"/>
                </a:solidFill>
                <a:latin typeface="Aptos"/>
              </a:defRPr>
            </a:pPr>
            <a:r>
              <a:t>Williamson County Courthouse</a:t>
            </a:r>
            <a:br/>
            <a:r>
              <a:t>Marion, Illinois</a:t>
            </a:r>
          </a:p>
        </p:txBody>
      </p:sp>
      <p:sp>
        <p:nvSpPr>
          <p:cNvPr id="10" name="TextBox 9"/>
          <p:cNvSpPr txBox="1"/>
          <p:nvPr/>
        </p:nvSpPr>
        <p:spPr>
          <a:xfrm>
            <a:off x="3868773" y="1162216"/>
            <a:ext cx="3886200" cy="457200"/>
          </a:xfrm>
          <a:prstGeom prst="rect">
            <a:avLst/>
          </a:prstGeom>
          <a:noFill/>
        </p:spPr>
        <p:txBody>
          <a:bodyPr wrap="none">
            <a:spAutoFit/>
          </a:bodyPr>
          <a:lstStyle/>
          <a:p>
            <a:pPr algn="ctr">
              <a:defRPr sz="2700" b="1">
                <a:solidFill>
                  <a:srgbClr val="1F4363"/>
                </a:solidFill>
                <a:latin typeface="Aptos Display"/>
              </a:defRPr>
            </a:pPr>
            <a:r>
              <a:rPr dirty="0"/>
              <a:t>Judicial Experience</a:t>
            </a:r>
          </a:p>
        </p:txBody>
      </p:sp>
      <p:sp>
        <p:nvSpPr>
          <p:cNvPr id="12" name="Rounded Rectangle 11"/>
          <p:cNvSpPr/>
          <p:nvPr/>
        </p:nvSpPr>
        <p:spPr>
          <a:xfrm>
            <a:off x="3881849" y="3715806"/>
            <a:ext cx="3840480" cy="724836"/>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accent1">
                    <a:lumMod val="75000"/>
                  </a:schemeClr>
                </a:solidFill>
              </a:rPr>
              <a:t>Juvenile</a:t>
            </a:r>
          </a:p>
          <a:p>
            <a:pPr algn="ctr"/>
            <a:r>
              <a:rPr lang="en-US" dirty="0">
                <a:solidFill>
                  <a:schemeClr val="accent1">
                    <a:lumMod val="75000"/>
                  </a:schemeClr>
                </a:solidFill>
              </a:rPr>
              <a:t> </a:t>
            </a:r>
            <a:endParaRPr dirty="0">
              <a:solidFill>
                <a:schemeClr val="accent1">
                  <a:lumMod val="75000"/>
                </a:schemeClr>
              </a:solidFill>
            </a:endParaRPr>
          </a:p>
        </p:txBody>
      </p:sp>
      <p:sp>
        <p:nvSpPr>
          <p:cNvPr id="17" name="TextBox 16"/>
          <p:cNvSpPr txBox="1"/>
          <p:nvPr/>
        </p:nvSpPr>
        <p:spPr>
          <a:xfrm>
            <a:off x="4253462" y="4124607"/>
            <a:ext cx="2331720" cy="411480"/>
          </a:xfrm>
          <a:prstGeom prst="rect">
            <a:avLst/>
          </a:prstGeom>
          <a:noFill/>
        </p:spPr>
        <p:txBody>
          <a:bodyPr wrap="none">
            <a:spAutoFit/>
          </a:bodyPr>
          <a:lstStyle/>
          <a:p>
            <a:pPr>
              <a:defRPr sz="1250" b="1">
                <a:solidFill>
                  <a:srgbClr val="303A44"/>
                </a:solidFill>
                <a:latin typeface="Aptos"/>
              </a:defRPr>
            </a:pPr>
            <a:r>
              <a:rPr dirty="0"/>
              <a:t>Abuse • Neglect • Truancy • Delinquency</a:t>
            </a:r>
          </a:p>
        </p:txBody>
      </p:sp>
      <p:sp>
        <p:nvSpPr>
          <p:cNvPr id="18" name="Rounded Rectangle 17"/>
          <p:cNvSpPr/>
          <p:nvPr/>
        </p:nvSpPr>
        <p:spPr>
          <a:xfrm>
            <a:off x="3868707" y="2420702"/>
            <a:ext cx="3840480" cy="566928"/>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err="1">
                <a:solidFill>
                  <a:schemeClr val="accent1">
                    <a:lumMod val="75000"/>
                  </a:schemeClr>
                </a:solidFill>
              </a:rPr>
              <a:t>Adoptions</a:t>
            </a:r>
            <a:r>
              <a:rPr lang="en-US" sz="2800" dirty="0" err="1"/>
              <a:t>s</a:t>
            </a:r>
            <a:endParaRPr sz="2800" dirty="0"/>
          </a:p>
        </p:txBody>
      </p:sp>
      <p:sp>
        <p:nvSpPr>
          <p:cNvPr id="21" name="Rounded Rectangle 20"/>
          <p:cNvSpPr/>
          <p:nvPr/>
        </p:nvSpPr>
        <p:spPr>
          <a:xfrm>
            <a:off x="3868707" y="4471414"/>
            <a:ext cx="3840480" cy="724836"/>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accent1">
                    <a:lumMod val="75000"/>
                  </a:schemeClr>
                </a:solidFill>
              </a:rPr>
              <a:t>Family </a:t>
            </a:r>
          </a:p>
          <a:p>
            <a:pPr algn="ctr"/>
            <a:r>
              <a:rPr lang="en-US" sz="1200" b="1" dirty="0">
                <a:solidFill>
                  <a:schemeClr val="tx1"/>
                </a:solidFill>
                <a:latin typeface="Aptos" panose="020B0004020202020204" pitchFamily="34" charset="0"/>
              </a:rPr>
              <a:t>Conflict or Juvenile Related</a:t>
            </a:r>
            <a:endParaRPr lang="en-US" dirty="0">
              <a:solidFill>
                <a:schemeClr val="accent1">
                  <a:lumMod val="75000"/>
                </a:schemeClr>
              </a:solidFill>
            </a:endParaRPr>
          </a:p>
        </p:txBody>
      </p:sp>
      <p:sp>
        <p:nvSpPr>
          <p:cNvPr id="24" name="Rounded Rectangle 23"/>
          <p:cNvSpPr/>
          <p:nvPr/>
        </p:nvSpPr>
        <p:spPr>
          <a:xfrm>
            <a:off x="594360" y="5715000"/>
            <a:ext cx="11000232" cy="612648"/>
          </a:xfrm>
          <a:prstGeom prst="roundRect">
            <a:avLst/>
          </a:prstGeom>
          <a:solidFill>
            <a:srgbClr val="1F43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latin typeface="Aptos"/>
              </a:defRPr>
            </a:pPr>
            <a:r>
              <a:rPr lang="en-US" dirty="0"/>
              <a:t>Family Practitioner for almost 20 years before becoming Judge. </a:t>
            </a:r>
          </a:p>
          <a:p>
            <a:pPr algn="ctr">
              <a:defRPr sz="1700" b="1">
                <a:solidFill>
                  <a:srgbClr val="FFFFFF"/>
                </a:solidFill>
                <a:latin typeface="Aptos"/>
              </a:defRPr>
            </a:pPr>
            <a:r>
              <a:rPr lang="en-US" dirty="0"/>
              <a:t>Court Approved Guardian ad Litem and Mediator throughout Southern Illinois</a:t>
            </a:r>
            <a:endParaRPr dirty="0"/>
          </a:p>
        </p:txBody>
      </p:sp>
      <p:sp>
        <p:nvSpPr>
          <p:cNvPr id="25" name="TextBox 24"/>
          <p:cNvSpPr txBox="1"/>
          <p:nvPr/>
        </p:nvSpPr>
        <p:spPr>
          <a:xfrm>
            <a:off x="640080" y="6473952"/>
            <a:ext cx="10881360" cy="146304"/>
          </a:xfrm>
          <a:prstGeom prst="rect">
            <a:avLst/>
          </a:prstGeom>
          <a:noFill/>
        </p:spPr>
        <p:txBody>
          <a:bodyPr wrap="none">
            <a:spAutoFit/>
          </a:bodyPr>
          <a:lstStyle/>
          <a:p>
            <a:pPr algn="ctr">
              <a:defRPr sz="850">
                <a:solidFill>
                  <a:srgbClr val="69727C"/>
                </a:solidFill>
                <a:latin typeface="Aptos"/>
              </a:defRPr>
            </a:pPr>
            <a:r>
              <a:t>Williamson County Courthouse: 200 West Jefferson Street, Marion, Illinois.</a:t>
            </a:r>
          </a:p>
        </p:txBody>
      </p:sp>
      <p:sp>
        <p:nvSpPr>
          <p:cNvPr id="11" name="TextBox 10"/>
          <p:cNvSpPr txBox="1"/>
          <p:nvPr/>
        </p:nvSpPr>
        <p:spPr>
          <a:xfrm>
            <a:off x="3799553" y="1564285"/>
            <a:ext cx="4005072" cy="877163"/>
          </a:xfrm>
          <a:prstGeom prst="rect">
            <a:avLst/>
          </a:prstGeom>
          <a:noFill/>
        </p:spPr>
        <p:txBody>
          <a:bodyPr wrap="square">
            <a:spAutoFit/>
          </a:bodyPr>
          <a:lstStyle/>
          <a:p>
            <a:pPr algn="ctr">
              <a:defRPr sz="1700">
                <a:solidFill>
                  <a:srgbClr val="37414B"/>
                </a:solidFill>
                <a:latin typeface="Aptos"/>
              </a:defRPr>
            </a:pPr>
            <a:r>
              <a:rPr dirty="0"/>
              <a:t>Elected November 2018</a:t>
            </a:r>
            <a:endParaRPr lang="en-US" dirty="0"/>
          </a:p>
          <a:p>
            <a:pPr algn="ctr">
              <a:defRPr sz="1700">
                <a:solidFill>
                  <a:srgbClr val="37414B"/>
                </a:solidFill>
                <a:latin typeface="Aptos"/>
              </a:defRPr>
            </a:pPr>
            <a:r>
              <a:rPr lang="en-US" dirty="0"/>
              <a:t>1</a:t>
            </a:r>
            <a:r>
              <a:rPr lang="en-US" baseline="30000" dirty="0"/>
              <a:t>st</a:t>
            </a:r>
            <a:r>
              <a:rPr lang="en-US" dirty="0"/>
              <a:t> Judicial Circuit of Illinois</a:t>
            </a:r>
          </a:p>
          <a:p>
            <a:pPr algn="ctr">
              <a:defRPr sz="1700">
                <a:solidFill>
                  <a:srgbClr val="37414B"/>
                </a:solidFill>
                <a:latin typeface="Aptos"/>
              </a:defRPr>
            </a:pPr>
            <a:r>
              <a:rPr lang="en-US" dirty="0"/>
              <a:t>Southernmost 9 counties of Illinois</a:t>
            </a:r>
          </a:p>
        </p:txBody>
      </p:sp>
      <p:sp>
        <p:nvSpPr>
          <p:cNvPr id="15" name="Rounded Rectangle 14"/>
          <p:cNvSpPr/>
          <p:nvPr/>
        </p:nvSpPr>
        <p:spPr>
          <a:xfrm>
            <a:off x="3891633" y="3030382"/>
            <a:ext cx="3840480" cy="566928"/>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accent1">
                    <a:lumMod val="75000"/>
                  </a:schemeClr>
                </a:solidFill>
              </a:rPr>
              <a:t>Orders of Protection</a:t>
            </a:r>
            <a:endParaRPr sz="2800" dirty="0">
              <a:solidFill>
                <a:schemeClr val="accent1">
                  <a:lumMod val="75000"/>
                </a:schemeClr>
              </a:solidFill>
            </a:endParaRPr>
          </a:p>
        </p:txBody>
      </p:sp>
      <p:pic>
        <p:nvPicPr>
          <p:cNvPr id="14" name="Picture 13">
            <a:extLst>
              <a:ext uri="{FF2B5EF4-FFF2-40B4-BE49-F238E27FC236}">
                <a16:creationId xmlns:a16="http://schemas.microsoft.com/office/drawing/2014/main" id="{540EE911-106F-DDD6-804A-609BB806710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48640" y="1847088"/>
            <a:ext cx="2839633" cy="2781668"/>
          </a:xfrm>
          <a:prstGeom prst="rect">
            <a:avLst/>
          </a:prstGeom>
        </p:spPr>
      </p:pic>
      <p:sp>
        <p:nvSpPr>
          <p:cNvPr id="16" name="TextBox 15">
            <a:extLst>
              <a:ext uri="{FF2B5EF4-FFF2-40B4-BE49-F238E27FC236}">
                <a16:creationId xmlns:a16="http://schemas.microsoft.com/office/drawing/2014/main" id="{54E6A404-4534-9933-890C-AB0BA541EFEB}"/>
              </a:ext>
            </a:extLst>
          </p:cNvPr>
          <p:cNvSpPr txBox="1"/>
          <p:nvPr/>
        </p:nvSpPr>
        <p:spPr>
          <a:xfrm>
            <a:off x="943697" y="4656505"/>
            <a:ext cx="2251316" cy="369332"/>
          </a:xfrm>
          <a:prstGeom prst="rect">
            <a:avLst/>
          </a:prstGeom>
          <a:noFill/>
        </p:spPr>
        <p:txBody>
          <a:bodyPr wrap="square" rtlCol="0">
            <a:spAutoFit/>
          </a:bodyPr>
          <a:lstStyle/>
          <a:p>
            <a:r>
              <a:rPr lang="en-US" dirty="0"/>
              <a:t>First Judicial Circuit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78992"/>
          </a:xfrm>
          <a:prstGeom prst="rect">
            <a:avLst/>
          </a:prstGeom>
          <a:solidFill>
            <a:srgbClr val="273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01168"/>
            <a:ext cx="10972800" cy="658368"/>
          </a:xfrm>
          <a:prstGeom prst="rect">
            <a:avLst/>
          </a:prstGeom>
          <a:noFill/>
        </p:spPr>
        <p:txBody>
          <a:bodyPr wrap="none" anchor="ctr">
            <a:spAutoFit/>
          </a:bodyPr>
          <a:lstStyle/>
          <a:p>
            <a:pPr>
              <a:defRPr sz="3800" b="1">
                <a:solidFill>
                  <a:srgbClr val="FFFFFF"/>
                </a:solidFill>
                <a:latin typeface="Aptos Display"/>
              </a:defRPr>
            </a:pPr>
            <a:r>
              <a:rPr dirty="0"/>
              <a:t>Presentation Objectives</a:t>
            </a:r>
          </a:p>
        </p:txBody>
      </p:sp>
      <p:sp>
        <p:nvSpPr>
          <p:cNvPr id="4" name="TextBox 3"/>
          <p:cNvSpPr txBox="1"/>
          <p:nvPr/>
        </p:nvSpPr>
        <p:spPr>
          <a:xfrm>
            <a:off x="685800" y="1261872"/>
            <a:ext cx="9759595" cy="523220"/>
          </a:xfrm>
          <a:prstGeom prst="rect">
            <a:avLst/>
          </a:prstGeom>
          <a:noFill/>
        </p:spPr>
        <p:txBody>
          <a:bodyPr wrap="none">
            <a:spAutoFit/>
          </a:bodyPr>
          <a:lstStyle/>
          <a:p>
            <a:pPr>
              <a:defRPr sz="2100" b="1">
                <a:solidFill>
                  <a:srgbClr val="37414B"/>
                </a:solidFill>
                <a:latin typeface="Aptos"/>
              </a:defRPr>
            </a:pPr>
            <a:r>
              <a:rPr sz="2800" dirty="0"/>
              <a:t>By the end of this presentation, participants will be able to:</a:t>
            </a:r>
          </a:p>
        </p:txBody>
      </p:sp>
      <p:sp>
        <p:nvSpPr>
          <p:cNvPr id="5" name="Rounded Rectangle 4"/>
          <p:cNvSpPr/>
          <p:nvPr/>
        </p:nvSpPr>
        <p:spPr>
          <a:xfrm>
            <a:off x="658368" y="1874519"/>
            <a:ext cx="5321808" cy="1737360"/>
          </a:xfrm>
          <a:prstGeom prst="roundRect">
            <a:avLst/>
          </a:prstGeom>
          <a:solidFill>
            <a:srgbClr val="FFFFFF"/>
          </a:solidFill>
          <a:ln>
            <a:solidFill>
              <a:srgbClr val="DAE0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772668" y="2013692"/>
            <a:ext cx="758952" cy="659000"/>
          </a:xfrm>
          <a:prstGeom prst="ellipse">
            <a:avLst/>
          </a:prstGeom>
          <a:solidFill>
            <a:srgbClr val="4E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rPr sz="2400" dirty="0"/>
              <a:t>1</a:t>
            </a:r>
          </a:p>
        </p:txBody>
      </p:sp>
      <p:sp>
        <p:nvSpPr>
          <p:cNvPr id="7" name="TextBox 6"/>
          <p:cNvSpPr txBox="1"/>
          <p:nvPr/>
        </p:nvSpPr>
        <p:spPr>
          <a:xfrm>
            <a:off x="1572768" y="2039111"/>
            <a:ext cx="4160520" cy="1353312"/>
          </a:xfrm>
          <a:prstGeom prst="rect">
            <a:avLst/>
          </a:prstGeom>
          <a:noFill/>
        </p:spPr>
        <p:txBody>
          <a:bodyPr wrap="square">
            <a:spAutoFit/>
          </a:bodyPr>
          <a:lstStyle/>
          <a:p>
            <a:pPr>
              <a:defRPr sz="2400" b="1">
                <a:solidFill>
                  <a:srgbClr val="273E54"/>
                </a:solidFill>
              </a:defRPr>
            </a:pPr>
            <a:r>
              <a:rPr dirty="0"/>
              <a:t>Explain</a:t>
            </a:r>
          </a:p>
          <a:p>
            <a:pPr>
              <a:spcBef>
                <a:spcPts val="400"/>
              </a:spcBef>
              <a:defRPr sz="1650">
                <a:solidFill>
                  <a:srgbClr val="464E56"/>
                </a:solidFill>
              </a:defRPr>
            </a:pPr>
            <a:r>
              <a:rPr dirty="0"/>
              <a:t>the importance of child support to the financial stability and well-being of children and families.</a:t>
            </a:r>
          </a:p>
        </p:txBody>
      </p:sp>
      <p:sp>
        <p:nvSpPr>
          <p:cNvPr id="8" name="Rounded Rectangle 7"/>
          <p:cNvSpPr/>
          <p:nvPr/>
        </p:nvSpPr>
        <p:spPr>
          <a:xfrm>
            <a:off x="6217920" y="1874519"/>
            <a:ext cx="5321808" cy="1737360"/>
          </a:xfrm>
          <a:prstGeom prst="roundRect">
            <a:avLst/>
          </a:prstGeom>
          <a:solidFill>
            <a:srgbClr val="FFFFFF"/>
          </a:solidFill>
          <a:ln>
            <a:solidFill>
              <a:srgbClr val="DAE0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6337738" y="2013692"/>
            <a:ext cx="731520" cy="729507"/>
          </a:xfrm>
          <a:prstGeom prst="ellipse">
            <a:avLst/>
          </a:prstGeom>
          <a:solidFill>
            <a:srgbClr val="4E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rPr sz="2400" dirty="0"/>
              <a:t>2</a:t>
            </a:r>
          </a:p>
        </p:txBody>
      </p:sp>
      <p:sp>
        <p:nvSpPr>
          <p:cNvPr id="10" name="TextBox 9"/>
          <p:cNvSpPr txBox="1"/>
          <p:nvPr/>
        </p:nvSpPr>
        <p:spPr>
          <a:xfrm>
            <a:off x="7132320" y="2039111"/>
            <a:ext cx="4160520" cy="1353312"/>
          </a:xfrm>
          <a:prstGeom prst="rect">
            <a:avLst/>
          </a:prstGeom>
          <a:noFill/>
        </p:spPr>
        <p:txBody>
          <a:bodyPr wrap="square">
            <a:spAutoFit/>
          </a:bodyPr>
          <a:lstStyle/>
          <a:p>
            <a:pPr>
              <a:defRPr sz="2400" b="1">
                <a:solidFill>
                  <a:srgbClr val="273E54"/>
                </a:solidFill>
              </a:defRPr>
            </a:pPr>
            <a:r>
              <a:t>Identify</a:t>
            </a:r>
          </a:p>
          <a:p>
            <a:pPr>
              <a:spcBef>
                <a:spcPts val="400"/>
              </a:spcBef>
              <a:defRPr sz="1650">
                <a:solidFill>
                  <a:srgbClr val="464E56"/>
                </a:solidFill>
              </a:defRPr>
            </a:pPr>
            <a:r>
              <a:t>how inadequate financial support can contribute to housing insecurity, financial hardship, abuse and neglect, and involvement with other legal proceedings.</a:t>
            </a:r>
          </a:p>
        </p:txBody>
      </p:sp>
      <p:sp>
        <p:nvSpPr>
          <p:cNvPr id="11" name="Rounded Rectangle 10"/>
          <p:cNvSpPr/>
          <p:nvPr/>
        </p:nvSpPr>
        <p:spPr>
          <a:xfrm>
            <a:off x="658368" y="3840480"/>
            <a:ext cx="5321808" cy="1737360"/>
          </a:xfrm>
          <a:prstGeom prst="roundRect">
            <a:avLst/>
          </a:prstGeom>
          <a:solidFill>
            <a:srgbClr val="FFFFFF"/>
          </a:solidFill>
          <a:ln>
            <a:solidFill>
              <a:srgbClr val="DAE0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772668" y="4069080"/>
            <a:ext cx="758952" cy="685800"/>
          </a:xfrm>
          <a:prstGeom prst="ellipse">
            <a:avLst/>
          </a:prstGeom>
          <a:solidFill>
            <a:srgbClr val="4E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rPr sz="2400" dirty="0"/>
              <a:t>3</a:t>
            </a:r>
          </a:p>
        </p:txBody>
      </p:sp>
      <p:sp>
        <p:nvSpPr>
          <p:cNvPr id="13" name="TextBox 12"/>
          <p:cNvSpPr txBox="1"/>
          <p:nvPr/>
        </p:nvSpPr>
        <p:spPr>
          <a:xfrm>
            <a:off x="1572768" y="4005072"/>
            <a:ext cx="4160520" cy="1353312"/>
          </a:xfrm>
          <a:prstGeom prst="rect">
            <a:avLst/>
          </a:prstGeom>
          <a:noFill/>
        </p:spPr>
        <p:txBody>
          <a:bodyPr wrap="square">
            <a:spAutoFit/>
          </a:bodyPr>
          <a:lstStyle/>
          <a:p>
            <a:pPr>
              <a:defRPr sz="2400" b="1">
                <a:solidFill>
                  <a:srgbClr val="273E54"/>
                </a:solidFill>
              </a:defRPr>
            </a:pPr>
            <a:r>
              <a:t>Recognize</a:t>
            </a:r>
          </a:p>
          <a:p>
            <a:pPr>
              <a:spcBef>
                <a:spcPts val="400"/>
              </a:spcBef>
              <a:defRPr sz="1650">
                <a:solidFill>
                  <a:srgbClr val="464E56"/>
                </a:solidFill>
              </a:defRPr>
            </a:pPr>
            <a:r>
              <a:t>barriers some parents face in seeking or enforcing child support, including domestic violence, abuse, neglect, and coercive control.</a:t>
            </a:r>
          </a:p>
        </p:txBody>
      </p:sp>
      <p:sp>
        <p:nvSpPr>
          <p:cNvPr id="14" name="Rounded Rectangle 13"/>
          <p:cNvSpPr/>
          <p:nvPr/>
        </p:nvSpPr>
        <p:spPr>
          <a:xfrm>
            <a:off x="6217920" y="3840480"/>
            <a:ext cx="5321808" cy="1737360"/>
          </a:xfrm>
          <a:prstGeom prst="roundRect">
            <a:avLst/>
          </a:prstGeom>
          <a:solidFill>
            <a:srgbClr val="FFFFFF"/>
          </a:solidFill>
          <a:ln>
            <a:solidFill>
              <a:srgbClr val="DAE0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6337738" y="4018788"/>
            <a:ext cx="794582" cy="749808"/>
          </a:xfrm>
          <a:prstGeom prst="ellipse">
            <a:avLst/>
          </a:prstGeom>
          <a:solidFill>
            <a:srgbClr val="4E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rPr dirty="0"/>
              <a:t>4</a:t>
            </a:r>
          </a:p>
        </p:txBody>
      </p:sp>
      <p:sp>
        <p:nvSpPr>
          <p:cNvPr id="16" name="TextBox 15"/>
          <p:cNvSpPr txBox="1"/>
          <p:nvPr/>
        </p:nvSpPr>
        <p:spPr>
          <a:xfrm>
            <a:off x="7132320" y="4005072"/>
            <a:ext cx="4160520" cy="1353312"/>
          </a:xfrm>
          <a:prstGeom prst="rect">
            <a:avLst/>
          </a:prstGeom>
          <a:noFill/>
        </p:spPr>
        <p:txBody>
          <a:bodyPr wrap="square">
            <a:spAutoFit/>
          </a:bodyPr>
          <a:lstStyle/>
          <a:p>
            <a:pPr>
              <a:defRPr sz="2400" b="1">
                <a:solidFill>
                  <a:srgbClr val="273E54"/>
                </a:solidFill>
              </a:defRPr>
            </a:pPr>
            <a:r>
              <a:t>Apply</a:t>
            </a:r>
          </a:p>
          <a:p>
            <a:pPr>
              <a:spcBef>
                <a:spcPts val="400"/>
              </a:spcBef>
              <a:defRPr sz="1650">
                <a:solidFill>
                  <a:srgbClr val="464E56"/>
                </a:solidFill>
              </a:defRPr>
            </a:pPr>
            <a:r>
              <a:t>trauma-informed approaches while balancing family safety, financial support, and the best interests of children.</a:t>
            </a:r>
          </a:p>
        </p:txBody>
      </p:sp>
      <p:sp>
        <p:nvSpPr>
          <p:cNvPr id="17" name="Rounded Rectangle 16"/>
          <p:cNvSpPr/>
          <p:nvPr/>
        </p:nvSpPr>
        <p:spPr>
          <a:xfrm>
            <a:off x="658368" y="5925312"/>
            <a:ext cx="10881360" cy="475488"/>
          </a:xfrm>
          <a:prstGeom prst="roundRect">
            <a:avLst/>
          </a:prstGeom>
          <a:solidFill>
            <a:srgbClr val="E8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37414B"/>
                </a:solidFill>
              </a:defRPr>
            </a:pPr>
            <a:r>
              <a:t>The Domino Effect:  financial stability → family stability → legal and safety consequences</a:t>
            </a:r>
          </a:p>
        </p:txBody>
      </p:sp>
      <p:sp>
        <p:nvSpPr>
          <p:cNvPr id="18" name="TextBox 17"/>
          <p:cNvSpPr txBox="1"/>
          <p:nvPr/>
        </p:nvSpPr>
        <p:spPr>
          <a:xfrm>
            <a:off x="658368" y="6473952"/>
            <a:ext cx="10881360" cy="164592"/>
          </a:xfrm>
          <a:prstGeom prst="rect">
            <a:avLst/>
          </a:prstGeom>
          <a:noFill/>
        </p:spPr>
        <p:txBody>
          <a:bodyPr wrap="none">
            <a:spAutoFit/>
          </a:bodyPr>
          <a:lstStyle/>
          <a:p>
            <a:pPr algn="r">
              <a:defRPr sz="950">
                <a:solidFill>
                  <a:srgbClr val="6E767E"/>
                </a:solidFill>
              </a:defRPr>
            </a:pPr>
            <a:r>
              <a:t>Child Support and Its Impact on Families and the Law: A Domino Effect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650000" y="500000"/>
            <a:ext cx="6161110" cy="646331"/>
          </a:xfrm>
          <a:prstGeom prst="rect">
            <a:avLst/>
          </a:prstGeom>
          <a:noFill/>
        </p:spPr>
        <p:txBody>
          <a:bodyPr wrap="none">
            <a:spAutoFit/>
          </a:bodyPr>
          <a:lstStyle/>
          <a:p>
            <a:r>
              <a:rPr lang="en-US" sz="3600" b="1" dirty="0"/>
              <a:t> This Presentation Examines</a:t>
            </a:r>
            <a:endParaRPr sz="3600" b="1" dirty="0"/>
          </a:p>
        </p:txBody>
      </p:sp>
      <p:sp>
        <p:nvSpPr>
          <p:cNvPr id="3" name="TextBox 2"/>
          <p:cNvSpPr txBox="1"/>
          <p:nvPr/>
        </p:nvSpPr>
        <p:spPr>
          <a:xfrm>
            <a:off x="700000" y="1064445"/>
            <a:ext cx="10934716" cy="6042680"/>
          </a:xfrm>
          <a:prstGeom prst="rect">
            <a:avLst/>
          </a:prstGeom>
          <a:noFill/>
        </p:spPr>
        <p:txBody>
          <a:bodyPr wrap="square">
            <a:spAutoFit/>
          </a:bodyPr>
          <a:lstStyle/>
          <a:p>
            <a:pPr marL="342900" indent="-342900">
              <a:spcAft>
                <a:spcPts val="1400"/>
              </a:spcAft>
              <a:buFont typeface="Wingdings" panose="05000000000000000000" pitchFamily="2" charset="2"/>
              <a:buChar char="§"/>
              <a:defRPr sz="1800"/>
            </a:pPr>
            <a:r>
              <a:rPr sz="2600" b="1" u="sng" dirty="0">
                <a:solidFill>
                  <a:schemeClr val="accent1">
                    <a:lumMod val="75000"/>
                  </a:schemeClr>
                </a:solidFill>
              </a:rPr>
              <a:t>Financial stability</a:t>
            </a:r>
            <a:r>
              <a:rPr sz="2600" b="1" dirty="0"/>
              <a:t>: </a:t>
            </a:r>
            <a:r>
              <a:rPr lang="en-US" sz="2600" b="1" dirty="0"/>
              <a:t> </a:t>
            </a:r>
            <a:r>
              <a:rPr sz="2600" dirty="0"/>
              <a:t>How reliable child support can promote housing, food, health, education, and family stability.</a:t>
            </a:r>
          </a:p>
          <a:p>
            <a:pPr marL="342900" indent="-342900">
              <a:spcAft>
                <a:spcPts val="1400"/>
              </a:spcAft>
              <a:buFont typeface="Wingdings" panose="05000000000000000000" pitchFamily="2" charset="2"/>
              <a:buChar char="§"/>
              <a:defRPr sz="1800"/>
            </a:pPr>
            <a:r>
              <a:rPr sz="2600" b="1" u="sng" dirty="0">
                <a:solidFill>
                  <a:schemeClr val="accent1">
                    <a:lumMod val="75000"/>
                  </a:schemeClr>
                </a:solidFill>
              </a:rPr>
              <a:t>The domino effect:</a:t>
            </a:r>
            <a:r>
              <a:rPr lang="en-US" sz="2600" b="1" dirty="0">
                <a:solidFill>
                  <a:schemeClr val="accent1">
                    <a:lumMod val="75000"/>
                  </a:schemeClr>
                </a:solidFill>
              </a:rPr>
              <a:t> </a:t>
            </a:r>
            <a:r>
              <a:rPr sz="2600" dirty="0"/>
              <a:t>How inadequate or unrealistic support can contribute to financial hardship</a:t>
            </a:r>
            <a:r>
              <a:rPr lang="en-US" sz="2600" dirty="0"/>
              <a:t>, housing insecurity, abuse and neglect </a:t>
            </a:r>
            <a:r>
              <a:rPr sz="2600" dirty="0"/>
              <a:t>and involvement with other legal systems.</a:t>
            </a:r>
          </a:p>
          <a:p>
            <a:pPr marL="342900" indent="-342900">
              <a:spcAft>
                <a:spcPts val="1400"/>
              </a:spcAft>
              <a:buFont typeface="Wingdings" panose="05000000000000000000" pitchFamily="2" charset="2"/>
              <a:buChar char="§"/>
              <a:defRPr sz="1800"/>
            </a:pPr>
            <a:r>
              <a:rPr sz="2600" b="1" u="sng" dirty="0">
                <a:solidFill>
                  <a:schemeClr val="accent1">
                    <a:lumMod val="75000"/>
                  </a:schemeClr>
                </a:solidFill>
              </a:rPr>
              <a:t>Safety and trauma-informed practice: </a:t>
            </a:r>
            <a:r>
              <a:rPr sz="2600" dirty="0"/>
              <a:t>Why domestic violence, abuse, neglect, coercive control, privacy, and retaliation concerns must be considered</a:t>
            </a:r>
            <a:r>
              <a:rPr lang="en-US" sz="2600" dirty="0"/>
              <a:t>, recognizing the barriers some parents face in seeking or enforcing child support while balancing safety and the best interests of children.</a:t>
            </a:r>
          </a:p>
          <a:p>
            <a:pPr marL="342900" indent="-342900">
              <a:spcAft>
                <a:spcPts val="1400"/>
              </a:spcAft>
              <a:buFont typeface="Wingdings" panose="05000000000000000000" pitchFamily="2" charset="2"/>
              <a:buChar char="§"/>
              <a:defRPr sz="1800"/>
            </a:pPr>
            <a:r>
              <a:rPr lang="en-US" sz="2600" b="1" u="sng" dirty="0">
                <a:solidFill>
                  <a:schemeClr val="accent1">
                    <a:lumMod val="75000"/>
                  </a:schemeClr>
                </a:solidFill>
              </a:rPr>
              <a:t>Best Practices: </a:t>
            </a:r>
            <a:r>
              <a:rPr lang="en-US" sz="2600" dirty="0"/>
              <a:t>How child support enforcement best practices can be established and improved to improve outcomes for families.</a:t>
            </a:r>
          </a:p>
          <a:p>
            <a:pPr marL="342900" indent="-342900">
              <a:spcAft>
                <a:spcPts val="1400"/>
              </a:spcAft>
              <a:buFont typeface="Wingdings" panose="05000000000000000000" pitchFamily="2" charset="2"/>
              <a:buChar char="§"/>
              <a:defRPr sz="1800"/>
            </a:pPr>
            <a:endParaRP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A43"/>
        </a:solidFill>
        <a:effectLst/>
      </p:bgPr>
    </p:bg>
    <p:spTree>
      <p:nvGrpSpPr>
        <p:cNvPr id="1" name="">
          <a:extLst>
            <a:ext uri="{FF2B5EF4-FFF2-40B4-BE49-F238E27FC236}">
              <a16:creationId xmlns:a16="http://schemas.microsoft.com/office/drawing/2014/main" id="{1BB7C05A-91C8-5235-0A3F-B7D8D75066AA}"/>
            </a:ext>
          </a:extLst>
        </p:cNvPr>
        <p:cNvGrpSpPr/>
        <p:nvPr/>
      </p:nvGrpSpPr>
      <p:grpSpPr>
        <a:xfrm>
          <a:off x="0" y="0"/>
          <a:ext cx="0" cy="0"/>
          <a:chOff x="0" y="0"/>
          <a:chExt cx="0" cy="0"/>
        </a:xfrm>
      </p:grpSpPr>
      <p:pic>
        <p:nvPicPr>
          <p:cNvPr id="2" name="Image 0" descr="/mnt/data/a_realistic_high_resolution_interior_scene_of_a_c.png">
            <a:extLst>
              <a:ext uri="{FF2B5EF4-FFF2-40B4-BE49-F238E27FC236}">
                <a16:creationId xmlns:a16="http://schemas.microsoft.com/office/drawing/2014/main" id="{27877FB4-0CCC-9F2F-1BC6-95984E4FA3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5080" y="1950628"/>
            <a:ext cx="5074920" cy="2856160"/>
          </a:xfrm>
          <a:prstGeom prst="rect">
            <a:avLst/>
          </a:prstGeom>
        </p:spPr>
      </p:pic>
      <p:sp>
        <p:nvSpPr>
          <p:cNvPr id="3" name="Text 0">
            <a:extLst>
              <a:ext uri="{FF2B5EF4-FFF2-40B4-BE49-F238E27FC236}">
                <a16:creationId xmlns:a16="http://schemas.microsoft.com/office/drawing/2014/main" id="{66184BE9-A1DD-B167-2A36-EBE7428DDA82}"/>
              </a:ext>
            </a:extLst>
          </p:cNvPr>
          <p:cNvSpPr/>
          <p:nvPr/>
        </p:nvSpPr>
        <p:spPr>
          <a:xfrm>
            <a:off x="640080" y="841247"/>
            <a:ext cx="5212080" cy="1265745"/>
          </a:xfrm>
          <a:prstGeom prst="rect">
            <a:avLst/>
          </a:prstGeom>
          <a:noFill/>
          <a:ln/>
        </p:spPr>
        <p:txBody>
          <a:bodyPr wrap="square" lIns="0" tIns="0" rIns="0" bIns="0" rtlCol="0" anchor="ctr"/>
          <a:lstStyle/>
          <a:p>
            <a:pPr marL="0" indent="0">
              <a:buNone/>
            </a:pPr>
            <a:r>
              <a:rPr lang="en-US" sz="3600" b="1" dirty="0">
                <a:solidFill>
                  <a:schemeClr val="bg2"/>
                </a:solidFill>
              </a:rPr>
              <a:t>CHILD SUPPORT LAWS: </a:t>
            </a:r>
          </a:p>
          <a:p>
            <a:pPr marL="0" indent="0">
              <a:buNone/>
            </a:pPr>
            <a:r>
              <a:rPr lang="en-US" sz="3600" b="1" dirty="0">
                <a:solidFill>
                  <a:schemeClr val="bg2"/>
                </a:solidFill>
              </a:rPr>
              <a:t>Federal and State</a:t>
            </a:r>
            <a:endParaRPr lang="en-US" sz="3600" dirty="0">
              <a:solidFill>
                <a:schemeClr val="bg2"/>
              </a:solidFill>
            </a:endParaRPr>
          </a:p>
        </p:txBody>
      </p:sp>
      <p:sp>
        <p:nvSpPr>
          <p:cNvPr id="5" name="Shape 2">
            <a:extLst>
              <a:ext uri="{FF2B5EF4-FFF2-40B4-BE49-F238E27FC236}">
                <a16:creationId xmlns:a16="http://schemas.microsoft.com/office/drawing/2014/main" id="{4E8C8709-A841-F6DF-8657-C514AC878AEC}"/>
              </a:ext>
            </a:extLst>
          </p:cNvPr>
          <p:cNvSpPr/>
          <p:nvPr/>
        </p:nvSpPr>
        <p:spPr>
          <a:xfrm>
            <a:off x="667512" y="2359152"/>
            <a:ext cx="4434840" cy="36576"/>
          </a:xfrm>
          <a:prstGeom prst="rect">
            <a:avLst/>
          </a:prstGeom>
          <a:solidFill>
            <a:srgbClr val="B8872B"/>
          </a:solidFill>
          <a:ln w="12700">
            <a:solidFill>
              <a:srgbClr val="B8872B"/>
            </a:solidFill>
            <a:prstDash val="solid"/>
          </a:ln>
        </p:spPr>
        <p:txBody>
          <a:bodyPr/>
          <a:lstStyle/>
          <a:p>
            <a:endParaRPr sz="2200" dirty="0"/>
          </a:p>
        </p:txBody>
      </p:sp>
      <p:sp>
        <p:nvSpPr>
          <p:cNvPr id="6" name="Text 3">
            <a:extLst>
              <a:ext uri="{FF2B5EF4-FFF2-40B4-BE49-F238E27FC236}">
                <a16:creationId xmlns:a16="http://schemas.microsoft.com/office/drawing/2014/main" id="{E7E1794A-CA48-BB0B-8CFC-E3540AB980C7}"/>
              </a:ext>
            </a:extLst>
          </p:cNvPr>
          <p:cNvSpPr/>
          <p:nvPr/>
        </p:nvSpPr>
        <p:spPr>
          <a:xfrm>
            <a:off x="640080" y="3502288"/>
            <a:ext cx="4937760" cy="658368"/>
          </a:xfrm>
          <a:prstGeom prst="rect">
            <a:avLst/>
          </a:prstGeom>
          <a:noFill/>
          <a:ln/>
        </p:spPr>
        <p:txBody>
          <a:bodyPr wrap="square" lIns="381" tIns="381" rIns="381" bIns="381" rtlCol="0" anchor="ctr">
            <a:noAutofit/>
          </a:bodyPr>
          <a:lstStyle/>
          <a:p>
            <a:pPr marL="0" indent="0">
              <a:buNone/>
            </a:pPr>
            <a:r>
              <a:rPr lang="en-US" sz="2800" dirty="0">
                <a:solidFill>
                  <a:srgbClr val="FFFFFF"/>
                </a:solidFill>
              </a:rPr>
              <a:t>There are numerous laws to assist litigants in establishing and enforcing child support</a:t>
            </a:r>
            <a:endParaRPr lang="en-US" sz="2800" dirty="0"/>
          </a:p>
        </p:txBody>
      </p:sp>
    </p:spTree>
    <p:extLst>
      <p:ext uri="{BB962C8B-B14F-4D97-AF65-F5344CB8AC3E}">
        <p14:creationId xmlns:p14="http://schemas.microsoft.com/office/powerpoint/2010/main" val="3810228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384048"/>
            <a:ext cx="11018520" cy="722376"/>
          </a:xfrm>
          <a:prstGeom prst="rect">
            <a:avLst/>
          </a:prstGeom>
          <a:noFill/>
          <a:ln/>
        </p:spPr>
        <p:txBody>
          <a:bodyPr wrap="square" lIns="0" tIns="0" rIns="0" bIns="0" rtlCol="0" anchor="ctr"/>
          <a:lstStyle/>
          <a:p>
            <a:pPr marL="0" indent="0">
              <a:buNone/>
            </a:pPr>
            <a:r>
              <a:rPr lang="en-US" sz="4000" b="1" dirty="0">
                <a:solidFill>
                  <a:srgbClr val="173B57"/>
                </a:solidFill>
              </a:rPr>
              <a:t>Federal Framework: </a:t>
            </a:r>
          </a:p>
          <a:p>
            <a:pPr marL="0" indent="0">
              <a:buNone/>
            </a:pPr>
            <a:r>
              <a:rPr lang="en-US" sz="4000" b="1" dirty="0">
                <a:solidFill>
                  <a:srgbClr val="173B57"/>
                </a:solidFill>
              </a:rPr>
              <a:t>Title IV-D and Interstate Enforcement</a:t>
            </a:r>
            <a:endParaRPr lang="en-US" sz="4000" dirty="0"/>
          </a:p>
        </p:txBody>
      </p:sp>
      <p:sp>
        <p:nvSpPr>
          <p:cNvPr id="4" name="Shape 2"/>
          <p:cNvSpPr/>
          <p:nvPr/>
        </p:nvSpPr>
        <p:spPr>
          <a:xfrm>
            <a:off x="598932" y="1506474"/>
            <a:ext cx="3511296" cy="2838570"/>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5" name="Shape 3"/>
          <p:cNvSpPr/>
          <p:nvPr/>
        </p:nvSpPr>
        <p:spPr>
          <a:xfrm>
            <a:off x="607762" y="1517904"/>
            <a:ext cx="92963" cy="2827138"/>
          </a:xfrm>
          <a:prstGeom prst="rect">
            <a:avLst/>
          </a:prstGeom>
          <a:solidFill>
            <a:srgbClr val="2E668C"/>
          </a:solidFill>
          <a:ln w="12700">
            <a:solidFill>
              <a:srgbClr val="2E668C"/>
            </a:solidFill>
            <a:prstDash val="solid"/>
          </a:ln>
        </p:spPr>
        <p:txBody>
          <a:bodyPr/>
          <a:lstStyle/>
          <a:p>
            <a:endParaRPr lang="en-US"/>
          </a:p>
        </p:txBody>
      </p:sp>
      <p:sp>
        <p:nvSpPr>
          <p:cNvPr id="6" name="Text 4"/>
          <p:cNvSpPr/>
          <p:nvPr/>
        </p:nvSpPr>
        <p:spPr>
          <a:xfrm>
            <a:off x="822960" y="1633885"/>
            <a:ext cx="3136392" cy="274320"/>
          </a:xfrm>
          <a:prstGeom prst="rect">
            <a:avLst/>
          </a:prstGeom>
          <a:noFill/>
          <a:ln/>
        </p:spPr>
        <p:txBody>
          <a:bodyPr wrap="square" lIns="0" tIns="0" rIns="0" bIns="0" rtlCol="0" anchor="ctr"/>
          <a:lstStyle/>
          <a:p>
            <a:pPr marL="0" indent="0">
              <a:buNone/>
            </a:pPr>
            <a:r>
              <a:rPr lang="en-US" sz="2400" b="1" dirty="0">
                <a:solidFill>
                  <a:srgbClr val="173B57"/>
                </a:solidFill>
              </a:rPr>
              <a:t>Title IV-D</a:t>
            </a:r>
            <a:endParaRPr lang="en-US" sz="2400" dirty="0"/>
          </a:p>
        </p:txBody>
      </p:sp>
      <p:sp>
        <p:nvSpPr>
          <p:cNvPr id="7" name="Text 5"/>
          <p:cNvSpPr/>
          <p:nvPr/>
        </p:nvSpPr>
        <p:spPr>
          <a:xfrm>
            <a:off x="822960" y="2037032"/>
            <a:ext cx="3127248" cy="2308012"/>
          </a:xfrm>
          <a:prstGeom prst="rect">
            <a:avLst/>
          </a:prstGeom>
          <a:noFill/>
          <a:ln/>
        </p:spPr>
        <p:txBody>
          <a:bodyPr wrap="square" lIns="254" tIns="254" rIns="254" bIns="254" rtlCol="0" anchor="t">
            <a:noAutofit/>
          </a:bodyPr>
          <a:lstStyle/>
          <a:p>
            <a:pPr marL="0" indent="0">
              <a:buNone/>
            </a:pPr>
            <a:r>
              <a:rPr lang="en-US" sz="2000" dirty="0">
                <a:solidFill>
                  <a:srgbClr val="24313A"/>
                </a:solidFill>
              </a:rPr>
              <a:t>Part D of Title IV of the Social Security Act funds state programs that locate parents, establish parentage and orders, collect payments, and enforce obligations.</a:t>
            </a:r>
            <a:endParaRPr lang="en-US" sz="2000" dirty="0"/>
          </a:p>
        </p:txBody>
      </p:sp>
      <p:sp>
        <p:nvSpPr>
          <p:cNvPr id="8" name="Shape 6"/>
          <p:cNvSpPr/>
          <p:nvPr/>
        </p:nvSpPr>
        <p:spPr>
          <a:xfrm>
            <a:off x="4407408" y="1531620"/>
            <a:ext cx="3511296" cy="2838570"/>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dirty="0"/>
          </a:p>
        </p:txBody>
      </p:sp>
      <p:sp>
        <p:nvSpPr>
          <p:cNvPr id="9" name="Shape 7"/>
          <p:cNvSpPr/>
          <p:nvPr/>
        </p:nvSpPr>
        <p:spPr>
          <a:xfrm>
            <a:off x="4325111" y="1547416"/>
            <a:ext cx="110937" cy="2797626"/>
          </a:xfrm>
          <a:prstGeom prst="rect">
            <a:avLst/>
          </a:prstGeom>
          <a:solidFill>
            <a:srgbClr val="C59A3D"/>
          </a:solidFill>
          <a:ln w="12700">
            <a:solidFill>
              <a:srgbClr val="C59A3D"/>
            </a:solidFill>
            <a:prstDash val="solid"/>
          </a:ln>
        </p:spPr>
        <p:txBody>
          <a:bodyPr/>
          <a:lstStyle/>
          <a:p>
            <a:endParaRPr lang="en-US"/>
          </a:p>
        </p:txBody>
      </p:sp>
      <p:sp>
        <p:nvSpPr>
          <p:cNvPr id="10" name="Text 8"/>
          <p:cNvSpPr/>
          <p:nvPr/>
        </p:nvSpPr>
        <p:spPr>
          <a:xfrm>
            <a:off x="4534320" y="1633085"/>
            <a:ext cx="3136392" cy="274320"/>
          </a:xfrm>
          <a:prstGeom prst="rect">
            <a:avLst/>
          </a:prstGeom>
          <a:noFill/>
          <a:ln/>
        </p:spPr>
        <p:txBody>
          <a:bodyPr wrap="square" lIns="0" tIns="0" rIns="0" bIns="0" rtlCol="0" anchor="ctr"/>
          <a:lstStyle/>
          <a:p>
            <a:pPr marL="0" indent="0">
              <a:buNone/>
            </a:pPr>
            <a:r>
              <a:rPr lang="en-US" sz="2400" b="1" dirty="0">
                <a:solidFill>
                  <a:srgbClr val="173B57"/>
                </a:solidFill>
              </a:rPr>
              <a:t>Uniform enforcement</a:t>
            </a:r>
            <a:endParaRPr lang="en-US" sz="2400" dirty="0"/>
          </a:p>
        </p:txBody>
      </p:sp>
      <p:sp>
        <p:nvSpPr>
          <p:cNvPr id="11" name="Text 9"/>
          <p:cNvSpPr/>
          <p:nvPr/>
        </p:nvSpPr>
        <p:spPr>
          <a:xfrm>
            <a:off x="4567428" y="2033325"/>
            <a:ext cx="3127248" cy="2251102"/>
          </a:xfrm>
          <a:prstGeom prst="rect">
            <a:avLst/>
          </a:prstGeom>
          <a:noFill/>
          <a:ln/>
        </p:spPr>
        <p:txBody>
          <a:bodyPr wrap="square" lIns="254" tIns="254" rIns="254" bIns="254" rtlCol="0" anchor="t">
            <a:normAutofit/>
          </a:bodyPr>
          <a:lstStyle/>
          <a:p>
            <a:pPr marL="0" indent="0">
              <a:buNone/>
            </a:pPr>
            <a:r>
              <a:rPr lang="en-US" sz="2000" dirty="0">
                <a:solidFill>
                  <a:srgbClr val="24313A"/>
                </a:solidFill>
              </a:rPr>
              <a:t>Federal law requires income withholding, state and federal tax refund offsets, reporting, liens, passport denial, and data matching tools.</a:t>
            </a:r>
            <a:endParaRPr lang="en-US" sz="2000" dirty="0"/>
          </a:p>
        </p:txBody>
      </p:sp>
      <p:sp>
        <p:nvSpPr>
          <p:cNvPr id="12" name="Shape 10"/>
          <p:cNvSpPr/>
          <p:nvPr/>
        </p:nvSpPr>
        <p:spPr>
          <a:xfrm>
            <a:off x="8100375" y="1506473"/>
            <a:ext cx="3511296" cy="2838569"/>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13" name="Shape 11"/>
          <p:cNvSpPr/>
          <p:nvPr/>
        </p:nvSpPr>
        <p:spPr>
          <a:xfrm>
            <a:off x="8087868" y="1517903"/>
            <a:ext cx="128016" cy="2782929"/>
          </a:xfrm>
          <a:prstGeom prst="rect">
            <a:avLst/>
          </a:prstGeom>
          <a:solidFill>
            <a:srgbClr val="497A66"/>
          </a:solidFill>
          <a:ln w="12700">
            <a:solidFill>
              <a:srgbClr val="497A66"/>
            </a:solidFill>
            <a:prstDash val="solid"/>
          </a:ln>
        </p:spPr>
        <p:txBody>
          <a:bodyPr/>
          <a:lstStyle/>
          <a:p>
            <a:endParaRPr lang="en-US"/>
          </a:p>
        </p:txBody>
      </p:sp>
      <p:sp>
        <p:nvSpPr>
          <p:cNvPr id="14" name="Text 12"/>
          <p:cNvSpPr/>
          <p:nvPr/>
        </p:nvSpPr>
        <p:spPr>
          <a:xfrm>
            <a:off x="8283255" y="1642477"/>
            <a:ext cx="3136392" cy="274320"/>
          </a:xfrm>
          <a:prstGeom prst="rect">
            <a:avLst/>
          </a:prstGeom>
          <a:noFill/>
          <a:ln/>
        </p:spPr>
        <p:txBody>
          <a:bodyPr wrap="square" lIns="0" tIns="0" rIns="0" bIns="0" rtlCol="0" anchor="ctr"/>
          <a:lstStyle/>
          <a:p>
            <a:pPr marL="0" indent="0">
              <a:buNone/>
            </a:pPr>
            <a:r>
              <a:rPr lang="en-US" sz="2400" b="1" dirty="0">
                <a:solidFill>
                  <a:srgbClr val="173B57"/>
                </a:solidFill>
              </a:rPr>
              <a:t>Across state lines</a:t>
            </a:r>
            <a:endParaRPr lang="en-US" sz="2400" dirty="0"/>
          </a:p>
        </p:txBody>
      </p:sp>
      <p:sp>
        <p:nvSpPr>
          <p:cNvPr id="15" name="Text 13"/>
          <p:cNvSpPr/>
          <p:nvPr/>
        </p:nvSpPr>
        <p:spPr>
          <a:xfrm>
            <a:off x="8292398" y="2052799"/>
            <a:ext cx="3261045" cy="2172010"/>
          </a:xfrm>
          <a:prstGeom prst="rect">
            <a:avLst/>
          </a:prstGeom>
          <a:noFill/>
          <a:ln/>
        </p:spPr>
        <p:txBody>
          <a:bodyPr wrap="square" lIns="254" tIns="254" rIns="254" bIns="254" rtlCol="0" anchor="t">
            <a:normAutofit/>
          </a:bodyPr>
          <a:lstStyle/>
          <a:p>
            <a:pPr marL="0" indent="0">
              <a:buNone/>
            </a:pPr>
            <a:r>
              <a:rPr lang="en-US" sz="2000" dirty="0">
                <a:solidFill>
                  <a:srgbClr val="24313A"/>
                </a:solidFill>
              </a:rPr>
              <a:t>UIFSA provides the state-law process for interstate cases. The Full Faith and Credit for Child Support Orders Act requires recognition of qualifying orders.</a:t>
            </a:r>
            <a:endParaRPr lang="en-US" sz="2000" dirty="0"/>
          </a:p>
        </p:txBody>
      </p:sp>
      <p:sp>
        <p:nvSpPr>
          <p:cNvPr id="16" name="Shape 14"/>
          <p:cNvSpPr/>
          <p:nvPr/>
        </p:nvSpPr>
        <p:spPr>
          <a:xfrm>
            <a:off x="618744" y="4345042"/>
            <a:ext cx="10954512" cy="2183338"/>
          </a:xfrm>
          <a:prstGeom prst="roundRect">
            <a:avLst>
              <a:gd name="adj" fmla="val 3721"/>
            </a:avLst>
          </a:prstGeom>
          <a:solidFill>
            <a:srgbClr val="E7EEF2"/>
          </a:solidFill>
          <a:ln w="12700">
            <a:solidFill>
              <a:srgbClr val="CAD7DF"/>
            </a:solidFill>
            <a:prstDash val="solid"/>
          </a:ln>
        </p:spPr>
        <p:txBody>
          <a:bodyPr/>
          <a:lstStyle/>
          <a:p>
            <a:endParaRPr lang="en-US" dirty="0"/>
          </a:p>
        </p:txBody>
      </p:sp>
      <p:sp>
        <p:nvSpPr>
          <p:cNvPr id="17" name="Text 15"/>
          <p:cNvSpPr/>
          <p:nvPr/>
        </p:nvSpPr>
        <p:spPr>
          <a:xfrm>
            <a:off x="771959" y="4899923"/>
            <a:ext cx="2286000" cy="941868"/>
          </a:xfrm>
          <a:prstGeom prst="rect">
            <a:avLst/>
          </a:prstGeom>
          <a:noFill/>
          <a:ln/>
        </p:spPr>
        <p:txBody>
          <a:bodyPr wrap="square" lIns="0" tIns="0" rIns="0" bIns="0" rtlCol="0" anchor="ctr"/>
          <a:lstStyle/>
          <a:p>
            <a:pPr marL="0" indent="0">
              <a:buNone/>
            </a:pPr>
            <a:r>
              <a:rPr lang="en-US" sz="3200" b="1" dirty="0">
                <a:solidFill>
                  <a:srgbClr val="173B57"/>
                </a:solidFill>
              </a:rPr>
              <a:t>Key federal principle</a:t>
            </a:r>
            <a:endParaRPr lang="en-US" sz="3200" dirty="0"/>
          </a:p>
        </p:txBody>
      </p:sp>
      <p:sp>
        <p:nvSpPr>
          <p:cNvPr id="18" name="Text 16"/>
          <p:cNvSpPr/>
          <p:nvPr/>
        </p:nvSpPr>
        <p:spPr>
          <a:xfrm>
            <a:off x="3182113" y="5093671"/>
            <a:ext cx="8316468" cy="1109236"/>
          </a:xfrm>
          <a:prstGeom prst="rect">
            <a:avLst/>
          </a:prstGeom>
          <a:noFill/>
          <a:ln/>
        </p:spPr>
        <p:txBody>
          <a:bodyPr wrap="square" lIns="381" tIns="381" rIns="381" bIns="381" rtlCol="0" anchor="ctr">
            <a:noAutofit/>
          </a:bodyPr>
          <a:lstStyle/>
          <a:p>
            <a:r>
              <a:rPr lang="en-US" sz="2000" dirty="0">
                <a:solidFill>
                  <a:srgbClr val="24313A"/>
                </a:solidFill>
              </a:rPr>
              <a:t>Support enforcement is designed to follow income and assets. Employers, financial institutions, state agencies, and federal databases are part of the collection network. </a:t>
            </a:r>
            <a:r>
              <a:rPr lang="en-US" b="1" dirty="0">
                <a:solidFill>
                  <a:srgbClr val="A34A45"/>
                </a:solidFill>
              </a:rPr>
              <a:t>Federal child support enforcement does not decide parenting time or custody.</a:t>
            </a:r>
            <a:endParaRPr lang="en-US" dirty="0"/>
          </a:p>
          <a:p>
            <a:pPr marL="0" indent="0">
              <a:buNone/>
            </a:pPr>
            <a:endParaRPr lang="en-US" sz="3200" dirty="0"/>
          </a:p>
        </p:txBody>
      </p:sp>
      <p:sp>
        <p:nvSpPr>
          <p:cNvPr id="19" name="Text 17"/>
          <p:cNvSpPr/>
          <p:nvPr/>
        </p:nvSpPr>
        <p:spPr>
          <a:xfrm>
            <a:off x="3378709" y="5154288"/>
            <a:ext cx="8174735" cy="1374094"/>
          </a:xfrm>
          <a:prstGeom prst="rect">
            <a:avLst/>
          </a:prstGeom>
          <a:noFill/>
          <a:ln/>
        </p:spPr>
        <p:txBody>
          <a:bodyPr wrap="square" lIns="254" tIns="254" rIns="254" bIns="254" rtlCol="0" anchor="ctr">
            <a:noAutofit/>
          </a:bodyPr>
          <a:lstStyle/>
          <a:p>
            <a:pPr marL="0" indent="0">
              <a:buNone/>
            </a:pPr>
            <a:endParaRPr lang="en-US" sz="2400" dirty="0"/>
          </a:p>
        </p:txBody>
      </p:sp>
      <p:sp>
        <p:nvSpPr>
          <p:cNvPr id="3" name="TextBox 2">
            <a:extLst>
              <a:ext uri="{FF2B5EF4-FFF2-40B4-BE49-F238E27FC236}">
                <a16:creationId xmlns:a16="http://schemas.microsoft.com/office/drawing/2014/main" id="{E103E53B-B63A-1F03-BDBF-C097CC9E5231}"/>
              </a:ext>
            </a:extLst>
          </p:cNvPr>
          <p:cNvSpPr txBox="1"/>
          <p:nvPr/>
        </p:nvSpPr>
        <p:spPr>
          <a:xfrm>
            <a:off x="1856096" y="6660107"/>
            <a:ext cx="184731" cy="369332"/>
          </a:xfrm>
          <a:prstGeom prst="rect">
            <a:avLst/>
          </a:prstGeom>
          <a:noFill/>
        </p:spPr>
        <p:txBody>
          <a:bodyPr wrap="none" rtlCol="0">
            <a:spAutoFit/>
          </a:bodyPr>
          <a:lstStyle/>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7FEFD">
            <a:alpha val="54000"/>
          </a:srgb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13F642-B835-8C29-FD3E-31B4B2BD32B6}"/>
              </a:ext>
            </a:extLst>
          </p:cNvPr>
          <p:cNvSpPr txBox="1"/>
          <p:nvPr/>
        </p:nvSpPr>
        <p:spPr>
          <a:xfrm>
            <a:off x="618008" y="611702"/>
            <a:ext cx="10588121" cy="646331"/>
          </a:xfrm>
          <a:prstGeom prst="rect">
            <a:avLst/>
          </a:prstGeom>
          <a:noFill/>
        </p:spPr>
        <p:txBody>
          <a:bodyPr wrap="square" rtlCol="0">
            <a:spAutoFit/>
          </a:bodyPr>
          <a:lstStyle/>
          <a:p>
            <a:r>
              <a:rPr lang="en-US" sz="3600" b="1" dirty="0"/>
              <a:t>Illinois Child Support Laws</a:t>
            </a:r>
          </a:p>
        </p:txBody>
      </p:sp>
      <p:sp>
        <p:nvSpPr>
          <p:cNvPr id="3" name="TextBox 2">
            <a:extLst>
              <a:ext uri="{FF2B5EF4-FFF2-40B4-BE49-F238E27FC236}">
                <a16:creationId xmlns:a16="http://schemas.microsoft.com/office/drawing/2014/main" id="{044E1155-15CE-0008-5D8C-3DDAE2A68CE4}"/>
              </a:ext>
            </a:extLst>
          </p:cNvPr>
          <p:cNvSpPr txBox="1"/>
          <p:nvPr/>
        </p:nvSpPr>
        <p:spPr>
          <a:xfrm>
            <a:off x="750439" y="1374753"/>
            <a:ext cx="10752081" cy="3293209"/>
          </a:xfrm>
          <a:prstGeom prst="rect">
            <a:avLst/>
          </a:prstGeom>
          <a:noFill/>
        </p:spPr>
        <p:txBody>
          <a:bodyPr wrap="square" rtlCol="0">
            <a:spAutoFit/>
          </a:bodyPr>
          <a:lstStyle/>
          <a:p>
            <a:pPr marL="285750" indent="-285750">
              <a:buFont typeface="Wingdings" panose="05000000000000000000" pitchFamily="2" charset="2"/>
              <a:buChar char="q"/>
            </a:pPr>
            <a:r>
              <a:rPr lang="en-US" sz="3000" dirty="0"/>
              <a:t> Illinois Marriage &amp; Dissolution of Marriage Act 750 ILCS 5/505</a:t>
            </a:r>
          </a:p>
          <a:p>
            <a:pPr marL="285750" indent="-285750">
              <a:buFont typeface="Wingdings" panose="05000000000000000000" pitchFamily="2" charset="2"/>
              <a:buChar char="q"/>
            </a:pPr>
            <a:r>
              <a:rPr lang="en-US" sz="3000" dirty="0"/>
              <a:t> Illinois Parentage Act 750 ILCS 46/801</a:t>
            </a:r>
          </a:p>
          <a:p>
            <a:pPr marL="285750" indent="-285750">
              <a:buFont typeface="Wingdings" panose="05000000000000000000" pitchFamily="2" charset="2"/>
              <a:buChar char="q"/>
            </a:pPr>
            <a:r>
              <a:rPr lang="en-US" sz="3000" dirty="0"/>
              <a:t> Illinois Domestic Violence Act 750 ILCS 60/214(12)</a:t>
            </a:r>
          </a:p>
          <a:p>
            <a:pPr marL="285750" indent="-285750">
              <a:buFont typeface="Wingdings" panose="05000000000000000000" pitchFamily="2" charset="2"/>
              <a:buChar char="q"/>
            </a:pPr>
            <a:r>
              <a:rPr lang="en-US" sz="3000" dirty="0"/>
              <a:t> Illinois Juvenile Court Act 705 ILCS 405/2-23; 1-3</a:t>
            </a:r>
          </a:p>
          <a:p>
            <a:pPr marL="285750" indent="-285750">
              <a:buFont typeface="Wingdings" panose="05000000000000000000" pitchFamily="2" charset="2"/>
              <a:buChar char="q"/>
            </a:pPr>
            <a:r>
              <a:rPr lang="en-US" sz="3000" dirty="0"/>
              <a:t> Illinois  Uniform Interstate Family Support Act 750 ILCS 22/1 </a:t>
            </a:r>
          </a:p>
          <a:p>
            <a:pPr marL="285750" indent="-285750">
              <a:buFont typeface="Wingdings" panose="05000000000000000000" pitchFamily="2" charset="2"/>
              <a:buChar char="q"/>
            </a:pPr>
            <a:r>
              <a:rPr lang="en-US" sz="3000" dirty="0"/>
              <a:t> Illinois Public Aid Code 305 ILCS 5/10-15.1 </a:t>
            </a:r>
          </a:p>
          <a:p>
            <a:pPr marL="285750" indent="-285750">
              <a:buFont typeface="Wingdings" panose="05000000000000000000" pitchFamily="2" charset="2"/>
              <a:buChar char="q"/>
            </a:pPr>
            <a:endParaRPr lang="en-US" sz="2800" dirty="0"/>
          </a:p>
        </p:txBody>
      </p:sp>
      <p:sp>
        <p:nvSpPr>
          <p:cNvPr id="4" name="TextBox 3">
            <a:extLst>
              <a:ext uri="{FF2B5EF4-FFF2-40B4-BE49-F238E27FC236}">
                <a16:creationId xmlns:a16="http://schemas.microsoft.com/office/drawing/2014/main" id="{6F88EB6A-2C44-CEEB-35D6-75785446C476}"/>
              </a:ext>
            </a:extLst>
          </p:cNvPr>
          <p:cNvSpPr txBox="1"/>
          <p:nvPr/>
        </p:nvSpPr>
        <p:spPr>
          <a:xfrm>
            <a:off x="682388" y="4578306"/>
            <a:ext cx="10820132" cy="1569660"/>
          </a:xfrm>
          <a:prstGeom prst="rect">
            <a:avLst/>
          </a:prstGeom>
          <a:solidFill>
            <a:schemeClr val="accent1">
              <a:lumMod val="50000"/>
            </a:schemeClr>
          </a:solidFill>
        </p:spPr>
        <p:txBody>
          <a:bodyPr wrap="square" rtlCol="0">
            <a:spAutoFit/>
          </a:bodyPr>
          <a:lstStyle/>
          <a:p>
            <a:r>
              <a:rPr lang="en-US" sz="2400" dirty="0">
                <a:solidFill>
                  <a:schemeClr val="bg1"/>
                </a:solidFill>
              </a:rPr>
              <a:t>Probate Act may also be involved:</a:t>
            </a:r>
          </a:p>
          <a:p>
            <a:r>
              <a:rPr lang="en-US" sz="2400" dirty="0">
                <a:solidFill>
                  <a:schemeClr val="bg1"/>
                </a:solidFill>
              </a:rPr>
              <a:t>Guardianship by Family or DCFS does not automatically end the parent-child relationship and child support may still be ordered  to be paid by parent to DCFS or Guardian</a:t>
            </a:r>
          </a:p>
        </p:txBody>
      </p:sp>
    </p:spTree>
    <p:extLst>
      <p:ext uri="{BB962C8B-B14F-4D97-AF65-F5344CB8AC3E}">
        <p14:creationId xmlns:p14="http://schemas.microsoft.com/office/powerpoint/2010/main" val="810032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384048"/>
            <a:ext cx="11018520" cy="438912"/>
          </a:xfrm>
          <a:prstGeom prst="rect">
            <a:avLst/>
          </a:prstGeom>
          <a:noFill/>
          <a:ln/>
        </p:spPr>
        <p:txBody>
          <a:bodyPr wrap="square" lIns="0" tIns="0" rIns="0" bIns="0" rtlCol="0" anchor="ctr"/>
          <a:lstStyle/>
          <a:p>
            <a:pPr marL="0" indent="0">
              <a:buNone/>
            </a:pPr>
            <a:r>
              <a:rPr lang="en-US" sz="2700" b="1" dirty="0">
                <a:solidFill>
                  <a:srgbClr val="173B57"/>
                </a:solidFill>
              </a:rPr>
              <a:t>Illinois Program Snapshot</a:t>
            </a:r>
            <a:endParaRPr lang="en-US" sz="2700" dirty="0"/>
          </a:p>
        </p:txBody>
      </p:sp>
      <p:sp>
        <p:nvSpPr>
          <p:cNvPr id="3" name="Text 1"/>
          <p:cNvSpPr/>
          <p:nvPr/>
        </p:nvSpPr>
        <p:spPr>
          <a:xfrm>
            <a:off x="585216" y="1060704"/>
            <a:ext cx="10881360" cy="310896"/>
          </a:xfrm>
          <a:prstGeom prst="rect">
            <a:avLst/>
          </a:prstGeom>
          <a:noFill/>
          <a:ln/>
        </p:spPr>
        <p:txBody>
          <a:bodyPr wrap="square" lIns="0" tIns="0" rIns="0" bIns="0" rtlCol="0" anchor="ctr"/>
          <a:lstStyle/>
          <a:p>
            <a:pPr marL="0" indent="0">
              <a:buNone/>
            </a:pPr>
            <a:r>
              <a:rPr lang="en-US" sz="2200" dirty="0">
                <a:solidFill>
                  <a:srgbClr val="66717A"/>
                </a:solidFill>
              </a:rPr>
              <a:t>Illinois HFS administers the statewide child support program and the State Disbursement Unit.</a:t>
            </a:r>
            <a:endParaRPr lang="en-US" sz="1350" dirty="0"/>
          </a:p>
        </p:txBody>
      </p:sp>
      <p:sp>
        <p:nvSpPr>
          <p:cNvPr id="4" name="Shape 2"/>
          <p:cNvSpPr/>
          <p:nvPr/>
        </p:nvSpPr>
        <p:spPr>
          <a:xfrm>
            <a:off x="585216" y="1627632"/>
            <a:ext cx="4572000" cy="3538046"/>
          </a:xfrm>
          <a:prstGeom prst="roundRect">
            <a:avLst>
              <a:gd name="adj" fmla="val 1702"/>
            </a:avLst>
          </a:prstGeom>
          <a:solidFill>
            <a:srgbClr val="173B57"/>
          </a:solidFill>
          <a:ln w="12700">
            <a:solidFill>
              <a:srgbClr val="173B57"/>
            </a:solidFill>
            <a:prstDash val="solid"/>
          </a:ln>
        </p:spPr>
        <p:txBody>
          <a:bodyPr/>
          <a:lstStyle/>
          <a:p>
            <a:endParaRPr lang="en-US"/>
          </a:p>
        </p:txBody>
      </p:sp>
      <p:sp>
        <p:nvSpPr>
          <p:cNvPr id="5" name="Text 3"/>
          <p:cNvSpPr/>
          <p:nvPr/>
        </p:nvSpPr>
        <p:spPr>
          <a:xfrm>
            <a:off x="960120" y="1828800"/>
            <a:ext cx="3931920" cy="685800"/>
          </a:xfrm>
          <a:prstGeom prst="rect">
            <a:avLst/>
          </a:prstGeom>
          <a:noFill/>
          <a:ln/>
        </p:spPr>
        <p:txBody>
          <a:bodyPr wrap="square" lIns="0" tIns="0" rIns="0" bIns="0" rtlCol="0" anchor="ctr"/>
          <a:lstStyle/>
          <a:p>
            <a:pPr marL="0" indent="0" algn="ctr">
              <a:buNone/>
            </a:pPr>
            <a:r>
              <a:rPr lang="en-US" sz="3800" b="1" dirty="0">
                <a:solidFill>
                  <a:srgbClr val="FFFFFF"/>
                </a:solidFill>
              </a:rPr>
              <a:t>$978 million</a:t>
            </a:r>
            <a:endParaRPr lang="en-US" sz="3800" dirty="0"/>
          </a:p>
        </p:txBody>
      </p:sp>
      <p:sp>
        <p:nvSpPr>
          <p:cNvPr id="6" name="Text 4"/>
          <p:cNvSpPr/>
          <p:nvPr/>
        </p:nvSpPr>
        <p:spPr>
          <a:xfrm>
            <a:off x="1078992" y="2670048"/>
            <a:ext cx="3694176" cy="731520"/>
          </a:xfrm>
          <a:prstGeom prst="rect">
            <a:avLst/>
          </a:prstGeom>
          <a:noFill/>
          <a:ln/>
        </p:spPr>
        <p:txBody>
          <a:bodyPr wrap="square" lIns="254" tIns="254" rIns="254" bIns="254" rtlCol="0" anchor="ctr">
            <a:normAutofit/>
          </a:bodyPr>
          <a:lstStyle/>
          <a:p>
            <a:pPr marL="0" indent="0" algn="ctr">
              <a:buNone/>
            </a:pPr>
            <a:r>
              <a:rPr lang="en-US" sz="2200" dirty="0">
                <a:solidFill>
                  <a:srgbClr val="E6EDF2"/>
                </a:solidFill>
              </a:rPr>
              <a:t>collected and disbursed in Illinois during fiscal year 2024</a:t>
            </a:r>
            <a:endParaRPr lang="en-US" sz="1900" dirty="0"/>
          </a:p>
        </p:txBody>
      </p:sp>
      <p:sp>
        <p:nvSpPr>
          <p:cNvPr id="7" name="Text 5"/>
          <p:cNvSpPr/>
          <p:nvPr/>
        </p:nvSpPr>
        <p:spPr>
          <a:xfrm>
            <a:off x="1078992" y="3794760"/>
            <a:ext cx="3694176" cy="822960"/>
          </a:xfrm>
          <a:prstGeom prst="rect">
            <a:avLst/>
          </a:prstGeom>
          <a:noFill/>
          <a:ln/>
        </p:spPr>
        <p:txBody>
          <a:bodyPr wrap="square" lIns="254" tIns="254" rIns="254" bIns="254" rtlCol="0" anchor="ctr">
            <a:normAutofit fontScale="85000" lnSpcReduction="10000"/>
          </a:bodyPr>
          <a:lstStyle/>
          <a:p>
            <a:pPr marL="0" indent="0" algn="ctr">
              <a:buNone/>
            </a:pPr>
            <a:r>
              <a:rPr lang="en-US" sz="2200" dirty="0">
                <a:solidFill>
                  <a:srgbClr val="D6E1E8"/>
                </a:solidFill>
              </a:rPr>
              <a:t>Includes Title IV-D and non-Title IV-D collections processed through the State Disbursement Unit.</a:t>
            </a:r>
            <a:endParaRPr lang="en-US" sz="1350" dirty="0"/>
          </a:p>
        </p:txBody>
      </p:sp>
      <p:sp>
        <p:nvSpPr>
          <p:cNvPr id="8" name="Text 6"/>
          <p:cNvSpPr/>
          <p:nvPr/>
        </p:nvSpPr>
        <p:spPr>
          <a:xfrm>
            <a:off x="5823248" y="1528618"/>
            <a:ext cx="5212080" cy="365760"/>
          </a:xfrm>
          <a:prstGeom prst="rect">
            <a:avLst/>
          </a:prstGeom>
          <a:noFill/>
          <a:ln/>
        </p:spPr>
        <p:txBody>
          <a:bodyPr wrap="square" lIns="0" tIns="0" rIns="0" bIns="0" rtlCol="0" anchor="ctr"/>
          <a:lstStyle/>
          <a:p>
            <a:pPr marL="0" indent="0">
              <a:buNone/>
            </a:pPr>
            <a:r>
              <a:rPr lang="en-US" sz="2200" b="1" dirty="0">
                <a:solidFill>
                  <a:srgbClr val="173B57"/>
                </a:solidFill>
              </a:rPr>
              <a:t>Illinois services include</a:t>
            </a:r>
            <a:endParaRPr lang="en-US" sz="1900" dirty="0"/>
          </a:p>
        </p:txBody>
      </p:sp>
      <p:sp>
        <p:nvSpPr>
          <p:cNvPr id="9" name="Text 7"/>
          <p:cNvSpPr/>
          <p:nvPr/>
        </p:nvSpPr>
        <p:spPr>
          <a:xfrm>
            <a:off x="5763767" y="1989431"/>
            <a:ext cx="5618465" cy="3063240"/>
          </a:xfrm>
          <a:prstGeom prst="rect">
            <a:avLst/>
          </a:prstGeom>
          <a:noFill/>
          <a:ln/>
        </p:spPr>
        <p:txBody>
          <a:bodyPr wrap="square" lIns="635" tIns="635" rIns="635" bIns="635" rtlCol="0" anchor="ctr">
            <a:normAutofit lnSpcReduction="10000"/>
          </a:bodyPr>
          <a:lstStyle/>
          <a:p>
            <a:pPr marL="203200" indent="-203200">
              <a:buSzPct val="100000"/>
              <a:buChar char="•"/>
            </a:pPr>
            <a:r>
              <a:rPr lang="en-US" sz="2200" dirty="0">
                <a:solidFill>
                  <a:srgbClr val="24313A"/>
                </a:solidFill>
              </a:rPr>
              <a:t>Locating parents and establishing parentage</a:t>
            </a:r>
            <a:endParaRPr lang="en-US" sz="1600" dirty="0"/>
          </a:p>
          <a:p>
            <a:pPr marL="203200" indent="-203200">
              <a:buSzPct val="100000"/>
              <a:buChar char="•"/>
            </a:pPr>
            <a:r>
              <a:rPr lang="en-US" sz="2200" dirty="0">
                <a:solidFill>
                  <a:srgbClr val="24313A"/>
                </a:solidFill>
              </a:rPr>
              <a:t>Establishing support administratively or through court</a:t>
            </a:r>
            <a:endParaRPr lang="en-US" sz="1600" dirty="0"/>
          </a:p>
          <a:p>
            <a:pPr marL="203200" indent="-203200">
              <a:buSzPct val="100000"/>
              <a:buChar char="•"/>
            </a:pPr>
            <a:r>
              <a:rPr lang="en-US" sz="2200" dirty="0">
                <a:solidFill>
                  <a:srgbClr val="24313A"/>
                </a:solidFill>
              </a:rPr>
              <a:t>Income withholding and unemployment intercepts</a:t>
            </a:r>
            <a:endParaRPr lang="en-US" sz="1600" dirty="0"/>
          </a:p>
          <a:p>
            <a:pPr marL="203200" indent="-203200">
              <a:buSzPct val="100000"/>
              <a:buChar char="•"/>
            </a:pPr>
            <a:r>
              <a:rPr lang="en-US" sz="2200" dirty="0">
                <a:solidFill>
                  <a:srgbClr val="24313A"/>
                </a:solidFill>
              </a:rPr>
              <a:t>State and federal tax refund intercepts</a:t>
            </a:r>
            <a:endParaRPr lang="en-US" sz="1600" dirty="0"/>
          </a:p>
          <a:p>
            <a:pPr marL="203200" indent="-203200">
              <a:buSzPct val="100000"/>
              <a:buChar char="•"/>
            </a:pPr>
            <a:r>
              <a:rPr lang="en-US" sz="2200" dirty="0">
                <a:solidFill>
                  <a:srgbClr val="24313A"/>
                </a:solidFill>
              </a:rPr>
              <a:t>Property liens and certain license suspensions</a:t>
            </a:r>
            <a:endParaRPr lang="en-US" sz="1600" dirty="0"/>
          </a:p>
          <a:p>
            <a:pPr marL="203200" indent="-203200">
              <a:buSzPct val="100000"/>
              <a:buChar char="•"/>
            </a:pPr>
            <a:r>
              <a:rPr lang="en-US" sz="2200" dirty="0">
                <a:solidFill>
                  <a:srgbClr val="24313A"/>
                </a:solidFill>
              </a:rPr>
              <a:t>Interstate establishment and enforcement assistance</a:t>
            </a:r>
            <a:endParaRPr lang="en-US" sz="1600" dirty="0"/>
          </a:p>
        </p:txBody>
      </p:sp>
      <p:sp>
        <p:nvSpPr>
          <p:cNvPr id="10" name="Shape 8"/>
          <p:cNvSpPr/>
          <p:nvPr/>
        </p:nvSpPr>
        <p:spPr>
          <a:xfrm>
            <a:off x="566929" y="5370325"/>
            <a:ext cx="4789818" cy="791570"/>
          </a:xfrm>
          <a:prstGeom prst="roundRect">
            <a:avLst>
              <a:gd name="adj" fmla="val 23529"/>
            </a:avLst>
          </a:prstGeom>
          <a:solidFill>
            <a:srgbClr val="C59A3D"/>
          </a:solidFill>
          <a:ln w="12700">
            <a:solidFill>
              <a:srgbClr val="C59A3D"/>
            </a:solidFill>
            <a:prstDash val="solid"/>
          </a:ln>
        </p:spPr>
        <p:txBody>
          <a:bodyPr/>
          <a:lstStyle/>
          <a:p>
            <a:r>
              <a:rPr lang="en-US" b="1" dirty="0"/>
              <a:t>Approximately $2.6 billion in unpaid child support was owed in Illinois</a:t>
            </a:r>
            <a:r>
              <a:rPr lang="en-US" dirty="0"/>
              <a:t> as of </a:t>
            </a:r>
            <a:r>
              <a:rPr lang="en-US" b="1" dirty="0"/>
              <a:t>June 2023</a:t>
            </a:r>
          </a:p>
          <a:p>
            <a:r>
              <a:rPr lang="en-US" sz="800" b="1" dirty="0"/>
              <a:t>Chicago Sun Times</a:t>
            </a:r>
            <a:endParaRPr lang="en-US" sz="800" dirty="0"/>
          </a:p>
        </p:txBody>
      </p:sp>
      <p:sp>
        <p:nvSpPr>
          <p:cNvPr id="13" name="Shape 10">
            <a:extLst>
              <a:ext uri="{FF2B5EF4-FFF2-40B4-BE49-F238E27FC236}">
                <a16:creationId xmlns:a16="http://schemas.microsoft.com/office/drawing/2014/main" id="{50990031-1315-31B3-DA7E-DABCBBB7AE36}"/>
              </a:ext>
            </a:extLst>
          </p:cNvPr>
          <p:cNvSpPr/>
          <p:nvPr/>
        </p:nvSpPr>
        <p:spPr>
          <a:xfrm>
            <a:off x="5763767" y="5092117"/>
            <a:ext cx="5522932" cy="1005840"/>
          </a:xfrm>
          <a:prstGeom prst="roundRect">
            <a:avLst>
              <a:gd name="adj" fmla="val 7273"/>
            </a:avLst>
          </a:prstGeom>
          <a:solidFill>
            <a:srgbClr val="E6F0F5"/>
          </a:solidFill>
          <a:ln w="12700">
            <a:solidFill>
              <a:srgbClr val="D9E2EA"/>
            </a:solidFill>
            <a:prstDash val="solid"/>
          </a:ln>
        </p:spPr>
        <p:txBody>
          <a:bodyPr/>
          <a:lstStyle/>
          <a:p>
            <a:endParaRPr lang="en-US"/>
          </a:p>
        </p:txBody>
      </p:sp>
      <p:sp>
        <p:nvSpPr>
          <p:cNvPr id="15" name="Text 11">
            <a:extLst>
              <a:ext uri="{FF2B5EF4-FFF2-40B4-BE49-F238E27FC236}">
                <a16:creationId xmlns:a16="http://schemas.microsoft.com/office/drawing/2014/main" id="{C8A54854-4A9F-FFF1-93E4-A5670B78D11E}"/>
              </a:ext>
            </a:extLst>
          </p:cNvPr>
          <p:cNvSpPr/>
          <p:nvPr/>
        </p:nvSpPr>
        <p:spPr>
          <a:xfrm>
            <a:off x="5886689" y="5383290"/>
            <a:ext cx="1453896" cy="384048"/>
          </a:xfrm>
          <a:prstGeom prst="rect">
            <a:avLst/>
          </a:prstGeom>
          <a:noFill/>
          <a:ln/>
        </p:spPr>
        <p:txBody>
          <a:bodyPr wrap="square" lIns="0" tIns="0" rIns="0" bIns="0" rtlCol="0" anchor="ctr"/>
          <a:lstStyle/>
          <a:p>
            <a:pPr marL="0" indent="0" algn="ctr">
              <a:buNone/>
            </a:pPr>
            <a:r>
              <a:rPr lang="en-US" sz="3200" b="1" dirty="0">
                <a:solidFill>
                  <a:srgbClr val="163A5F"/>
                </a:solidFill>
              </a:rPr>
              <a:t>65%</a:t>
            </a:r>
            <a:endParaRPr lang="en-US" sz="3200" dirty="0"/>
          </a:p>
        </p:txBody>
      </p:sp>
      <p:sp>
        <p:nvSpPr>
          <p:cNvPr id="17" name="Text 12">
            <a:extLst>
              <a:ext uri="{FF2B5EF4-FFF2-40B4-BE49-F238E27FC236}">
                <a16:creationId xmlns:a16="http://schemas.microsoft.com/office/drawing/2014/main" id="{A88E4F4A-D26E-6BA4-949F-21270E740BC3}"/>
              </a:ext>
            </a:extLst>
          </p:cNvPr>
          <p:cNvSpPr/>
          <p:nvPr/>
        </p:nvSpPr>
        <p:spPr>
          <a:xfrm>
            <a:off x="7533564" y="5271654"/>
            <a:ext cx="3570344" cy="550548"/>
          </a:xfrm>
          <a:prstGeom prst="rect">
            <a:avLst/>
          </a:prstGeom>
          <a:noFill/>
          <a:ln/>
        </p:spPr>
        <p:txBody>
          <a:bodyPr wrap="square" lIns="0" tIns="0" rIns="0" bIns="0" rtlCol="0" anchor="ctr">
            <a:noAutofit/>
          </a:bodyPr>
          <a:lstStyle/>
          <a:p>
            <a:pPr marL="0" indent="0" algn="ctr">
              <a:buNone/>
            </a:pPr>
            <a:r>
              <a:rPr lang="en-US" sz="2000" dirty="0">
                <a:solidFill>
                  <a:srgbClr val="1F2937"/>
                </a:solidFill>
              </a:rPr>
              <a:t> of current support due was collected nationally in FY 2024</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name="Slide 1">
    <p:bg>
      <p:bgPr>
        <a:solidFill>
          <a:srgbClr val="102A43"/>
        </a:solidFill>
        <a:effectLst/>
      </p:bgPr>
    </p:bg>
    <p:spTree>
      <p:nvGrpSpPr>
        <p:cNvPr id="1" name=""/>
        <p:cNvGrpSpPr/>
        <p:nvPr/>
      </p:nvGrpSpPr>
      <p:grpSpPr>
        <a:xfrm>
          <a:off x="0" y="0"/>
          <a:ext cx="0" cy="0"/>
          <a:chOff x="0" y="0"/>
          <a:chExt cx="0" cy="0"/>
        </a:xfrm>
      </p:grpSpPr>
      <p:pic>
        <p:nvPicPr>
          <p:cNvPr id="2" name="Image 0" descr="/mnt/data/a_realistic_high_resolution_interior_scene_of_a_c.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39841" y="1069507"/>
            <a:ext cx="5074920" cy="2856160"/>
          </a:xfrm>
          <a:prstGeom prst="rect">
            <a:avLst/>
          </a:prstGeom>
        </p:spPr>
      </p:pic>
      <p:sp>
        <p:nvSpPr>
          <p:cNvPr id="3" name="Text 0"/>
          <p:cNvSpPr/>
          <p:nvPr/>
        </p:nvSpPr>
        <p:spPr>
          <a:xfrm>
            <a:off x="640080" y="841248"/>
            <a:ext cx="5212080" cy="502920"/>
          </a:xfrm>
          <a:prstGeom prst="rect">
            <a:avLst/>
          </a:prstGeom>
          <a:noFill/>
          <a:ln/>
        </p:spPr>
        <p:txBody>
          <a:bodyPr wrap="square" lIns="0" tIns="0" rIns="0" bIns="0" rtlCol="0" anchor="ctr"/>
          <a:lstStyle/>
          <a:p>
            <a:pPr marL="0" indent="0">
              <a:buNone/>
            </a:pPr>
            <a:r>
              <a:rPr lang="en-US" sz="3600" b="1" dirty="0">
                <a:solidFill>
                  <a:schemeClr val="bg2"/>
                </a:solidFill>
              </a:rPr>
              <a:t>CHILD SUPPORT</a:t>
            </a:r>
            <a:endParaRPr lang="en-US" sz="3600" dirty="0">
              <a:solidFill>
                <a:schemeClr val="bg2"/>
              </a:solidFill>
            </a:endParaRPr>
          </a:p>
        </p:txBody>
      </p:sp>
      <p:sp>
        <p:nvSpPr>
          <p:cNvPr id="4" name="Text 1"/>
          <p:cNvSpPr/>
          <p:nvPr/>
        </p:nvSpPr>
        <p:spPr>
          <a:xfrm>
            <a:off x="658368" y="1463040"/>
            <a:ext cx="5349240" cy="640080"/>
          </a:xfrm>
          <a:prstGeom prst="rect">
            <a:avLst/>
          </a:prstGeom>
          <a:noFill/>
          <a:ln/>
        </p:spPr>
        <p:txBody>
          <a:bodyPr wrap="square" lIns="0" tIns="0" rIns="0" bIns="0" rtlCol="0" anchor="ctr"/>
          <a:lstStyle/>
          <a:p>
            <a:pPr marL="0" indent="0">
              <a:buNone/>
            </a:pPr>
            <a:endParaRPr lang="en-US" sz="1550" dirty="0"/>
          </a:p>
        </p:txBody>
      </p:sp>
      <p:sp>
        <p:nvSpPr>
          <p:cNvPr id="6" name="Text 3"/>
          <p:cNvSpPr/>
          <p:nvPr/>
        </p:nvSpPr>
        <p:spPr>
          <a:xfrm>
            <a:off x="640079" y="3502288"/>
            <a:ext cx="5139747" cy="2359425"/>
          </a:xfrm>
          <a:prstGeom prst="rect">
            <a:avLst/>
          </a:prstGeom>
          <a:noFill/>
          <a:ln/>
        </p:spPr>
        <p:txBody>
          <a:bodyPr wrap="square" lIns="381" tIns="381" rIns="381" bIns="381" rtlCol="0" anchor="ctr">
            <a:normAutofit/>
          </a:bodyPr>
          <a:lstStyle/>
          <a:p>
            <a:pPr marL="0" indent="0">
              <a:buNone/>
            </a:pPr>
            <a:r>
              <a:rPr lang="en-US" sz="4400" b="1" dirty="0">
                <a:solidFill>
                  <a:srgbClr val="D7FEFD"/>
                </a:solidFill>
              </a:rPr>
              <a:t>Why Does Child Support Matter?</a:t>
            </a:r>
          </a:p>
        </p:txBody>
      </p:sp>
      <p:sp>
        <p:nvSpPr>
          <p:cNvPr id="8" name="Text 1">
            <a:extLst>
              <a:ext uri="{FF2B5EF4-FFF2-40B4-BE49-F238E27FC236}">
                <a16:creationId xmlns:a16="http://schemas.microsoft.com/office/drawing/2014/main" id="{AF4BEC51-D1E4-C573-DE54-0C363D7420D0}"/>
              </a:ext>
            </a:extLst>
          </p:cNvPr>
          <p:cNvSpPr/>
          <p:nvPr/>
        </p:nvSpPr>
        <p:spPr>
          <a:xfrm>
            <a:off x="640079" y="1668438"/>
            <a:ext cx="5212081" cy="1833849"/>
          </a:xfrm>
          <a:prstGeom prst="rect">
            <a:avLst/>
          </a:prstGeom>
          <a:noFill/>
          <a:ln/>
        </p:spPr>
        <p:txBody>
          <a:bodyPr wrap="square" lIns="0" tIns="0" rIns="0" bIns="0" rtlCol="0" anchor="ctr"/>
          <a:lstStyle/>
          <a:p>
            <a:pPr marL="0" indent="0">
              <a:buNone/>
            </a:pPr>
            <a:r>
              <a:rPr lang="en-US" sz="2800" dirty="0">
                <a:solidFill>
                  <a:schemeClr val="accent4"/>
                </a:solidFill>
              </a:rPr>
              <a:t>Child support is both a family resource and a legal system connecting courts, employers, agencies, and public benefits.</a:t>
            </a:r>
          </a:p>
        </p:txBody>
      </p:sp>
      <p:pic>
        <p:nvPicPr>
          <p:cNvPr id="7" name="Picture 6">
            <a:extLst>
              <a:ext uri="{FF2B5EF4-FFF2-40B4-BE49-F238E27FC236}">
                <a16:creationId xmlns:a16="http://schemas.microsoft.com/office/drawing/2014/main" id="{03575E69-0D80-290B-9BF7-F5FC03291FFF}"/>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6339842" y="3925667"/>
            <a:ext cx="5074920" cy="14660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66928" y="384048"/>
            <a:ext cx="11018520" cy="1208900"/>
          </a:xfrm>
          <a:prstGeom prst="rect">
            <a:avLst/>
          </a:prstGeom>
          <a:noFill/>
          <a:ln/>
        </p:spPr>
        <p:txBody>
          <a:bodyPr wrap="square" lIns="0" tIns="0" rIns="0" bIns="0" rtlCol="0" anchor="ctr"/>
          <a:lstStyle/>
          <a:p>
            <a:pPr marL="0" indent="0">
              <a:buNone/>
            </a:pPr>
            <a:r>
              <a:rPr lang="en-US" sz="3600" b="1" dirty="0">
                <a:solidFill>
                  <a:srgbClr val="173B57"/>
                </a:solidFill>
              </a:rPr>
              <a:t>Impact on Families</a:t>
            </a:r>
            <a:endParaRPr lang="en-US" sz="3600" dirty="0"/>
          </a:p>
        </p:txBody>
      </p:sp>
      <p:sp>
        <p:nvSpPr>
          <p:cNvPr id="4" name="Shape 2"/>
          <p:cNvSpPr/>
          <p:nvPr/>
        </p:nvSpPr>
        <p:spPr>
          <a:xfrm>
            <a:off x="708660" y="1475652"/>
            <a:ext cx="3520440" cy="2200236"/>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dirty="0"/>
          </a:p>
        </p:txBody>
      </p:sp>
      <p:sp>
        <p:nvSpPr>
          <p:cNvPr id="5" name="Shape 3"/>
          <p:cNvSpPr/>
          <p:nvPr/>
        </p:nvSpPr>
        <p:spPr>
          <a:xfrm>
            <a:off x="635508" y="1475653"/>
            <a:ext cx="56050" cy="2174380"/>
          </a:xfrm>
          <a:prstGeom prst="rect">
            <a:avLst/>
          </a:prstGeom>
          <a:solidFill>
            <a:srgbClr val="2E668C"/>
          </a:solidFill>
          <a:ln w="12700">
            <a:solidFill>
              <a:srgbClr val="2E668C"/>
            </a:solidFill>
            <a:prstDash val="solid"/>
          </a:ln>
        </p:spPr>
        <p:txBody>
          <a:bodyPr/>
          <a:lstStyle/>
          <a:p>
            <a:endParaRPr lang="en-US"/>
          </a:p>
        </p:txBody>
      </p:sp>
      <p:sp>
        <p:nvSpPr>
          <p:cNvPr id="6" name="Text 4"/>
          <p:cNvSpPr/>
          <p:nvPr/>
        </p:nvSpPr>
        <p:spPr>
          <a:xfrm>
            <a:off x="876957" y="1594208"/>
            <a:ext cx="3136392" cy="274320"/>
          </a:xfrm>
          <a:prstGeom prst="rect">
            <a:avLst/>
          </a:prstGeom>
          <a:noFill/>
          <a:ln/>
        </p:spPr>
        <p:txBody>
          <a:bodyPr wrap="square" lIns="0" tIns="0" rIns="0" bIns="0" rtlCol="0" anchor="ctr"/>
          <a:lstStyle/>
          <a:p>
            <a:pPr marL="0" indent="0">
              <a:buNone/>
            </a:pPr>
            <a:r>
              <a:rPr lang="en-US" sz="2800" b="1" dirty="0">
                <a:solidFill>
                  <a:srgbClr val="173B57"/>
                </a:solidFill>
              </a:rPr>
              <a:t>Housing and food</a:t>
            </a:r>
            <a:endParaRPr lang="en-US" sz="2800" dirty="0"/>
          </a:p>
        </p:txBody>
      </p:sp>
      <p:sp>
        <p:nvSpPr>
          <p:cNvPr id="7" name="Text 5"/>
          <p:cNvSpPr/>
          <p:nvPr/>
        </p:nvSpPr>
        <p:spPr>
          <a:xfrm>
            <a:off x="850392" y="2114314"/>
            <a:ext cx="3127248" cy="1115568"/>
          </a:xfrm>
          <a:prstGeom prst="rect">
            <a:avLst/>
          </a:prstGeom>
          <a:noFill/>
          <a:ln/>
        </p:spPr>
        <p:txBody>
          <a:bodyPr wrap="square" lIns="254" tIns="254" rIns="254" bIns="254" rtlCol="0" anchor="t">
            <a:normAutofit/>
          </a:bodyPr>
          <a:lstStyle/>
          <a:p>
            <a:pPr marL="0" indent="0">
              <a:buNone/>
            </a:pPr>
            <a:r>
              <a:rPr lang="en-US" sz="2200" dirty="0">
                <a:solidFill>
                  <a:srgbClr val="24313A"/>
                </a:solidFill>
              </a:rPr>
              <a:t>Regular support helps stabilize essential household expenses.</a:t>
            </a:r>
            <a:endParaRPr lang="en-US" sz="2200" dirty="0"/>
          </a:p>
        </p:txBody>
      </p:sp>
      <p:sp>
        <p:nvSpPr>
          <p:cNvPr id="8" name="Shape 6"/>
          <p:cNvSpPr/>
          <p:nvPr/>
        </p:nvSpPr>
        <p:spPr>
          <a:xfrm>
            <a:off x="4480560" y="1475652"/>
            <a:ext cx="3657600" cy="2198659"/>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9" name="Shape 7"/>
          <p:cNvSpPr/>
          <p:nvPr/>
        </p:nvSpPr>
        <p:spPr>
          <a:xfrm>
            <a:off x="4494277" y="1467141"/>
            <a:ext cx="51155" cy="2200236"/>
          </a:xfrm>
          <a:prstGeom prst="rect">
            <a:avLst/>
          </a:prstGeom>
          <a:solidFill>
            <a:srgbClr val="C59A3D"/>
          </a:solidFill>
          <a:ln w="12700">
            <a:solidFill>
              <a:srgbClr val="C59A3D"/>
            </a:solidFill>
            <a:prstDash val="solid"/>
          </a:ln>
        </p:spPr>
        <p:txBody>
          <a:bodyPr/>
          <a:lstStyle/>
          <a:p>
            <a:endParaRPr lang="en-US"/>
          </a:p>
        </p:txBody>
      </p:sp>
      <p:sp>
        <p:nvSpPr>
          <p:cNvPr id="10" name="Text 8"/>
          <p:cNvSpPr/>
          <p:nvPr/>
        </p:nvSpPr>
        <p:spPr>
          <a:xfrm>
            <a:off x="4681728" y="1605324"/>
            <a:ext cx="3419855" cy="274320"/>
          </a:xfrm>
          <a:prstGeom prst="rect">
            <a:avLst/>
          </a:prstGeom>
          <a:noFill/>
          <a:ln/>
        </p:spPr>
        <p:txBody>
          <a:bodyPr wrap="square" lIns="0" tIns="0" rIns="0" bIns="0" rtlCol="0" anchor="ctr"/>
          <a:lstStyle/>
          <a:p>
            <a:pPr marL="0" indent="0">
              <a:buNone/>
            </a:pPr>
            <a:r>
              <a:rPr lang="en-US" sz="2800" b="1" dirty="0">
                <a:solidFill>
                  <a:srgbClr val="173B57"/>
                </a:solidFill>
              </a:rPr>
              <a:t>Health &amp; education</a:t>
            </a:r>
            <a:endParaRPr lang="en-US" sz="2800" dirty="0"/>
          </a:p>
        </p:txBody>
      </p:sp>
      <p:sp>
        <p:nvSpPr>
          <p:cNvPr id="11" name="Text 9"/>
          <p:cNvSpPr/>
          <p:nvPr/>
        </p:nvSpPr>
        <p:spPr>
          <a:xfrm>
            <a:off x="4677156" y="2013020"/>
            <a:ext cx="3278124" cy="1436082"/>
          </a:xfrm>
          <a:prstGeom prst="rect">
            <a:avLst/>
          </a:prstGeom>
          <a:noFill/>
          <a:ln/>
        </p:spPr>
        <p:txBody>
          <a:bodyPr wrap="square" lIns="254" tIns="254" rIns="254" bIns="254" rtlCol="0" anchor="t">
            <a:noAutofit/>
          </a:bodyPr>
          <a:lstStyle/>
          <a:p>
            <a:pPr marL="0" indent="0">
              <a:buNone/>
            </a:pPr>
            <a:r>
              <a:rPr lang="en-US" sz="2200" dirty="0">
                <a:solidFill>
                  <a:srgbClr val="24313A"/>
                </a:solidFill>
              </a:rPr>
              <a:t>Orders may address insurance, uncovered medical costs, childcare, &amp; school-related needs.</a:t>
            </a:r>
            <a:endParaRPr lang="en-US" sz="2200" dirty="0"/>
          </a:p>
        </p:txBody>
      </p:sp>
      <p:sp>
        <p:nvSpPr>
          <p:cNvPr id="12" name="Shape 10"/>
          <p:cNvSpPr/>
          <p:nvPr/>
        </p:nvSpPr>
        <p:spPr>
          <a:xfrm>
            <a:off x="8323559" y="1475652"/>
            <a:ext cx="3520440" cy="2169336"/>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13" name="Shape 11"/>
          <p:cNvSpPr/>
          <p:nvPr/>
        </p:nvSpPr>
        <p:spPr>
          <a:xfrm>
            <a:off x="8279892" y="1475654"/>
            <a:ext cx="45719" cy="2174380"/>
          </a:xfrm>
          <a:prstGeom prst="rect">
            <a:avLst/>
          </a:prstGeom>
          <a:solidFill>
            <a:srgbClr val="497A66"/>
          </a:solidFill>
          <a:ln w="12700">
            <a:solidFill>
              <a:srgbClr val="497A66"/>
            </a:solidFill>
            <a:prstDash val="solid"/>
          </a:ln>
        </p:spPr>
        <p:txBody>
          <a:bodyPr/>
          <a:lstStyle/>
          <a:p>
            <a:endParaRPr lang="en-US"/>
          </a:p>
        </p:txBody>
      </p:sp>
      <p:sp>
        <p:nvSpPr>
          <p:cNvPr id="14" name="Text 12"/>
          <p:cNvSpPr/>
          <p:nvPr/>
        </p:nvSpPr>
        <p:spPr>
          <a:xfrm>
            <a:off x="8467343" y="1624479"/>
            <a:ext cx="3300982" cy="274320"/>
          </a:xfrm>
          <a:prstGeom prst="rect">
            <a:avLst/>
          </a:prstGeom>
          <a:noFill/>
          <a:ln/>
        </p:spPr>
        <p:txBody>
          <a:bodyPr wrap="square" lIns="0" tIns="0" rIns="0" bIns="0" rtlCol="0" anchor="ctr"/>
          <a:lstStyle/>
          <a:p>
            <a:pPr marL="0" indent="0">
              <a:buNone/>
            </a:pPr>
            <a:r>
              <a:rPr lang="en-US" sz="2800" b="1" dirty="0">
                <a:solidFill>
                  <a:srgbClr val="173B57"/>
                </a:solidFill>
              </a:rPr>
              <a:t>Parent relationships</a:t>
            </a:r>
            <a:endParaRPr lang="en-US" sz="2800" dirty="0"/>
          </a:p>
        </p:txBody>
      </p:sp>
      <p:sp>
        <p:nvSpPr>
          <p:cNvPr id="15" name="Text 13"/>
          <p:cNvSpPr/>
          <p:nvPr/>
        </p:nvSpPr>
        <p:spPr>
          <a:xfrm>
            <a:off x="8508492" y="2001119"/>
            <a:ext cx="3127248" cy="1115568"/>
          </a:xfrm>
          <a:prstGeom prst="rect">
            <a:avLst/>
          </a:prstGeom>
          <a:noFill/>
          <a:ln/>
        </p:spPr>
        <p:txBody>
          <a:bodyPr wrap="square" lIns="254" tIns="254" rIns="254" bIns="254" rtlCol="0" anchor="t">
            <a:noAutofit/>
          </a:bodyPr>
          <a:lstStyle/>
          <a:p>
            <a:pPr marL="0" indent="0">
              <a:buNone/>
            </a:pPr>
            <a:r>
              <a:rPr lang="en-US" sz="2200" dirty="0">
                <a:solidFill>
                  <a:srgbClr val="24313A"/>
                </a:solidFill>
              </a:rPr>
              <a:t>Disputes over payment may intensify conflict, but support &amp; parenting time are legally separate duties.</a:t>
            </a:r>
            <a:endParaRPr lang="en-US" sz="2200" dirty="0"/>
          </a:p>
        </p:txBody>
      </p:sp>
      <p:sp>
        <p:nvSpPr>
          <p:cNvPr id="16" name="Shape 14"/>
          <p:cNvSpPr/>
          <p:nvPr/>
        </p:nvSpPr>
        <p:spPr>
          <a:xfrm>
            <a:off x="621792" y="3941063"/>
            <a:ext cx="3639312" cy="2295775"/>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17" name="Shape 15"/>
          <p:cNvSpPr/>
          <p:nvPr/>
        </p:nvSpPr>
        <p:spPr>
          <a:xfrm>
            <a:off x="621792" y="3941063"/>
            <a:ext cx="77724" cy="2259199"/>
          </a:xfrm>
          <a:prstGeom prst="rect">
            <a:avLst/>
          </a:prstGeom>
          <a:solidFill>
            <a:srgbClr val="A34A45"/>
          </a:solidFill>
          <a:ln w="12700">
            <a:solidFill>
              <a:srgbClr val="A34A45"/>
            </a:solidFill>
            <a:prstDash val="solid"/>
          </a:ln>
        </p:spPr>
        <p:txBody>
          <a:bodyPr/>
          <a:lstStyle/>
          <a:p>
            <a:endParaRPr lang="en-US"/>
          </a:p>
        </p:txBody>
      </p:sp>
      <p:sp>
        <p:nvSpPr>
          <p:cNvPr id="18" name="Text 16"/>
          <p:cNvSpPr/>
          <p:nvPr/>
        </p:nvSpPr>
        <p:spPr>
          <a:xfrm>
            <a:off x="736092" y="4069080"/>
            <a:ext cx="3433572" cy="274320"/>
          </a:xfrm>
          <a:prstGeom prst="rect">
            <a:avLst/>
          </a:prstGeom>
          <a:noFill/>
          <a:ln/>
        </p:spPr>
        <p:txBody>
          <a:bodyPr wrap="square" lIns="0" tIns="0" rIns="0" bIns="0" rtlCol="0" anchor="ctr"/>
          <a:lstStyle/>
          <a:p>
            <a:pPr marL="0" indent="0">
              <a:buNone/>
            </a:pPr>
            <a:r>
              <a:rPr lang="en-US" sz="2800" b="1" dirty="0">
                <a:solidFill>
                  <a:srgbClr val="173B57"/>
                </a:solidFill>
              </a:rPr>
              <a:t>Employment &amp; credit</a:t>
            </a:r>
            <a:endParaRPr lang="en-US" sz="2800" dirty="0"/>
          </a:p>
        </p:txBody>
      </p:sp>
      <p:sp>
        <p:nvSpPr>
          <p:cNvPr id="19" name="Text 17"/>
          <p:cNvSpPr/>
          <p:nvPr/>
        </p:nvSpPr>
        <p:spPr>
          <a:xfrm>
            <a:off x="818388" y="4440827"/>
            <a:ext cx="3378708" cy="1507183"/>
          </a:xfrm>
          <a:prstGeom prst="rect">
            <a:avLst/>
          </a:prstGeom>
          <a:noFill/>
          <a:ln/>
        </p:spPr>
        <p:txBody>
          <a:bodyPr wrap="square" lIns="254" tIns="254" rIns="254" bIns="254" rtlCol="0" anchor="t">
            <a:noAutofit/>
          </a:bodyPr>
          <a:lstStyle/>
          <a:p>
            <a:pPr marL="0" indent="0">
              <a:buNone/>
            </a:pPr>
            <a:r>
              <a:rPr lang="en-US" sz="2200" dirty="0">
                <a:solidFill>
                  <a:srgbClr val="24313A"/>
                </a:solidFill>
              </a:rPr>
              <a:t>Withholding promotes regular payment. Arrears, liens, and enforcement actions can complicate financial recovery.</a:t>
            </a:r>
            <a:endParaRPr lang="en-US" sz="2200" dirty="0"/>
          </a:p>
        </p:txBody>
      </p:sp>
      <p:sp>
        <p:nvSpPr>
          <p:cNvPr id="20" name="Shape 18"/>
          <p:cNvSpPr/>
          <p:nvPr/>
        </p:nvSpPr>
        <p:spPr>
          <a:xfrm>
            <a:off x="4480560" y="3941063"/>
            <a:ext cx="3657600" cy="2295775"/>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21" name="Shape 19"/>
          <p:cNvSpPr/>
          <p:nvPr/>
        </p:nvSpPr>
        <p:spPr>
          <a:xfrm>
            <a:off x="4466844" y="3941064"/>
            <a:ext cx="54864" cy="2283476"/>
          </a:xfrm>
          <a:prstGeom prst="rect">
            <a:avLst/>
          </a:prstGeom>
          <a:solidFill>
            <a:srgbClr val="2E668C"/>
          </a:solidFill>
          <a:ln w="12700">
            <a:solidFill>
              <a:srgbClr val="2E668C"/>
            </a:solidFill>
            <a:prstDash val="solid"/>
          </a:ln>
        </p:spPr>
        <p:txBody>
          <a:bodyPr/>
          <a:lstStyle/>
          <a:p>
            <a:endParaRPr lang="en-US"/>
          </a:p>
        </p:txBody>
      </p:sp>
      <p:sp>
        <p:nvSpPr>
          <p:cNvPr id="22" name="Text 20"/>
          <p:cNvSpPr/>
          <p:nvPr/>
        </p:nvSpPr>
        <p:spPr>
          <a:xfrm>
            <a:off x="4672584" y="4005072"/>
            <a:ext cx="3136392" cy="274320"/>
          </a:xfrm>
          <a:prstGeom prst="rect">
            <a:avLst/>
          </a:prstGeom>
          <a:noFill/>
          <a:ln/>
        </p:spPr>
        <p:txBody>
          <a:bodyPr wrap="square" lIns="0" tIns="0" rIns="0" bIns="0" rtlCol="0" anchor="ctr"/>
          <a:lstStyle/>
          <a:p>
            <a:pPr marL="0" indent="0">
              <a:buNone/>
            </a:pPr>
            <a:r>
              <a:rPr lang="en-US" sz="2800" b="1" dirty="0">
                <a:solidFill>
                  <a:srgbClr val="173B57"/>
                </a:solidFill>
              </a:rPr>
              <a:t>Public benefits</a:t>
            </a:r>
            <a:endParaRPr lang="en-US" sz="2800" dirty="0"/>
          </a:p>
        </p:txBody>
      </p:sp>
      <p:sp>
        <p:nvSpPr>
          <p:cNvPr id="23" name="Text 21"/>
          <p:cNvSpPr/>
          <p:nvPr/>
        </p:nvSpPr>
        <p:spPr>
          <a:xfrm>
            <a:off x="4672584" y="4408195"/>
            <a:ext cx="3396996" cy="1752809"/>
          </a:xfrm>
          <a:prstGeom prst="rect">
            <a:avLst/>
          </a:prstGeom>
          <a:noFill/>
          <a:ln/>
        </p:spPr>
        <p:txBody>
          <a:bodyPr wrap="square" lIns="254" tIns="254" rIns="254" bIns="254" rtlCol="0" anchor="t">
            <a:noAutofit/>
          </a:bodyPr>
          <a:lstStyle/>
          <a:p>
            <a:pPr marL="0" indent="0">
              <a:buNone/>
            </a:pPr>
            <a:r>
              <a:rPr lang="en-US" sz="2200" dirty="0">
                <a:solidFill>
                  <a:srgbClr val="24313A"/>
                </a:solidFill>
              </a:rPr>
              <a:t>Child support may supplement family income and may interact with TANF, Medicaid, and assignment or distribution rules.</a:t>
            </a:r>
            <a:endParaRPr lang="en-US" sz="2200" dirty="0"/>
          </a:p>
        </p:txBody>
      </p:sp>
      <p:sp>
        <p:nvSpPr>
          <p:cNvPr id="24" name="Shape 22"/>
          <p:cNvSpPr/>
          <p:nvPr/>
        </p:nvSpPr>
        <p:spPr>
          <a:xfrm>
            <a:off x="8339328" y="3904487"/>
            <a:ext cx="3520440" cy="2295775"/>
          </a:xfrm>
          <a:prstGeom prst="roundRect">
            <a:avLst>
              <a:gd name="adj" fmla="val 4000"/>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25" name="Shape 23"/>
          <p:cNvSpPr/>
          <p:nvPr/>
        </p:nvSpPr>
        <p:spPr>
          <a:xfrm>
            <a:off x="8307324" y="3904487"/>
            <a:ext cx="45719" cy="2300822"/>
          </a:xfrm>
          <a:prstGeom prst="rect">
            <a:avLst/>
          </a:prstGeom>
          <a:solidFill>
            <a:srgbClr val="C59A3D"/>
          </a:solidFill>
          <a:ln w="12700">
            <a:solidFill>
              <a:srgbClr val="C59A3D"/>
            </a:solidFill>
            <a:prstDash val="solid"/>
          </a:ln>
        </p:spPr>
        <p:txBody>
          <a:bodyPr/>
          <a:lstStyle/>
          <a:p>
            <a:endParaRPr lang="en-US"/>
          </a:p>
        </p:txBody>
      </p:sp>
      <p:sp>
        <p:nvSpPr>
          <p:cNvPr id="26" name="Text 24"/>
          <p:cNvSpPr/>
          <p:nvPr/>
        </p:nvSpPr>
        <p:spPr>
          <a:xfrm>
            <a:off x="8403336" y="3995928"/>
            <a:ext cx="3433571" cy="274320"/>
          </a:xfrm>
          <a:prstGeom prst="rect">
            <a:avLst/>
          </a:prstGeom>
          <a:noFill/>
          <a:ln/>
        </p:spPr>
        <p:txBody>
          <a:bodyPr wrap="square" lIns="0" tIns="0" rIns="0" bIns="0" rtlCol="0" anchor="ctr"/>
          <a:lstStyle/>
          <a:p>
            <a:pPr marL="0" indent="0">
              <a:buNone/>
            </a:pPr>
            <a:r>
              <a:rPr lang="en-US" sz="2800" b="1" dirty="0">
                <a:solidFill>
                  <a:srgbClr val="173B57"/>
                </a:solidFill>
              </a:rPr>
              <a:t>Children’s well-being</a:t>
            </a:r>
            <a:endParaRPr lang="en-US" sz="2800" dirty="0"/>
          </a:p>
        </p:txBody>
      </p:sp>
      <p:sp>
        <p:nvSpPr>
          <p:cNvPr id="27" name="Text 25"/>
          <p:cNvSpPr/>
          <p:nvPr/>
        </p:nvSpPr>
        <p:spPr>
          <a:xfrm>
            <a:off x="8458200" y="4408195"/>
            <a:ext cx="3332987" cy="1650651"/>
          </a:xfrm>
          <a:prstGeom prst="rect">
            <a:avLst/>
          </a:prstGeom>
          <a:noFill/>
          <a:ln/>
        </p:spPr>
        <p:txBody>
          <a:bodyPr wrap="square" lIns="254" tIns="254" rIns="254" bIns="254" rtlCol="0" anchor="t">
            <a:noAutofit/>
          </a:bodyPr>
          <a:lstStyle/>
          <a:p>
            <a:pPr marL="0" indent="0">
              <a:buNone/>
            </a:pPr>
            <a:r>
              <a:rPr lang="en-US" sz="2200" dirty="0">
                <a:solidFill>
                  <a:srgbClr val="24313A"/>
                </a:solidFill>
              </a:rPr>
              <a:t>Predictable resources and reduced parental conflict support stability; conflict  and inconsistent payment  can undermine it.</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66928" y="565194"/>
            <a:ext cx="11018520" cy="438912"/>
          </a:xfrm>
          <a:prstGeom prst="rect">
            <a:avLst/>
          </a:prstGeom>
          <a:noFill/>
          <a:ln/>
        </p:spPr>
        <p:txBody>
          <a:bodyPr wrap="square" lIns="0" tIns="0" rIns="0" bIns="0" rtlCol="0" anchor="ctr"/>
          <a:lstStyle/>
          <a:p>
            <a:pPr marL="0" indent="0">
              <a:buNone/>
            </a:pPr>
            <a:r>
              <a:rPr lang="en-US" sz="3600" b="1" dirty="0">
                <a:solidFill>
                  <a:srgbClr val="173B57"/>
                </a:solidFill>
              </a:rPr>
              <a:t>Benefits of Child Support</a:t>
            </a:r>
            <a:endParaRPr lang="en-US" sz="3600" dirty="0"/>
          </a:p>
        </p:txBody>
      </p:sp>
      <p:pic>
        <p:nvPicPr>
          <p:cNvPr id="4" name="Picture 3" descr="image.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201890" y="1234440"/>
            <a:ext cx="3456709" cy="5221224"/>
          </a:xfrm>
          <a:prstGeom prst="rect">
            <a:avLst/>
          </a:prstGeom>
        </p:spPr>
      </p:pic>
      <p:sp>
        <p:nvSpPr>
          <p:cNvPr id="5" name="Shape 2"/>
          <p:cNvSpPr/>
          <p:nvPr/>
        </p:nvSpPr>
        <p:spPr>
          <a:xfrm>
            <a:off x="566928" y="1188720"/>
            <a:ext cx="7634962" cy="5266944"/>
          </a:xfrm>
          <a:prstGeom prst="roundRect">
            <a:avLst>
              <a:gd name="adj" fmla="val 1212"/>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8" name="Text 3">
            <a:extLst>
              <a:ext uri="{FF2B5EF4-FFF2-40B4-BE49-F238E27FC236}">
                <a16:creationId xmlns:a16="http://schemas.microsoft.com/office/drawing/2014/main" id="{EB5C73D3-2121-C3E3-0BD3-65B0B244B5D7}"/>
              </a:ext>
            </a:extLst>
          </p:cNvPr>
          <p:cNvSpPr/>
          <p:nvPr/>
        </p:nvSpPr>
        <p:spPr>
          <a:xfrm>
            <a:off x="730154" y="1234440"/>
            <a:ext cx="7287905" cy="4982115"/>
          </a:xfrm>
          <a:prstGeom prst="rect">
            <a:avLst/>
          </a:prstGeom>
          <a:noFill/>
          <a:ln/>
        </p:spPr>
        <p:txBody>
          <a:bodyPr wrap="square" lIns="635" tIns="635" rIns="635" bIns="635" rtlCol="0" anchor="ctr">
            <a:noAutofit/>
          </a:bodyPr>
          <a:lstStyle/>
          <a:p>
            <a:pPr marL="203200" indent="-203200">
              <a:buSzPct val="100000"/>
              <a:buChar char="•"/>
            </a:pPr>
            <a:r>
              <a:rPr lang="en-US" sz="2600" dirty="0">
                <a:solidFill>
                  <a:srgbClr val="24313A"/>
                </a:solidFill>
              </a:rPr>
              <a:t>Provides regular financial support for food, housing, clothing, education, transportation, and health needs.</a:t>
            </a:r>
            <a:endParaRPr lang="en-US" sz="2600" dirty="0"/>
          </a:p>
          <a:p>
            <a:pPr marL="203200" indent="-203200">
              <a:buSzPct val="100000"/>
              <a:buChar char="•"/>
            </a:pPr>
            <a:r>
              <a:rPr lang="en-US" sz="2600" dirty="0">
                <a:solidFill>
                  <a:srgbClr val="24313A"/>
                </a:solidFill>
              </a:rPr>
              <a:t>Allocates responsibility between parents after separation, divorce, or when parents were never married. </a:t>
            </a:r>
            <a:r>
              <a:rPr lang="en-US" sz="1200" dirty="0">
                <a:solidFill>
                  <a:srgbClr val="24313A"/>
                </a:solidFill>
              </a:rPr>
              <a:t>(This can reduce arguments and conflict between parents by having set clear obligations and responsibility on the part of both parents.)</a:t>
            </a:r>
            <a:endParaRPr lang="en-US" sz="1200" dirty="0"/>
          </a:p>
          <a:p>
            <a:pPr marL="203200" indent="-203200">
              <a:buSzPct val="100000"/>
              <a:buChar char="•"/>
            </a:pPr>
            <a:r>
              <a:rPr lang="en-US" sz="2600" dirty="0">
                <a:solidFill>
                  <a:srgbClr val="24313A"/>
                </a:solidFill>
              </a:rPr>
              <a:t>Reduces reliance on public assistance when payments are consistent and realistic.</a:t>
            </a:r>
            <a:endParaRPr lang="en-US" sz="2600" dirty="0"/>
          </a:p>
          <a:p>
            <a:pPr marL="203200" indent="-203200">
              <a:buSzPct val="100000"/>
              <a:buChar char="•"/>
            </a:pPr>
            <a:r>
              <a:rPr lang="en-US" sz="2600" dirty="0">
                <a:solidFill>
                  <a:srgbClr val="24313A"/>
                </a:solidFill>
              </a:rPr>
              <a:t>Creates legal consequences for enforcement of unpaid orders, including arrears, withholding, liens, license action, and contempt.</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110EF5-ED98-1A28-E4B7-074F8D7B01E2}"/>
              </a:ext>
            </a:extLst>
          </p:cNvPr>
          <p:cNvSpPr txBox="1"/>
          <p:nvPr/>
        </p:nvSpPr>
        <p:spPr>
          <a:xfrm>
            <a:off x="641446" y="3302926"/>
            <a:ext cx="10863618" cy="1264320"/>
          </a:xfrm>
          <a:prstGeom prst="rect">
            <a:avLst/>
          </a:prstGeom>
          <a:solidFill>
            <a:srgbClr val="D7FEFD"/>
          </a:solidFill>
        </p:spPr>
        <p:txBody>
          <a:bodyPr wrap="square">
            <a:spAutoFit/>
          </a:bodyPr>
          <a:lstStyle/>
          <a:p>
            <a:pPr marL="342900" marR="0" lvl="0" indent="-342900">
              <a:lnSpc>
                <a:spcPct val="107000"/>
              </a:lnSpc>
              <a:buFont typeface="+mj-lt"/>
              <a:buAutoNum type="arabicPeriod"/>
            </a:pPr>
            <a:r>
              <a:rPr lang="en-US" sz="2400" dirty="0">
                <a:ea typeface="Calibri" panose="020F0502020204030204" pitchFamily="34" charset="0"/>
                <a:cs typeface="Times New Roman" panose="02020603050405020304" pitchFamily="18" charset="0"/>
              </a:rPr>
              <a:t>O</a:t>
            </a:r>
            <a:r>
              <a:rPr lang="en-US" sz="2400" dirty="0">
                <a:effectLst/>
                <a:ea typeface="Calibri" panose="020F0502020204030204" pitchFamily="34" charset="0"/>
                <a:cs typeface="Times New Roman" panose="02020603050405020304" pitchFamily="18" charset="0"/>
              </a:rPr>
              <a:t>ver 550,000 children are victims of abuse or neglect in the US each year *</a:t>
            </a:r>
            <a:r>
              <a:rPr lang="en-US" sz="900" dirty="0">
                <a:effectLst/>
                <a:ea typeface="Calibri" panose="020F0502020204030204" pitchFamily="34" charset="0"/>
                <a:cs typeface="Times New Roman" panose="02020603050405020304" pitchFamily="18" charset="0"/>
              </a:rPr>
              <a:t> </a:t>
            </a:r>
          </a:p>
          <a:p>
            <a:pPr marL="342900" marR="0" lvl="0" indent="-342900">
              <a:lnSpc>
                <a:spcPct val="107000"/>
              </a:lnSpc>
              <a:buFont typeface="+mj-lt"/>
              <a:buAutoNum type="arabicPeriod"/>
            </a:pPr>
            <a:r>
              <a:rPr lang="en-US" sz="2400" b="1" dirty="0"/>
              <a:t>Nationally, neglect is the most common form of abuse.</a:t>
            </a:r>
            <a:r>
              <a:rPr lang="en-US" sz="2400" dirty="0"/>
              <a:t> Nearly 4/5 (79%) </a:t>
            </a:r>
            <a:endParaRPr lang="en-US" sz="2400" dirty="0">
              <a:solidFill>
                <a:srgbClr val="000000"/>
              </a:solidFill>
              <a:effectLst/>
              <a:ea typeface="Times New Roman" panose="02020603050405020304" pitchFamily="18" charset="0"/>
              <a:cs typeface="Times New Roman" panose="02020603050405020304" pitchFamily="18" charset="0"/>
            </a:endParaRPr>
          </a:p>
          <a:p>
            <a:pPr marL="342900" marR="0" lvl="0" indent="-342900">
              <a:lnSpc>
                <a:spcPct val="107000"/>
              </a:lnSpc>
              <a:buFont typeface="+mj-lt"/>
              <a:buAutoNum type="arabicPeriod"/>
            </a:pPr>
            <a:r>
              <a:rPr lang="en-US" sz="2400" dirty="0">
                <a:effectLst/>
                <a:ea typeface="Calibri" panose="020F0502020204030204" pitchFamily="34" charset="0"/>
                <a:cs typeface="Times New Roman" panose="02020603050405020304" pitchFamily="18" charset="0"/>
              </a:rPr>
              <a:t>Illinois: Over 15,000 youth in the care of the DCFS </a:t>
            </a:r>
            <a:r>
              <a:rPr lang="en-US" sz="2400" dirty="0">
                <a:ea typeface="Calibri" panose="020F0502020204030204" pitchFamily="34" charset="0"/>
                <a:cs typeface="Times New Roman" panose="02020603050405020304" pitchFamily="18" charset="0"/>
              </a:rPr>
              <a:t> as of June 30, 2026</a:t>
            </a:r>
            <a:endParaRPr lang="en-US" sz="2400" dirty="0">
              <a:effectLst/>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405B54EE-07F7-9DD8-6806-0628A4F65060}"/>
              </a:ext>
            </a:extLst>
          </p:cNvPr>
          <p:cNvSpPr txBox="1"/>
          <p:nvPr/>
        </p:nvSpPr>
        <p:spPr>
          <a:xfrm>
            <a:off x="641447" y="696036"/>
            <a:ext cx="10686196" cy="646331"/>
          </a:xfrm>
          <a:prstGeom prst="rect">
            <a:avLst/>
          </a:prstGeom>
          <a:noFill/>
        </p:spPr>
        <p:txBody>
          <a:bodyPr wrap="square" rtlCol="0">
            <a:spAutoFit/>
          </a:bodyPr>
          <a:lstStyle/>
          <a:p>
            <a:r>
              <a:rPr lang="en-US" sz="3600" dirty="0"/>
              <a:t>More Positives: Prevent Neglect and Removal</a:t>
            </a:r>
          </a:p>
        </p:txBody>
      </p:sp>
      <p:sp>
        <p:nvSpPr>
          <p:cNvPr id="6" name="TextBox 5">
            <a:extLst>
              <a:ext uri="{FF2B5EF4-FFF2-40B4-BE49-F238E27FC236}">
                <a16:creationId xmlns:a16="http://schemas.microsoft.com/office/drawing/2014/main" id="{9C7FB3F3-AC2C-478C-2B2E-B0C66138F1CF}"/>
              </a:ext>
            </a:extLst>
          </p:cNvPr>
          <p:cNvSpPr txBox="1"/>
          <p:nvPr/>
        </p:nvSpPr>
        <p:spPr>
          <a:xfrm>
            <a:off x="641446" y="1479052"/>
            <a:ext cx="10863618" cy="1569660"/>
          </a:xfrm>
          <a:prstGeom prst="rect">
            <a:avLst/>
          </a:prstGeom>
          <a:solidFill>
            <a:schemeClr val="accent1">
              <a:lumMod val="50000"/>
            </a:schemeClr>
          </a:solidFill>
        </p:spPr>
        <p:txBody>
          <a:bodyPr wrap="square" rtlCol="0">
            <a:spAutoFit/>
          </a:bodyPr>
          <a:lstStyle/>
          <a:p>
            <a:r>
              <a:rPr lang="en-US" sz="2400" dirty="0">
                <a:solidFill>
                  <a:schemeClr val="bg1"/>
                </a:solidFill>
              </a:rPr>
              <a:t>A  minor under 18 without proper support, education, medical or other care necessary for the minor, including inadequate food, clothing, shelter, who is abandoned or left without adequate supervision, or in an environment injurious to their welfare… 705 ILCS 405/2-3 Illinois Juvenile Court Act</a:t>
            </a:r>
          </a:p>
        </p:txBody>
      </p:sp>
      <p:sp>
        <p:nvSpPr>
          <p:cNvPr id="13" name="TextBox 12">
            <a:extLst>
              <a:ext uri="{FF2B5EF4-FFF2-40B4-BE49-F238E27FC236}">
                <a16:creationId xmlns:a16="http://schemas.microsoft.com/office/drawing/2014/main" id="{89DA83A1-B0FD-ABEB-8260-8B685F722060}"/>
              </a:ext>
            </a:extLst>
          </p:cNvPr>
          <p:cNvSpPr txBox="1"/>
          <p:nvPr/>
        </p:nvSpPr>
        <p:spPr>
          <a:xfrm>
            <a:off x="4552921" y="4749378"/>
            <a:ext cx="1296536" cy="674928"/>
          </a:xfrm>
          <a:prstGeom prst="rect">
            <a:avLst/>
          </a:prstGeom>
          <a:noFill/>
        </p:spPr>
        <p:txBody>
          <a:bodyPr wrap="square" rtlCol="0">
            <a:spAutoFit/>
          </a:bodyPr>
          <a:lstStyle/>
          <a:p>
            <a:pPr marR="0" lvl="0">
              <a:lnSpc>
                <a:spcPct val="107000"/>
              </a:lnSpc>
            </a:pPr>
            <a:r>
              <a:rPr lang="en-US" dirty="0">
                <a:solidFill>
                  <a:srgbClr val="000000"/>
                </a:solidFill>
                <a:ea typeface="Times New Roman" panose="02020603050405020304" pitchFamily="18" charset="0"/>
                <a:cs typeface="Times New Roman" panose="02020603050405020304" pitchFamily="18" charset="0"/>
              </a:rPr>
              <a:t>Housing</a:t>
            </a:r>
          </a:p>
          <a:p>
            <a:pPr marR="0" lvl="0">
              <a:lnSpc>
                <a:spcPct val="107000"/>
              </a:lnSpc>
            </a:pPr>
            <a:r>
              <a:rPr lang="en-US" dirty="0">
                <a:solidFill>
                  <a:srgbClr val="000000"/>
                </a:solidFill>
                <a:ea typeface="Times New Roman" panose="02020603050405020304" pitchFamily="18" charset="0"/>
                <a:cs typeface="Times New Roman" panose="02020603050405020304" pitchFamily="18" charset="0"/>
              </a:rPr>
              <a:t>insecurity</a:t>
            </a:r>
          </a:p>
        </p:txBody>
      </p:sp>
      <p:sp>
        <p:nvSpPr>
          <p:cNvPr id="14" name="TextBox 13">
            <a:extLst>
              <a:ext uri="{FF2B5EF4-FFF2-40B4-BE49-F238E27FC236}">
                <a16:creationId xmlns:a16="http://schemas.microsoft.com/office/drawing/2014/main" id="{219DA6B0-F457-AEBA-8323-A41CDBA25FEE}"/>
              </a:ext>
            </a:extLst>
          </p:cNvPr>
          <p:cNvSpPr txBox="1"/>
          <p:nvPr/>
        </p:nvSpPr>
        <p:spPr>
          <a:xfrm>
            <a:off x="2875330" y="4788850"/>
            <a:ext cx="1296536" cy="646331"/>
          </a:xfrm>
          <a:prstGeom prst="rect">
            <a:avLst/>
          </a:prstGeom>
          <a:noFill/>
        </p:spPr>
        <p:txBody>
          <a:bodyPr wrap="square" rtlCol="0">
            <a:spAutoFit/>
          </a:bodyPr>
          <a:lstStyle/>
          <a:p>
            <a:r>
              <a:rPr lang="en-US" dirty="0"/>
              <a:t>Food </a:t>
            </a:r>
          </a:p>
          <a:p>
            <a:r>
              <a:rPr lang="en-US" dirty="0"/>
              <a:t>Insecurity</a:t>
            </a:r>
          </a:p>
        </p:txBody>
      </p:sp>
      <p:sp>
        <p:nvSpPr>
          <p:cNvPr id="15" name="TextBox 14">
            <a:extLst>
              <a:ext uri="{FF2B5EF4-FFF2-40B4-BE49-F238E27FC236}">
                <a16:creationId xmlns:a16="http://schemas.microsoft.com/office/drawing/2014/main" id="{55323D97-5477-2CD7-D703-7942358B8685}"/>
              </a:ext>
            </a:extLst>
          </p:cNvPr>
          <p:cNvSpPr txBox="1"/>
          <p:nvPr/>
        </p:nvSpPr>
        <p:spPr>
          <a:xfrm>
            <a:off x="547866" y="4794120"/>
            <a:ext cx="1828800" cy="646331"/>
          </a:xfrm>
          <a:prstGeom prst="rect">
            <a:avLst/>
          </a:prstGeom>
          <a:noFill/>
        </p:spPr>
        <p:txBody>
          <a:bodyPr wrap="square" rtlCol="0">
            <a:spAutoFit/>
          </a:bodyPr>
          <a:lstStyle/>
          <a:p>
            <a:r>
              <a:rPr lang="en-US" dirty="0"/>
              <a:t>Lack of Income/</a:t>
            </a:r>
          </a:p>
          <a:p>
            <a:r>
              <a:rPr lang="en-US" dirty="0"/>
              <a:t>Employment</a:t>
            </a:r>
          </a:p>
        </p:txBody>
      </p:sp>
      <p:sp>
        <p:nvSpPr>
          <p:cNvPr id="16" name="TextBox 15">
            <a:extLst>
              <a:ext uri="{FF2B5EF4-FFF2-40B4-BE49-F238E27FC236}">
                <a16:creationId xmlns:a16="http://schemas.microsoft.com/office/drawing/2014/main" id="{8F3CFF9B-55F0-E9C7-DB0C-FD81D61B7E50}"/>
              </a:ext>
            </a:extLst>
          </p:cNvPr>
          <p:cNvSpPr txBox="1"/>
          <p:nvPr/>
        </p:nvSpPr>
        <p:spPr>
          <a:xfrm>
            <a:off x="641447" y="5465822"/>
            <a:ext cx="10866567" cy="869149"/>
          </a:xfrm>
          <a:prstGeom prst="rect">
            <a:avLst/>
          </a:prstGeom>
          <a:solidFill>
            <a:srgbClr val="C00000"/>
          </a:solidFill>
        </p:spPr>
        <p:txBody>
          <a:bodyPr wrap="square" rtlCol="0">
            <a:spAutoFit/>
          </a:bodyPr>
          <a:lstStyle/>
          <a:p>
            <a:pPr marR="0" lvl="0">
              <a:lnSpc>
                <a:spcPct val="107000"/>
              </a:lnSpc>
            </a:pPr>
            <a:r>
              <a:rPr lang="en-US" sz="2400" dirty="0">
                <a:solidFill>
                  <a:schemeClr val="bg1"/>
                </a:solidFill>
                <a:ea typeface="Times New Roman" panose="02020603050405020304" pitchFamily="18" charset="0"/>
                <a:cs typeface="Times New Roman" panose="02020603050405020304" pitchFamily="18" charset="0"/>
              </a:rPr>
              <a:t>These are all issues for which child support would be of assistance for families and children.                                                                                                            </a:t>
            </a:r>
            <a:r>
              <a:rPr lang="en-US" sz="800" dirty="0">
                <a:solidFill>
                  <a:schemeClr val="bg1"/>
                </a:solidFill>
                <a:ea typeface="Times New Roman" panose="02020603050405020304" pitchFamily="18" charset="0"/>
                <a:cs typeface="Times New Roman" panose="02020603050405020304" pitchFamily="18" charset="0"/>
              </a:rPr>
              <a:t>*Statistics from National </a:t>
            </a:r>
            <a:r>
              <a:rPr lang="en-US" sz="800" dirty="0" err="1">
                <a:solidFill>
                  <a:schemeClr val="bg1"/>
                </a:solidFill>
                <a:ea typeface="Times New Roman" panose="02020603050405020304" pitchFamily="18" charset="0"/>
                <a:cs typeface="Times New Roman" panose="02020603050405020304" pitchFamily="18" charset="0"/>
              </a:rPr>
              <a:t>Childrens</a:t>
            </a:r>
            <a:r>
              <a:rPr lang="en-US" sz="800" dirty="0">
                <a:solidFill>
                  <a:schemeClr val="bg1"/>
                </a:solidFill>
                <a:ea typeface="Times New Roman" panose="02020603050405020304" pitchFamily="18" charset="0"/>
                <a:cs typeface="Times New Roman" panose="02020603050405020304" pitchFamily="18" charset="0"/>
              </a:rPr>
              <a:t> Alliance</a:t>
            </a:r>
            <a:endParaRPr lang="en-US" sz="800" dirty="0">
              <a:solidFill>
                <a:schemeClr val="bg1"/>
              </a:solidFill>
              <a:ea typeface="Calibri" panose="020F0502020204030204" pitchFamily="34" charset="0"/>
              <a:cs typeface="Times New Roman" panose="02020603050405020304" pitchFamily="18" charset="0"/>
            </a:endParaRPr>
          </a:p>
        </p:txBody>
      </p:sp>
      <p:sp>
        <p:nvSpPr>
          <p:cNvPr id="17" name="Arrow: Right 16">
            <a:extLst>
              <a:ext uri="{FF2B5EF4-FFF2-40B4-BE49-F238E27FC236}">
                <a16:creationId xmlns:a16="http://schemas.microsoft.com/office/drawing/2014/main" id="{448C915F-B835-82E7-8AE4-FEBA51BE0DB2}"/>
              </a:ext>
            </a:extLst>
          </p:cNvPr>
          <p:cNvSpPr/>
          <p:nvPr/>
        </p:nvSpPr>
        <p:spPr>
          <a:xfrm>
            <a:off x="8020136" y="4843848"/>
            <a:ext cx="489205"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AF25CD7F-9FA5-03C0-6C08-40B5041B2407}"/>
              </a:ext>
            </a:extLst>
          </p:cNvPr>
          <p:cNvSpPr/>
          <p:nvPr/>
        </p:nvSpPr>
        <p:spPr>
          <a:xfrm>
            <a:off x="4074836" y="4844526"/>
            <a:ext cx="477671"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36E86D63-3CB8-F85E-A1EF-3DB6DCDBD24E}"/>
              </a:ext>
            </a:extLst>
          </p:cNvPr>
          <p:cNvSpPr/>
          <p:nvPr/>
        </p:nvSpPr>
        <p:spPr>
          <a:xfrm>
            <a:off x="2360705" y="4880576"/>
            <a:ext cx="477671"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FD8D238B-6257-1D4E-B42B-862CD124055D}"/>
              </a:ext>
            </a:extLst>
          </p:cNvPr>
          <p:cNvSpPr txBox="1"/>
          <p:nvPr/>
        </p:nvSpPr>
        <p:spPr>
          <a:xfrm>
            <a:off x="6351492" y="4748514"/>
            <a:ext cx="1617260" cy="646331"/>
          </a:xfrm>
          <a:prstGeom prst="rect">
            <a:avLst/>
          </a:prstGeom>
          <a:noFill/>
        </p:spPr>
        <p:txBody>
          <a:bodyPr wrap="square" rtlCol="0">
            <a:spAutoFit/>
          </a:bodyPr>
          <a:lstStyle/>
          <a:p>
            <a:r>
              <a:rPr lang="en-US" dirty="0"/>
              <a:t>Transportation Issues</a:t>
            </a:r>
          </a:p>
        </p:txBody>
      </p:sp>
      <p:sp>
        <p:nvSpPr>
          <p:cNvPr id="23" name="Arrow: Right 22">
            <a:extLst>
              <a:ext uri="{FF2B5EF4-FFF2-40B4-BE49-F238E27FC236}">
                <a16:creationId xmlns:a16="http://schemas.microsoft.com/office/drawing/2014/main" id="{D241A52E-D846-C424-4E05-B0B7C38D5EB9}"/>
              </a:ext>
            </a:extLst>
          </p:cNvPr>
          <p:cNvSpPr/>
          <p:nvPr/>
        </p:nvSpPr>
        <p:spPr>
          <a:xfrm>
            <a:off x="5758524" y="4844187"/>
            <a:ext cx="507633"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A55A025-BDA2-A8FB-3782-2575601EBE22}"/>
              </a:ext>
            </a:extLst>
          </p:cNvPr>
          <p:cNvSpPr txBox="1"/>
          <p:nvPr/>
        </p:nvSpPr>
        <p:spPr>
          <a:xfrm>
            <a:off x="8560725" y="4799726"/>
            <a:ext cx="1235122" cy="646331"/>
          </a:xfrm>
          <a:prstGeom prst="rect">
            <a:avLst/>
          </a:prstGeom>
          <a:noFill/>
        </p:spPr>
        <p:txBody>
          <a:bodyPr wrap="square" rtlCol="0">
            <a:spAutoFit/>
          </a:bodyPr>
          <a:lstStyle/>
          <a:p>
            <a:r>
              <a:rPr lang="en-US" dirty="0"/>
              <a:t>Education Issues</a:t>
            </a:r>
          </a:p>
        </p:txBody>
      </p:sp>
      <p:sp>
        <p:nvSpPr>
          <p:cNvPr id="26" name="Arrow: Right 25">
            <a:extLst>
              <a:ext uri="{FF2B5EF4-FFF2-40B4-BE49-F238E27FC236}">
                <a16:creationId xmlns:a16="http://schemas.microsoft.com/office/drawing/2014/main" id="{03970B2D-60B6-CF54-3805-DABD1EE6414C}"/>
              </a:ext>
            </a:extLst>
          </p:cNvPr>
          <p:cNvSpPr/>
          <p:nvPr/>
        </p:nvSpPr>
        <p:spPr>
          <a:xfrm>
            <a:off x="9795847" y="4821460"/>
            <a:ext cx="489205"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1AD5A5B-8CA1-FF9A-10B7-942413CD5601}"/>
              </a:ext>
            </a:extLst>
          </p:cNvPr>
          <p:cNvSpPr txBox="1"/>
          <p:nvPr/>
        </p:nvSpPr>
        <p:spPr>
          <a:xfrm>
            <a:off x="10285052" y="4733035"/>
            <a:ext cx="1359082" cy="646331"/>
          </a:xfrm>
          <a:prstGeom prst="rect">
            <a:avLst/>
          </a:prstGeom>
          <a:noFill/>
        </p:spPr>
        <p:txBody>
          <a:bodyPr wrap="square" rtlCol="0">
            <a:spAutoFit/>
          </a:bodyPr>
          <a:lstStyle/>
          <a:p>
            <a:r>
              <a:rPr lang="en-US" dirty="0"/>
              <a:t>Lack of</a:t>
            </a:r>
          </a:p>
          <a:p>
            <a:r>
              <a:rPr lang="en-US" dirty="0"/>
              <a:t>Supervision</a:t>
            </a:r>
          </a:p>
        </p:txBody>
      </p:sp>
    </p:spTree>
    <p:extLst>
      <p:ext uri="{BB962C8B-B14F-4D97-AF65-F5344CB8AC3E}">
        <p14:creationId xmlns:p14="http://schemas.microsoft.com/office/powerpoint/2010/main" val="212793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24128"/>
          </a:xfrm>
          <a:prstGeom prst="rect">
            <a:avLst/>
          </a:prstGeom>
          <a:solidFill>
            <a:srgbClr val="1F43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28016"/>
            <a:ext cx="11155680" cy="502920"/>
          </a:xfrm>
          <a:prstGeom prst="rect">
            <a:avLst/>
          </a:prstGeom>
          <a:noFill/>
        </p:spPr>
        <p:txBody>
          <a:bodyPr wrap="none">
            <a:spAutoFit/>
          </a:bodyPr>
          <a:lstStyle/>
          <a:p>
            <a:pPr algn="ctr">
              <a:defRPr sz="3800" b="1">
                <a:solidFill>
                  <a:srgbClr val="FFFFFF"/>
                </a:solidFill>
                <a:latin typeface="Aptos Display"/>
              </a:defRPr>
            </a:pPr>
            <a:r>
              <a:t>A Domino Can Fall in Either Direction</a:t>
            </a:r>
          </a:p>
        </p:txBody>
      </p:sp>
      <p:sp>
        <p:nvSpPr>
          <p:cNvPr id="4" name="TextBox 3"/>
          <p:cNvSpPr txBox="1"/>
          <p:nvPr/>
        </p:nvSpPr>
        <p:spPr>
          <a:xfrm>
            <a:off x="731520" y="1207008"/>
            <a:ext cx="10744200" cy="530352"/>
          </a:xfrm>
          <a:prstGeom prst="rect">
            <a:avLst/>
          </a:prstGeom>
          <a:noFill/>
        </p:spPr>
        <p:txBody>
          <a:bodyPr wrap="none">
            <a:spAutoFit/>
          </a:bodyPr>
          <a:lstStyle/>
          <a:p>
            <a:pPr algn="ctr">
              <a:defRPr sz="2000" b="1">
                <a:solidFill>
                  <a:srgbClr val="37414B"/>
                </a:solidFill>
                <a:latin typeface="Aptos"/>
              </a:defRPr>
            </a:pPr>
            <a:r>
              <a:t>The direction of the next domino may depend on the circumstances surrounding the first.</a:t>
            </a:r>
          </a:p>
        </p:txBody>
      </p:sp>
      <p:sp>
        <p:nvSpPr>
          <p:cNvPr id="5" name="Rounded Rectangle 4"/>
          <p:cNvSpPr/>
          <p:nvPr/>
        </p:nvSpPr>
        <p:spPr>
          <a:xfrm>
            <a:off x="566928" y="1874519"/>
            <a:ext cx="3703320" cy="2395728"/>
          </a:xfrm>
          <a:prstGeom prst="roundRect">
            <a:avLst/>
          </a:prstGeom>
          <a:solidFill>
            <a:srgbClr val="FFFFFF"/>
          </a:solidFill>
          <a:ln w="25400">
            <a:solidFill>
              <a:srgbClr val="3170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dominoes_falling.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656" y="1984248"/>
            <a:ext cx="3483863" cy="2176272"/>
          </a:xfrm>
          <a:prstGeom prst="rect">
            <a:avLst/>
          </a:prstGeom>
        </p:spPr>
      </p:pic>
      <p:sp>
        <p:nvSpPr>
          <p:cNvPr id="7" name="Rounded Rectangle 6"/>
          <p:cNvSpPr/>
          <p:nvPr/>
        </p:nvSpPr>
        <p:spPr>
          <a:xfrm>
            <a:off x="7918704" y="1874519"/>
            <a:ext cx="3703320" cy="2395728"/>
          </a:xfrm>
          <a:prstGeom prst="roundRect">
            <a:avLst/>
          </a:prstGeom>
          <a:solidFill>
            <a:srgbClr val="FFFFFF"/>
          </a:solidFill>
          <a:ln w="25400">
            <a:solidFill>
              <a:srgbClr val="B458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dominoes_falling_mirrored.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28431" y="2002536"/>
            <a:ext cx="3483863" cy="2176272"/>
          </a:xfrm>
          <a:prstGeom prst="rect">
            <a:avLst/>
          </a:prstGeom>
        </p:spPr>
      </p:pic>
      <p:sp>
        <p:nvSpPr>
          <p:cNvPr id="9" name="TextBox 8"/>
          <p:cNvSpPr txBox="1"/>
          <p:nvPr/>
        </p:nvSpPr>
        <p:spPr>
          <a:xfrm>
            <a:off x="658368" y="4361688"/>
            <a:ext cx="3520440" cy="320040"/>
          </a:xfrm>
          <a:prstGeom prst="rect">
            <a:avLst/>
          </a:prstGeom>
          <a:noFill/>
        </p:spPr>
        <p:txBody>
          <a:bodyPr wrap="none">
            <a:spAutoFit/>
          </a:bodyPr>
          <a:lstStyle/>
          <a:p>
            <a:pPr algn="ctr">
              <a:defRPr sz="1800" b="1">
                <a:solidFill>
                  <a:srgbClr val="317096"/>
                </a:solidFill>
                <a:latin typeface="Aptos Display"/>
              </a:defRPr>
            </a:pPr>
            <a:r>
              <a:t>ONE DIRECTION</a:t>
            </a:r>
          </a:p>
        </p:txBody>
      </p:sp>
      <p:sp>
        <p:nvSpPr>
          <p:cNvPr id="10" name="TextBox 9"/>
          <p:cNvSpPr txBox="1"/>
          <p:nvPr/>
        </p:nvSpPr>
        <p:spPr>
          <a:xfrm>
            <a:off x="8010144" y="4361688"/>
            <a:ext cx="3520440" cy="320040"/>
          </a:xfrm>
          <a:prstGeom prst="rect">
            <a:avLst/>
          </a:prstGeom>
          <a:noFill/>
        </p:spPr>
        <p:txBody>
          <a:bodyPr wrap="none">
            <a:spAutoFit/>
          </a:bodyPr>
          <a:lstStyle/>
          <a:p>
            <a:pPr algn="ctr">
              <a:defRPr sz="1800" b="1">
                <a:solidFill>
                  <a:srgbClr val="B4584D"/>
                </a:solidFill>
                <a:latin typeface="Aptos Display"/>
              </a:defRPr>
            </a:pPr>
            <a:r>
              <a:t>ANOTHER DIRECTION</a:t>
            </a:r>
          </a:p>
        </p:txBody>
      </p:sp>
      <p:sp>
        <p:nvSpPr>
          <p:cNvPr id="11" name="Rounded Rectangle 10"/>
          <p:cNvSpPr/>
          <p:nvPr/>
        </p:nvSpPr>
        <p:spPr>
          <a:xfrm>
            <a:off x="4590288" y="1938528"/>
            <a:ext cx="3017520" cy="2240280"/>
          </a:xfrm>
          <a:prstGeom prst="roundRect">
            <a:avLst/>
          </a:prstGeom>
          <a:solidFill>
            <a:srgbClr val="C4912F"/>
          </a:solidFill>
          <a:ln w="25400">
            <a:solidFill>
              <a:srgbClr val="966C1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latin typeface="Aptos Display"/>
              </a:defRPr>
            </a:pPr>
            <a:r>
              <a:t>CHILD</a:t>
            </a:r>
            <a:br/>
            <a:r>
              <a:t>SUPPORT</a:t>
            </a:r>
          </a:p>
        </p:txBody>
      </p:sp>
      <p:sp>
        <p:nvSpPr>
          <p:cNvPr id="12" name="Chevron 11"/>
          <p:cNvSpPr/>
          <p:nvPr/>
        </p:nvSpPr>
        <p:spPr>
          <a:xfrm>
            <a:off x="4114800" y="2697480"/>
            <a:ext cx="438912" cy="566928"/>
          </a:xfrm>
          <a:prstGeom prst="chevron">
            <a:avLst/>
          </a:prstGeom>
          <a:solidFill>
            <a:srgbClr val="6E76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hevron 12"/>
          <p:cNvSpPr/>
          <p:nvPr/>
        </p:nvSpPr>
        <p:spPr>
          <a:xfrm flipH="1">
            <a:off x="7621523" y="2697480"/>
            <a:ext cx="502920" cy="566928"/>
          </a:xfrm>
          <a:prstGeom prst="chevron">
            <a:avLst/>
          </a:prstGeom>
          <a:solidFill>
            <a:srgbClr val="6E76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4828032" y="4315968"/>
            <a:ext cx="2542032" cy="521207"/>
          </a:xfrm>
          <a:prstGeom prst="roundRect">
            <a:avLst/>
          </a:prstGeom>
          <a:solidFill>
            <a:srgbClr val="1F43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a:defRPr>
            </a:pPr>
            <a:r>
              <a:t>CIRCUMSTANCES MATTER</a:t>
            </a:r>
          </a:p>
        </p:txBody>
      </p:sp>
      <p:sp>
        <p:nvSpPr>
          <p:cNvPr id="15" name="Rounded Rectangle 14"/>
          <p:cNvSpPr/>
          <p:nvPr/>
        </p:nvSpPr>
        <p:spPr>
          <a:xfrm>
            <a:off x="749808" y="4983480"/>
            <a:ext cx="3703320" cy="685800"/>
          </a:xfrm>
          <a:prstGeom prst="roundRect">
            <a:avLst/>
          </a:prstGeom>
          <a:solidFill>
            <a:srgbClr val="E9F2F7"/>
          </a:solidFill>
          <a:ln>
            <a:solidFill>
              <a:srgbClr val="31709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1F4363"/>
                </a:solidFill>
                <a:latin typeface="Aptos"/>
              </a:defRPr>
            </a:pPr>
            <a:r>
              <a:t>Support → Stability → Safety</a:t>
            </a:r>
          </a:p>
        </p:txBody>
      </p:sp>
      <p:sp>
        <p:nvSpPr>
          <p:cNvPr id="16" name="Rounded Rectangle 15"/>
          <p:cNvSpPr/>
          <p:nvPr/>
        </p:nvSpPr>
        <p:spPr>
          <a:xfrm>
            <a:off x="7735824" y="4983480"/>
            <a:ext cx="3703320" cy="685800"/>
          </a:xfrm>
          <a:prstGeom prst="roundRect">
            <a:avLst/>
          </a:prstGeom>
          <a:solidFill>
            <a:srgbClr val="F9F0EB"/>
          </a:solidFill>
          <a:ln>
            <a:solidFill>
              <a:srgbClr val="B4584D"/>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803D35"/>
                </a:solidFill>
                <a:latin typeface="Aptos"/>
              </a:defRPr>
            </a:pPr>
            <a:r>
              <a:rPr dirty="0"/>
              <a:t>Instability → Crisis → Court</a:t>
            </a:r>
          </a:p>
        </p:txBody>
      </p:sp>
      <p:sp>
        <p:nvSpPr>
          <p:cNvPr id="17" name="Rounded Rectangle 16"/>
          <p:cNvSpPr/>
          <p:nvPr/>
        </p:nvSpPr>
        <p:spPr>
          <a:xfrm>
            <a:off x="749808" y="5897880"/>
            <a:ext cx="10698480" cy="502920"/>
          </a:xfrm>
          <a:prstGeom prst="roundRect">
            <a:avLst/>
          </a:prstGeom>
          <a:solidFill>
            <a:srgbClr val="1F43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50" b="1">
                <a:solidFill>
                  <a:srgbClr val="FFFFFF"/>
                </a:solidFill>
                <a:latin typeface="Aptos"/>
              </a:defRPr>
            </a:pPr>
            <a:r>
              <a:t>The same legal issue can lead to very different outcomes depending on safety, resources, family circumstances, and available support.</a:t>
            </a:r>
          </a:p>
        </p:txBody>
      </p:sp>
      <p:sp>
        <p:nvSpPr>
          <p:cNvPr id="18" name="TextBox 17"/>
          <p:cNvSpPr txBox="1"/>
          <p:nvPr/>
        </p:nvSpPr>
        <p:spPr>
          <a:xfrm>
            <a:off x="685800" y="6492240"/>
            <a:ext cx="10835640" cy="146304"/>
          </a:xfrm>
          <a:prstGeom prst="rect">
            <a:avLst/>
          </a:prstGeom>
          <a:noFill/>
        </p:spPr>
        <p:txBody>
          <a:bodyPr wrap="none">
            <a:spAutoFit/>
          </a:bodyPr>
          <a:lstStyle/>
          <a:p>
            <a:pPr algn="ctr">
              <a:defRPr sz="850">
                <a:solidFill>
                  <a:srgbClr val="69727C"/>
                </a:solidFill>
                <a:latin typeface="Aptos"/>
              </a:defRPr>
            </a:pPr>
            <a:r>
              <a:rPr dirty="0"/>
              <a:t>Domino photograph: </a:t>
            </a:r>
            <a:r>
              <a:rPr dirty="0" err="1"/>
              <a:t>Kurt:S</a:t>
            </a:r>
            <a:r>
              <a:rPr dirty="0"/>
              <a:t>, Wikimedia Commons, CC BY 2.0; mirrored for visual comparison.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A5FBA3-76BF-DD42-1A5F-8989C9506A8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0B94E4B-239B-9616-D3E4-24438E2E050C}"/>
              </a:ext>
            </a:extLst>
          </p:cNvPr>
          <p:cNvSpPr/>
          <p:nvPr/>
        </p:nvSpPr>
        <p:spPr>
          <a:xfrm>
            <a:off x="566928" y="565194"/>
            <a:ext cx="11018520" cy="438912"/>
          </a:xfrm>
          <a:prstGeom prst="rect">
            <a:avLst/>
          </a:prstGeom>
          <a:noFill/>
          <a:ln/>
        </p:spPr>
        <p:txBody>
          <a:bodyPr wrap="square" lIns="0" tIns="0" rIns="0" bIns="0" rtlCol="0" anchor="ctr"/>
          <a:lstStyle/>
          <a:p>
            <a:pPr marL="0" indent="0">
              <a:buNone/>
            </a:pPr>
            <a:r>
              <a:rPr lang="en-US" sz="3600" b="1" dirty="0">
                <a:solidFill>
                  <a:srgbClr val="173B57"/>
                </a:solidFill>
              </a:rPr>
              <a:t>Negative Consequences</a:t>
            </a:r>
            <a:endParaRPr lang="en-US" sz="3600" dirty="0"/>
          </a:p>
        </p:txBody>
      </p:sp>
      <p:sp>
        <p:nvSpPr>
          <p:cNvPr id="5" name="Shape 2">
            <a:extLst>
              <a:ext uri="{FF2B5EF4-FFF2-40B4-BE49-F238E27FC236}">
                <a16:creationId xmlns:a16="http://schemas.microsoft.com/office/drawing/2014/main" id="{26494FE7-5053-2FE1-C8D1-F2B0029F3070}"/>
              </a:ext>
            </a:extLst>
          </p:cNvPr>
          <p:cNvSpPr/>
          <p:nvPr/>
        </p:nvSpPr>
        <p:spPr>
          <a:xfrm>
            <a:off x="566928" y="1188720"/>
            <a:ext cx="7634962" cy="5266944"/>
          </a:xfrm>
          <a:prstGeom prst="roundRect">
            <a:avLst>
              <a:gd name="adj" fmla="val 1212"/>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8" name="Text 3">
            <a:extLst>
              <a:ext uri="{FF2B5EF4-FFF2-40B4-BE49-F238E27FC236}">
                <a16:creationId xmlns:a16="http://schemas.microsoft.com/office/drawing/2014/main" id="{3DACFF1B-027E-0174-9B4C-7752FE200A57}"/>
              </a:ext>
            </a:extLst>
          </p:cNvPr>
          <p:cNvSpPr/>
          <p:nvPr/>
        </p:nvSpPr>
        <p:spPr>
          <a:xfrm>
            <a:off x="730154" y="1234440"/>
            <a:ext cx="7287905" cy="4982115"/>
          </a:xfrm>
          <a:prstGeom prst="rect">
            <a:avLst/>
          </a:prstGeom>
          <a:noFill/>
          <a:ln/>
        </p:spPr>
        <p:txBody>
          <a:bodyPr wrap="square" lIns="635" tIns="635" rIns="635" bIns="635" rtlCol="0" anchor="ctr">
            <a:noAutofit/>
          </a:bodyPr>
          <a:lstStyle/>
          <a:p>
            <a:pPr marL="203200" indent="-203200">
              <a:buSzPct val="100000"/>
              <a:buChar char="•"/>
            </a:pPr>
            <a:r>
              <a:rPr lang="en-US" sz="2600" dirty="0">
                <a:solidFill>
                  <a:srgbClr val="24313A"/>
                </a:solidFill>
              </a:rPr>
              <a:t>Creates stability for one household but place a financial strain on another </a:t>
            </a:r>
          </a:p>
          <a:p>
            <a:pPr marL="203200" indent="-203200">
              <a:buSzPct val="100000"/>
              <a:buChar char="•"/>
            </a:pPr>
            <a:r>
              <a:rPr lang="en-US" sz="2600" dirty="0">
                <a:solidFill>
                  <a:srgbClr val="24313A"/>
                </a:solidFill>
              </a:rPr>
              <a:t>Establishes a legal parentage relationship that a parent may be trying to avoid due to domestic violence, abuse, neglect and safety threats to the family. </a:t>
            </a:r>
            <a:endParaRPr lang="en-US" sz="1600" dirty="0"/>
          </a:p>
          <a:p>
            <a:pPr marL="203200" indent="-203200">
              <a:buSzPct val="100000"/>
              <a:buChar char="•"/>
            </a:pPr>
            <a:r>
              <a:rPr lang="en-US" sz="2600" dirty="0">
                <a:solidFill>
                  <a:srgbClr val="24313A"/>
                </a:solidFill>
              </a:rPr>
              <a:t>May impact public benefits and other income related assistance. </a:t>
            </a:r>
            <a:endParaRPr lang="en-US" sz="2600" dirty="0"/>
          </a:p>
          <a:p>
            <a:pPr marL="203200" indent="-203200">
              <a:buSzPct val="100000"/>
              <a:buChar char="•"/>
            </a:pPr>
            <a:r>
              <a:rPr lang="en-US" sz="2600" dirty="0">
                <a:solidFill>
                  <a:srgbClr val="24313A"/>
                </a:solidFill>
              </a:rPr>
              <a:t>May result in additional legal action for parenting time, responsibilities (formerly custody and visitation), create animosity and conflict between parents or family. </a:t>
            </a:r>
            <a:endParaRPr lang="en-US" sz="2600" dirty="0"/>
          </a:p>
        </p:txBody>
      </p:sp>
      <p:pic>
        <p:nvPicPr>
          <p:cNvPr id="9" name="Picture 8">
            <a:extLst>
              <a:ext uri="{FF2B5EF4-FFF2-40B4-BE49-F238E27FC236}">
                <a16:creationId xmlns:a16="http://schemas.microsoft.com/office/drawing/2014/main" id="{3C9EA205-6407-D8FC-FB7C-2F7422F0854D}"/>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8201890" y="1226557"/>
            <a:ext cx="3585355" cy="3200516"/>
          </a:xfrm>
          <a:prstGeom prst="rect">
            <a:avLst/>
          </a:prstGeom>
        </p:spPr>
      </p:pic>
      <p:pic>
        <p:nvPicPr>
          <p:cNvPr id="11" name="Picture 10">
            <a:extLst>
              <a:ext uri="{FF2B5EF4-FFF2-40B4-BE49-F238E27FC236}">
                <a16:creationId xmlns:a16="http://schemas.microsoft.com/office/drawing/2014/main" id="{49564C18-4A78-8C26-D149-A635780E370D}"/>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8201890" y="4427073"/>
            <a:ext cx="3548150" cy="1994861"/>
          </a:xfrm>
          <a:prstGeom prst="rect">
            <a:avLst/>
          </a:prstGeom>
        </p:spPr>
      </p:pic>
    </p:spTree>
    <p:extLst>
      <p:ext uri="{BB962C8B-B14F-4D97-AF65-F5344CB8AC3E}">
        <p14:creationId xmlns:p14="http://schemas.microsoft.com/office/powerpoint/2010/main" val="3662864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384048"/>
            <a:ext cx="11018520" cy="438912"/>
          </a:xfrm>
          <a:prstGeom prst="rect">
            <a:avLst/>
          </a:prstGeom>
          <a:noFill/>
          <a:ln/>
        </p:spPr>
        <p:txBody>
          <a:bodyPr wrap="square" lIns="0" tIns="0" rIns="0" bIns="0" rtlCol="0" anchor="ctr"/>
          <a:lstStyle/>
          <a:p>
            <a:pPr marL="0" indent="0">
              <a:buNone/>
            </a:pPr>
            <a:r>
              <a:rPr lang="en-US" sz="3600" b="1" dirty="0">
                <a:solidFill>
                  <a:srgbClr val="173B57"/>
                </a:solidFill>
              </a:rPr>
              <a:t>Connections to Other Areas of Law</a:t>
            </a:r>
            <a:endParaRPr lang="en-US" sz="3600" dirty="0"/>
          </a:p>
        </p:txBody>
      </p:sp>
      <p:sp>
        <p:nvSpPr>
          <p:cNvPr id="3" name="Text 1"/>
          <p:cNvSpPr/>
          <p:nvPr/>
        </p:nvSpPr>
        <p:spPr>
          <a:xfrm>
            <a:off x="585216" y="886968"/>
            <a:ext cx="10942530" cy="521208"/>
          </a:xfrm>
          <a:prstGeom prst="rect">
            <a:avLst/>
          </a:prstGeom>
          <a:solidFill>
            <a:srgbClr val="BBFBFB"/>
          </a:solidFill>
          <a:ln/>
        </p:spPr>
        <p:txBody>
          <a:bodyPr wrap="square" lIns="0" tIns="0" rIns="0" bIns="0" rtlCol="0" anchor="ctr"/>
          <a:lstStyle/>
          <a:p>
            <a:pPr marL="0" indent="0">
              <a:buNone/>
            </a:pPr>
            <a:r>
              <a:rPr lang="en-US" sz="2200" dirty="0">
                <a:solidFill>
                  <a:srgbClr val="66717A"/>
                </a:solidFill>
              </a:rPr>
              <a:t>Child support issues frequently cross legal boundaries, even when the support order itself remains a family-law matter.</a:t>
            </a:r>
            <a:endParaRPr lang="en-US" sz="1350" dirty="0"/>
          </a:p>
        </p:txBody>
      </p:sp>
      <p:sp>
        <p:nvSpPr>
          <p:cNvPr id="4" name="Shape 2"/>
          <p:cNvSpPr/>
          <p:nvPr/>
        </p:nvSpPr>
        <p:spPr>
          <a:xfrm>
            <a:off x="713232" y="1362456"/>
            <a:ext cx="384048" cy="384048"/>
          </a:xfrm>
          <a:prstGeom prst="ellipse">
            <a:avLst/>
          </a:prstGeom>
          <a:solidFill>
            <a:srgbClr val="2E668C"/>
          </a:solidFill>
          <a:ln w="12700">
            <a:solidFill>
              <a:srgbClr val="FFFFFF"/>
            </a:solidFill>
            <a:prstDash val="solid"/>
          </a:ln>
        </p:spPr>
        <p:txBody>
          <a:bodyPr/>
          <a:lstStyle/>
          <a:p>
            <a:endParaRPr lang="en-US"/>
          </a:p>
        </p:txBody>
      </p:sp>
      <p:sp>
        <p:nvSpPr>
          <p:cNvPr id="5" name="Text 3"/>
          <p:cNvSpPr/>
          <p:nvPr/>
        </p:nvSpPr>
        <p:spPr>
          <a:xfrm>
            <a:off x="713232" y="1426464"/>
            <a:ext cx="384048" cy="164592"/>
          </a:xfrm>
          <a:prstGeom prst="rect">
            <a:avLst/>
          </a:prstGeom>
          <a:noFill/>
          <a:ln/>
        </p:spPr>
        <p:txBody>
          <a:bodyPr wrap="square" lIns="0" tIns="0" rIns="0" bIns="0" rtlCol="0" anchor="ctr"/>
          <a:lstStyle/>
          <a:p>
            <a:pPr marL="0" indent="0" algn="ctr">
              <a:buNone/>
            </a:pPr>
            <a:r>
              <a:rPr lang="en-US" sz="2200" b="1" dirty="0">
                <a:solidFill>
                  <a:srgbClr val="FFFFFF"/>
                </a:solidFill>
              </a:rPr>
              <a:t>1</a:t>
            </a:r>
            <a:endParaRPr lang="en-US" sz="1100" dirty="0"/>
          </a:p>
        </p:txBody>
      </p:sp>
      <p:sp>
        <p:nvSpPr>
          <p:cNvPr id="6" name="Text 4"/>
          <p:cNvSpPr/>
          <p:nvPr/>
        </p:nvSpPr>
        <p:spPr>
          <a:xfrm>
            <a:off x="1280160" y="1325880"/>
            <a:ext cx="2148840" cy="274320"/>
          </a:xfrm>
          <a:prstGeom prst="rect">
            <a:avLst/>
          </a:prstGeom>
          <a:noFill/>
          <a:ln/>
        </p:spPr>
        <p:txBody>
          <a:bodyPr wrap="square" lIns="0" tIns="0" rIns="0" bIns="0" rtlCol="0" anchor="ctr"/>
          <a:lstStyle/>
          <a:p>
            <a:pPr marL="0" indent="0">
              <a:buNone/>
            </a:pPr>
            <a:r>
              <a:rPr lang="en-US" sz="2200" b="1" dirty="0">
                <a:solidFill>
                  <a:srgbClr val="173B57"/>
                </a:solidFill>
              </a:rPr>
              <a:t>Parentage</a:t>
            </a:r>
            <a:endParaRPr lang="en-US" sz="1600" dirty="0"/>
          </a:p>
        </p:txBody>
      </p:sp>
      <p:sp>
        <p:nvSpPr>
          <p:cNvPr id="7" name="Text 5"/>
          <p:cNvSpPr/>
          <p:nvPr/>
        </p:nvSpPr>
        <p:spPr>
          <a:xfrm>
            <a:off x="3493008" y="1298448"/>
            <a:ext cx="7708392" cy="438912"/>
          </a:xfrm>
          <a:prstGeom prst="rect">
            <a:avLst/>
          </a:prstGeom>
          <a:noFill/>
          <a:ln/>
        </p:spPr>
        <p:txBody>
          <a:bodyPr wrap="square" lIns="254" tIns="254" rIns="254" bIns="254" rtlCol="0" anchor="ctr">
            <a:normAutofit fontScale="77500" lnSpcReduction="20000"/>
          </a:bodyPr>
          <a:lstStyle/>
          <a:p>
            <a:pPr marL="0" indent="0">
              <a:buNone/>
            </a:pPr>
            <a:r>
              <a:rPr lang="en-US" sz="2200" dirty="0">
                <a:solidFill>
                  <a:srgbClr val="24313A"/>
                </a:solidFill>
              </a:rPr>
              <a:t>Legal parentage establishes rights and duties, including support, inheritance, notice, and decision-making consequences.</a:t>
            </a:r>
            <a:endParaRPr lang="en-US" sz="1320" dirty="0"/>
          </a:p>
        </p:txBody>
      </p:sp>
      <p:sp>
        <p:nvSpPr>
          <p:cNvPr id="8" name="Shape 6"/>
          <p:cNvSpPr/>
          <p:nvPr/>
        </p:nvSpPr>
        <p:spPr>
          <a:xfrm>
            <a:off x="713232" y="2112264"/>
            <a:ext cx="384048" cy="384048"/>
          </a:xfrm>
          <a:prstGeom prst="ellipse">
            <a:avLst/>
          </a:prstGeom>
          <a:solidFill>
            <a:srgbClr val="C59A3D"/>
          </a:solidFill>
          <a:ln w="12700">
            <a:solidFill>
              <a:srgbClr val="FFFFFF"/>
            </a:solidFill>
            <a:prstDash val="solid"/>
          </a:ln>
        </p:spPr>
        <p:txBody>
          <a:bodyPr/>
          <a:lstStyle/>
          <a:p>
            <a:endParaRPr lang="en-US"/>
          </a:p>
        </p:txBody>
      </p:sp>
      <p:sp>
        <p:nvSpPr>
          <p:cNvPr id="9" name="Text 7"/>
          <p:cNvSpPr/>
          <p:nvPr/>
        </p:nvSpPr>
        <p:spPr>
          <a:xfrm>
            <a:off x="713232" y="2176272"/>
            <a:ext cx="384048" cy="164592"/>
          </a:xfrm>
          <a:prstGeom prst="rect">
            <a:avLst/>
          </a:prstGeom>
          <a:noFill/>
          <a:ln/>
        </p:spPr>
        <p:txBody>
          <a:bodyPr wrap="square" lIns="0" tIns="0" rIns="0" bIns="0" rtlCol="0" anchor="ctr"/>
          <a:lstStyle/>
          <a:p>
            <a:pPr marL="0" indent="0" algn="ctr">
              <a:buNone/>
            </a:pPr>
            <a:r>
              <a:rPr lang="en-US" sz="2200" b="1" dirty="0">
                <a:solidFill>
                  <a:srgbClr val="FFFFFF"/>
                </a:solidFill>
              </a:rPr>
              <a:t>2</a:t>
            </a:r>
            <a:endParaRPr lang="en-US" sz="1100" dirty="0"/>
          </a:p>
        </p:txBody>
      </p:sp>
      <p:sp>
        <p:nvSpPr>
          <p:cNvPr id="10" name="Text 8"/>
          <p:cNvSpPr/>
          <p:nvPr/>
        </p:nvSpPr>
        <p:spPr>
          <a:xfrm>
            <a:off x="1280160" y="2075688"/>
            <a:ext cx="2148840" cy="274320"/>
          </a:xfrm>
          <a:prstGeom prst="rect">
            <a:avLst/>
          </a:prstGeom>
          <a:noFill/>
          <a:ln/>
        </p:spPr>
        <p:txBody>
          <a:bodyPr wrap="square" lIns="0" tIns="0" rIns="0" bIns="0" rtlCol="0" anchor="ctr"/>
          <a:lstStyle/>
          <a:p>
            <a:pPr marL="0" indent="0">
              <a:buNone/>
            </a:pPr>
            <a:r>
              <a:rPr lang="en-US" sz="2200" b="1" dirty="0">
                <a:solidFill>
                  <a:srgbClr val="173B57"/>
                </a:solidFill>
              </a:rPr>
              <a:t>Divorce and allocation</a:t>
            </a:r>
            <a:endParaRPr lang="en-US" sz="1600" dirty="0"/>
          </a:p>
        </p:txBody>
      </p:sp>
      <p:sp>
        <p:nvSpPr>
          <p:cNvPr id="11" name="Text 9"/>
          <p:cNvSpPr/>
          <p:nvPr/>
        </p:nvSpPr>
        <p:spPr>
          <a:xfrm>
            <a:off x="3493008" y="2048256"/>
            <a:ext cx="7708392" cy="438912"/>
          </a:xfrm>
          <a:prstGeom prst="rect">
            <a:avLst/>
          </a:prstGeom>
          <a:noFill/>
          <a:ln/>
        </p:spPr>
        <p:txBody>
          <a:bodyPr wrap="square" lIns="254" tIns="254" rIns="254" bIns="254" rtlCol="0" anchor="ctr">
            <a:normAutofit fontScale="77500" lnSpcReduction="20000"/>
          </a:bodyPr>
          <a:lstStyle/>
          <a:p>
            <a:pPr marL="0" indent="0">
              <a:buNone/>
            </a:pPr>
            <a:r>
              <a:rPr lang="en-US" sz="2200" dirty="0">
                <a:solidFill>
                  <a:srgbClr val="24313A"/>
                </a:solidFill>
              </a:rPr>
              <a:t>Support is coordinated with parenting time, parental responsibilities, maintenance, and property allocation, but each issue has distinct standards.</a:t>
            </a:r>
            <a:endParaRPr lang="en-US" sz="1320" dirty="0"/>
          </a:p>
        </p:txBody>
      </p:sp>
      <p:sp>
        <p:nvSpPr>
          <p:cNvPr id="12" name="Shape 10"/>
          <p:cNvSpPr/>
          <p:nvPr/>
        </p:nvSpPr>
        <p:spPr>
          <a:xfrm>
            <a:off x="713232" y="2862072"/>
            <a:ext cx="384048" cy="384048"/>
          </a:xfrm>
          <a:prstGeom prst="ellipse">
            <a:avLst/>
          </a:prstGeom>
          <a:solidFill>
            <a:srgbClr val="497A66"/>
          </a:solidFill>
          <a:ln w="12700">
            <a:solidFill>
              <a:srgbClr val="FFFFFF"/>
            </a:solidFill>
            <a:prstDash val="solid"/>
          </a:ln>
        </p:spPr>
        <p:txBody>
          <a:bodyPr/>
          <a:lstStyle/>
          <a:p>
            <a:endParaRPr lang="en-US"/>
          </a:p>
        </p:txBody>
      </p:sp>
      <p:sp>
        <p:nvSpPr>
          <p:cNvPr id="13" name="Text 11"/>
          <p:cNvSpPr/>
          <p:nvPr/>
        </p:nvSpPr>
        <p:spPr>
          <a:xfrm>
            <a:off x="713232" y="2926080"/>
            <a:ext cx="384048" cy="164592"/>
          </a:xfrm>
          <a:prstGeom prst="rect">
            <a:avLst/>
          </a:prstGeom>
          <a:noFill/>
          <a:ln/>
        </p:spPr>
        <p:txBody>
          <a:bodyPr wrap="square" lIns="0" tIns="0" rIns="0" bIns="0" rtlCol="0" anchor="ctr"/>
          <a:lstStyle/>
          <a:p>
            <a:pPr marL="0" indent="0" algn="ctr">
              <a:buNone/>
            </a:pPr>
            <a:r>
              <a:rPr lang="en-US" sz="2200" b="1" dirty="0">
                <a:solidFill>
                  <a:srgbClr val="FFFFFF"/>
                </a:solidFill>
              </a:rPr>
              <a:t>3</a:t>
            </a:r>
            <a:endParaRPr lang="en-US" sz="1100" dirty="0"/>
          </a:p>
        </p:txBody>
      </p:sp>
      <p:sp>
        <p:nvSpPr>
          <p:cNvPr id="14" name="Text 12"/>
          <p:cNvSpPr/>
          <p:nvPr/>
        </p:nvSpPr>
        <p:spPr>
          <a:xfrm>
            <a:off x="1280160" y="2825496"/>
            <a:ext cx="2148840" cy="274320"/>
          </a:xfrm>
          <a:prstGeom prst="rect">
            <a:avLst/>
          </a:prstGeom>
          <a:noFill/>
          <a:ln/>
        </p:spPr>
        <p:txBody>
          <a:bodyPr wrap="square" lIns="0" tIns="0" rIns="0" bIns="0" rtlCol="0" anchor="ctr"/>
          <a:lstStyle/>
          <a:p>
            <a:pPr marL="0" indent="0">
              <a:buNone/>
            </a:pPr>
            <a:r>
              <a:rPr lang="en-US" sz="2200" b="1" dirty="0">
                <a:solidFill>
                  <a:srgbClr val="173B57"/>
                </a:solidFill>
              </a:rPr>
              <a:t>Bankruptcy</a:t>
            </a:r>
            <a:endParaRPr lang="en-US" sz="1600" dirty="0"/>
          </a:p>
        </p:txBody>
      </p:sp>
      <p:sp>
        <p:nvSpPr>
          <p:cNvPr id="15" name="Text 13"/>
          <p:cNvSpPr/>
          <p:nvPr/>
        </p:nvSpPr>
        <p:spPr>
          <a:xfrm>
            <a:off x="3493008" y="2798064"/>
            <a:ext cx="7708392" cy="438912"/>
          </a:xfrm>
          <a:prstGeom prst="rect">
            <a:avLst/>
          </a:prstGeom>
          <a:noFill/>
          <a:ln/>
        </p:spPr>
        <p:txBody>
          <a:bodyPr wrap="square" lIns="254" tIns="254" rIns="254" bIns="254" rtlCol="0" anchor="ctr">
            <a:normAutofit fontScale="77500" lnSpcReduction="20000"/>
          </a:bodyPr>
          <a:lstStyle/>
          <a:p>
            <a:pPr marL="0" indent="0">
              <a:buNone/>
            </a:pPr>
            <a:r>
              <a:rPr lang="en-US" sz="2200" dirty="0">
                <a:solidFill>
                  <a:srgbClr val="24313A"/>
                </a:solidFill>
              </a:rPr>
              <a:t>Domestic support obligations receive priority treatment and generally are not dischargeable.</a:t>
            </a:r>
            <a:endParaRPr lang="en-US" sz="1320" dirty="0"/>
          </a:p>
        </p:txBody>
      </p:sp>
      <p:sp>
        <p:nvSpPr>
          <p:cNvPr id="16" name="Shape 14"/>
          <p:cNvSpPr/>
          <p:nvPr/>
        </p:nvSpPr>
        <p:spPr>
          <a:xfrm>
            <a:off x="713232" y="3611880"/>
            <a:ext cx="384048" cy="384048"/>
          </a:xfrm>
          <a:prstGeom prst="ellipse">
            <a:avLst/>
          </a:prstGeom>
          <a:solidFill>
            <a:srgbClr val="A34A45"/>
          </a:solidFill>
          <a:ln w="12700">
            <a:solidFill>
              <a:srgbClr val="FFFFFF"/>
            </a:solidFill>
            <a:prstDash val="solid"/>
          </a:ln>
        </p:spPr>
        <p:txBody>
          <a:bodyPr/>
          <a:lstStyle/>
          <a:p>
            <a:endParaRPr lang="en-US"/>
          </a:p>
        </p:txBody>
      </p:sp>
      <p:sp>
        <p:nvSpPr>
          <p:cNvPr id="17" name="Text 15"/>
          <p:cNvSpPr/>
          <p:nvPr/>
        </p:nvSpPr>
        <p:spPr>
          <a:xfrm>
            <a:off x="713232" y="3675888"/>
            <a:ext cx="384048" cy="164592"/>
          </a:xfrm>
          <a:prstGeom prst="rect">
            <a:avLst/>
          </a:prstGeom>
          <a:noFill/>
          <a:ln/>
        </p:spPr>
        <p:txBody>
          <a:bodyPr wrap="square" lIns="0" tIns="0" rIns="0" bIns="0" rtlCol="0" anchor="ctr"/>
          <a:lstStyle/>
          <a:p>
            <a:pPr marL="0" indent="0" algn="ctr">
              <a:buNone/>
            </a:pPr>
            <a:r>
              <a:rPr lang="en-US" sz="2200" b="1" dirty="0">
                <a:solidFill>
                  <a:srgbClr val="FFFFFF"/>
                </a:solidFill>
              </a:rPr>
              <a:t>4</a:t>
            </a:r>
            <a:endParaRPr lang="en-US" sz="1100" dirty="0"/>
          </a:p>
        </p:txBody>
      </p:sp>
      <p:sp>
        <p:nvSpPr>
          <p:cNvPr id="18" name="Text 16"/>
          <p:cNvSpPr/>
          <p:nvPr/>
        </p:nvSpPr>
        <p:spPr>
          <a:xfrm>
            <a:off x="1280160" y="3575304"/>
            <a:ext cx="2148840" cy="274320"/>
          </a:xfrm>
          <a:prstGeom prst="rect">
            <a:avLst/>
          </a:prstGeom>
          <a:noFill/>
          <a:ln/>
        </p:spPr>
        <p:txBody>
          <a:bodyPr wrap="square" lIns="0" tIns="0" rIns="0" bIns="0" rtlCol="0" anchor="ctr"/>
          <a:lstStyle/>
          <a:p>
            <a:pPr marL="0" indent="0">
              <a:buNone/>
            </a:pPr>
            <a:r>
              <a:rPr lang="en-US" sz="2200" b="1" dirty="0">
                <a:solidFill>
                  <a:srgbClr val="173B57"/>
                </a:solidFill>
              </a:rPr>
              <a:t>Criminal law</a:t>
            </a:r>
            <a:endParaRPr lang="en-US" sz="1600" dirty="0"/>
          </a:p>
        </p:txBody>
      </p:sp>
      <p:sp>
        <p:nvSpPr>
          <p:cNvPr id="19" name="Text 17"/>
          <p:cNvSpPr/>
          <p:nvPr/>
        </p:nvSpPr>
        <p:spPr>
          <a:xfrm>
            <a:off x="3493008" y="3547872"/>
            <a:ext cx="7708392" cy="438912"/>
          </a:xfrm>
          <a:prstGeom prst="rect">
            <a:avLst/>
          </a:prstGeom>
          <a:noFill/>
          <a:ln/>
        </p:spPr>
        <p:txBody>
          <a:bodyPr wrap="square" lIns="254" tIns="254" rIns="254" bIns="254" rtlCol="0" anchor="ctr">
            <a:normAutofit fontScale="77500" lnSpcReduction="20000"/>
          </a:bodyPr>
          <a:lstStyle/>
          <a:p>
            <a:pPr marL="0" indent="0">
              <a:buNone/>
            </a:pPr>
            <a:r>
              <a:rPr lang="en-US" sz="2200" dirty="0">
                <a:solidFill>
                  <a:srgbClr val="24313A"/>
                </a:solidFill>
              </a:rPr>
              <a:t>Willful nonpayment may lead to state or federal criminal exposure in serious cases, separate from civil enforcement.</a:t>
            </a:r>
            <a:endParaRPr lang="en-US" sz="1320" dirty="0"/>
          </a:p>
        </p:txBody>
      </p:sp>
      <p:sp>
        <p:nvSpPr>
          <p:cNvPr id="20" name="Shape 18"/>
          <p:cNvSpPr/>
          <p:nvPr/>
        </p:nvSpPr>
        <p:spPr>
          <a:xfrm>
            <a:off x="713232" y="4361688"/>
            <a:ext cx="384048" cy="384048"/>
          </a:xfrm>
          <a:prstGeom prst="ellipse">
            <a:avLst/>
          </a:prstGeom>
          <a:solidFill>
            <a:srgbClr val="2E668C"/>
          </a:solidFill>
          <a:ln w="12700">
            <a:solidFill>
              <a:srgbClr val="FFFFFF"/>
            </a:solidFill>
            <a:prstDash val="solid"/>
          </a:ln>
        </p:spPr>
        <p:txBody>
          <a:bodyPr/>
          <a:lstStyle/>
          <a:p>
            <a:endParaRPr lang="en-US"/>
          </a:p>
        </p:txBody>
      </p:sp>
      <p:sp>
        <p:nvSpPr>
          <p:cNvPr id="21" name="Text 19"/>
          <p:cNvSpPr/>
          <p:nvPr/>
        </p:nvSpPr>
        <p:spPr>
          <a:xfrm>
            <a:off x="713232" y="4425696"/>
            <a:ext cx="384048" cy="164592"/>
          </a:xfrm>
          <a:prstGeom prst="rect">
            <a:avLst/>
          </a:prstGeom>
          <a:noFill/>
          <a:ln/>
        </p:spPr>
        <p:txBody>
          <a:bodyPr wrap="square" lIns="0" tIns="0" rIns="0" bIns="0" rtlCol="0" anchor="ctr"/>
          <a:lstStyle/>
          <a:p>
            <a:pPr marL="0" indent="0" algn="ctr">
              <a:buNone/>
            </a:pPr>
            <a:r>
              <a:rPr lang="en-US" sz="2200" b="1" dirty="0">
                <a:solidFill>
                  <a:srgbClr val="FFFFFF"/>
                </a:solidFill>
              </a:rPr>
              <a:t>5</a:t>
            </a:r>
            <a:endParaRPr lang="en-US" sz="1100" dirty="0"/>
          </a:p>
        </p:txBody>
      </p:sp>
      <p:sp>
        <p:nvSpPr>
          <p:cNvPr id="22" name="Text 20"/>
          <p:cNvSpPr/>
          <p:nvPr/>
        </p:nvSpPr>
        <p:spPr>
          <a:xfrm>
            <a:off x="1280160" y="4325112"/>
            <a:ext cx="2148840" cy="274320"/>
          </a:xfrm>
          <a:prstGeom prst="rect">
            <a:avLst/>
          </a:prstGeom>
          <a:noFill/>
          <a:ln/>
        </p:spPr>
        <p:txBody>
          <a:bodyPr wrap="square" lIns="0" tIns="0" rIns="0" bIns="0" rtlCol="0" anchor="ctr"/>
          <a:lstStyle/>
          <a:p>
            <a:pPr marL="0" indent="0">
              <a:buNone/>
            </a:pPr>
            <a:r>
              <a:rPr lang="en-US" sz="2200" b="1" dirty="0">
                <a:solidFill>
                  <a:srgbClr val="173B57"/>
                </a:solidFill>
              </a:rPr>
              <a:t>Probate and estates</a:t>
            </a:r>
            <a:endParaRPr lang="en-US" sz="1600" dirty="0"/>
          </a:p>
        </p:txBody>
      </p:sp>
      <p:sp>
        <p:nvSpPr>
          <p:cNvPr id="23" name="Text 21"/>
          <p:cNvSpPr/>
          <p:nvPr/>
        </p:nvSpPr>
        <p:spPr>
          <a:xfrm>
            <a:off x="3493008" y="4297680"/>
            <a:ext cx="7708392" cy="438912"/>
          </a:xfrm>
          <a:prstGeom prst="rect">
            <a:avLst/>
          </a:prstGeom>
          <a:noFill/>
          <a:ln/>
        </p:spPr>
        <p:txBody>
          <a:bodyPr wrap="square" lIns="254" tIns="254" rIns="254" bIns="254" rtlCol="0" anchor="ctr">
            <a:normAutofit fontScale="77500" lnSpcReduction="20000"/>
          </a:bodyPr>
          <a:lstStyle/>
          <a:p>
            <a:pPr marL="0" indent="0">
              <a:buNone/>
            </a:pPr>
            <a:r>
              <a:rPr lang="en-US" sz="2200" dirty="0">
                <a:solidFill>
                  <a:srgbClr val="24313A"/>
                </a:solidFill>
              </a:rPr>
              <a:t>Past-due support can become a claim against an estate, and parentage can affect inheritance rights.</a:t>
            </a:r>
            <a:endParaRPr lang="en-US" sz="1320" dirty="0"/>
          </a:p>
        </p:txBody>
      </p:sp>
      <p:sp>
        <p:nvSpPr>
          <p:cNvPr id="24" name="Shape 22"/>
          <p:cNvSpPr/>
          <p:nvPr/>
        </p:nvSpPr>
        <p:spPr>
          <a:xfrm>
            <a:off x="713232" y="5111496"/>
            <a:ext cx="384048" cy="384048"/>
          </a:xfrm>
          <a:prstGeom prst="ellipse">
            <a:avLst/>
          </a:prstGeom>
          <a:solidFill>
            <a:srgbClr val="C59A3D"/>
          </a:solidFill>
          <a:ln w="12700">
            <a:solidFill>
              <a:srgbClr val="FFFFFF"/>
            </a:solidFill>
            <a:prstDash val="solid"/>
          </a:ln>
        </p:spPr>
        <p:txBody>
          <a:bodyPr/>
          <a:lstStyle/>
          <a:p>
            <a:endParaRPr lang="en-US"/>
          </a:p>
        </p:txBody>
      </p:sp>
      <p:sp>
        <p:nvSpPr>
          <p:cNvPr id="25" name="Text 23"/>
          <p:cNvSpPr/>
          <p:nvPr/>
        </p:nvSpPr>
        <p:spPr>
          <a:xfrm>
            <a:off x="713232" y="5175504"/>
            <a:ext cx="384048" cy="164592"/>
          </a:xfrm>
          <a:prstGeom prst="rect">
            <a:avLst/>
          </a:prstGeom>
          <a:noFill/>
          <a:ln/>
        </p:spPr>
        <p:txBody>
          <a:bodyPr wrap="square" lIns="0" tIns="0" rIns="0" bIns="0" rtlCol="0" anchor="ctr"/>
          <a:lstStyle/>
          <a:p>
            <a:pPr marL="0" indent="0" algn="ctr">
              <a:buNone/>
            </a:pPr>
            <a:r>
              <a:rPr lang="en-US" sz="2200" b="1" dirty="0">
                <a:solidFill>
                  <a:srgbClr val="FFFFFF"/>
                </a:solidFill>
              </a:rPr>
              <a:t>6</a:t>
            </a:r>
            <a:endParaRPr lang="en-US" sz="1100" dirty="0"/>
          </a:p>
        </p:txBody>
      </p:sp>
      <p:sp>
        <p:nvSpPr>
          <p:cNvPr id="26" name="Text 24"/>
          <p:cNvSpPr/>
          <p:nvPr/>
        </p:nvSpPr>
        <p:spPr>
          <a:xfrm>
            <a:off x="1280160" y="5074920"/>
            <a:ext cx="2148840" cy="274320"/>
          </a:xfrm>
          <a:prstGeom prst="rect">
            <a:avLst/>
          </a:prstGeom>
          <a:noFill/>
          <a:ln/>
        </p:spPr>
        <p:txBody>
          <a:bodyPr wrap="square" lIns="0" tIns="0" rIns="0" bIns="0" rtlCol="0" anchor="ctr"/>
          <a:lstStyle/>
          <a:p>
            <a:pPr marL="0" indent="0">
              <a:buNone/>
            </a:pPr>
            <a:r>
              <a:rPr lang="en-US" sz="2200" b="1" dirty="0">
                <a:solidFill>
                  <a:srgbClr val="173B57"/>
                </a:solidFill>
              </a:rPr>
              <a:t>Employment law</a:t>
            </a:r>
            <a:endParaRPr lang="en-US" sz="1600" dirty="0"/>
          </a:p>
        </p:txBody>
      </p:sp>
      <p:sp>
        <p:nvSpPr>
          <p:cNvPr id="27" name="Text 25"/>
          <p:cNvSpPr/>
          <p:nvPr/>
        </p:nvSpPr>
        <p:spPr>
          <a:xfrm>
            <a:off x="3493008" y="5047488"/>
            <a:ext cx="7708392" cy="438912"/>
          </a:xfrm>
          <a:prstGeom prst="rect">
            <a:avLst/>
          </a:prstGeom>
          <a:noFill/>
          <a:ln/>
        </p:spPr>
        <p:txBody>
          <a:bodyPr wrap="square" lIns="254" tIns="254" rIns="254" bIns="254" rtlCol="0" anchor="ctr">
            <a:normAutofit fontScale="77500" lnSpcReduction="20000"/>
          </a:bodyPr>
          <a:lstStyle/>
          <a:p>
            <a:pPr marL="0" indent="0">
              <a:buNone/>
            </a:pPr>
            <a:r>
              <a:rPr lang="en-US" sz="2200" dirty="0">
                <a:solidFill>
                  <a:srgbClr val="24313A"/>
                </a:solidFill>
              </a:rPr>
              <a:t>Employers must process income withholding orders and are protected from retaliating against employees because of withholding.</a:t>
            </a:r>
            <a:endParaRPr lang="en-US" sz="1320" dirty="0"/>
          </a:p>
        </p:txBody>
      </p:sp>
      <p:pic>
        <p:nvPicPr>
          <p:cNvPr id="30" name="Picture 29">
            <a:extLst>
              <a:ext uri="{FF2B5EF4-FFF2-40B4-BE49-F238E27FC236}">
                <a16:creationId xmlns:a16="http://schemas.microsoft.com/office/drawing/2014/main" id="{F19CF365-5231-3A90-AFA6-A6699D0AD0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7873"/>
            <a:ext cx="12082692" cy="680012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102A43"/>
        </a:solidFill>
        <a:effectLst/>
      </p:bgPr>
    </p:bg>
    <p:spTree>
      <p:nvGrpSpPr>
        <p:cNvPr id="1" name="">
          <a:extLst>
            <a:ext uri="{FF2B5EF4-FFF2-40B4-BE49-F238E27FC236}">
              <a16:creationId xmlns:a16="http://schemas.microsoft.com/office/drawing/2014/main" id="{27970F46-1DA1-5052-CAC1-593641F2969A}"/>
            </a:ext>
          </a:extLst>
        </p:cNvPr>
        <p:cNvGrpSpPr/>
        <p:nvPr/>
      </p:nvGrpSpPr>
      <p:grpSpPr>
        <a:xfrm>
          <a:off x="0" y="0"/>
          <a:ext cx="0" cy="0"/>
          <a:chOff x="0" y="0"/>
          <a:chExt cx="0" cy="0"/>
        </a:xfrm>
      </p:grpSpPr>
      <p:pic>
        <p:nvPicPr>
          <p:cNvPr id="2" name="Image 0" descr="/mnt/data/a_realistic_high_resolution_interior_scene_of_a_c.png">
            <a:extLst>
              <a:ext uri="{FF2B5EF4-FFF2-40B4-BE49-F238E27FC236}">
                <a16:creationId xmlns:a16="http://schemas.microsoft.com/office/drawing/2014/main" id="{74F23A54-6CFE-B216-4505-BC0112D243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5080" y="1950628"/>
            <a:ext cx="5074920" cy="2856160"/>
          </a:xfrm>
          <a:prstGeom prst="rect">
            <a:avLst/>
          </a:prstGeom>
        </p:spPr>
      </p:pic>
      <p:sp>
        <p:nvSpPr>
          <p:cNvPr id="3" name="Text 0">
            <a:extLst>
              <a:ext uri="{FF2B5EF4-FFF2-40B4-BE49-F238E27FC236}">
                <a16:creationId xmlns:a16="http://schemas.microsoft.com/office/drawing/2014/main" id="{8023A45D-46FC-2174-D5E3-086FB05509D4}"/>
              </a:ext>
            </a:extLst>
          </p:cNvPr>
          <p:cNvSpPr/>
          <p:nvPr/>
        </p:nvSpPr>
        <p:spPr>
          <a:xfrm>
            <a:off x="640080" y="841248"/>
            <a:ext cx="8626750" cy="502920"/>
          </a:xfrm>
          <a:prstGeom prst="rect">
            <a:avLst/>
          </a:prstGeom>
          <a:noFill/>
          <a:ln/>
        </p:spPr>
        <p:txBody>
          <a:bodyPr wrap="square" lIns="0" tIns="0" rIns="0" bIns="0" rtlCol="0" anchor="ctr"/>
          <a:lstStyle/>
          <a:p>
            <a:pPr marL="0" indent="0">
              <a:buNone/>
            </a:pPr>
            <a:r>
              <a:rPr sz="3600" b="1" dirty="0">
                <a:solidFill>
                  <a:schemeClr val="bg1"/>
                </a:solidFill>
              </a:rPr>
              <a:t>THE ACCESS-TO-JUSTICE CHALLENGE</a:t>
            </a:r>
            <a:endParaRPr lang="en-US" sz="3600" dirty="0">
              <a:solidFill>
                <a:schemeClr val="bg1"/>
              </a:solidFill>
            </a:endParaRPr>
          </a:p>
        </p:txBody>
      </p:sp>
      <p:sp>
        <p:nvSpPr>
          <p:cNvPr id="4" name="Text 1">
            <a:extLst>
              <a:ext uri="{FF2B5EF4-FFF2-40B4-BE49-F238E27FC236}">
                <a16:creationId xmlns:a16="http://schemas.microsoft.com/office/drawing/2014/main" id="{DEBE3FDF-CB92-C42E-24D1-55336872980B}"/>
              </a:ext>
            </a:extLst>
          </p:cNvPr>
          <p:cNvSpPr/>
          <p:nvPr/>
        </p:nvSpPr>
        <p:spPr>
          <a:xfrm>
            <a:off x="640081" y="1548702"/>
            <a:ext cx="5455920" cy="1370462"/>
          </a:xfrm>
          <a:prstGeom prst="rect">
            <a:avLst/>
          </a:prstGeom>
          <a:noFill/>
          <a:ln/>
        </p:spPr>
        <p:txBody>
          <a:bodyPr wrap="square" lIns="0" tIns="0" rIns="0" bIns="0" rtlCol="0" anchor="ctr"/>
          <a:lstStyle/>
          <a:p>
            <a:pPr marL="0" indent="0">
              <a:buNone/>
            </a:pPr>
            <a:r>
              <a:rPr sz="2800" b="1" dirty="0">
                <a:solidFill>
                  <a:schemeClr val="bg1"/>
                </a:solidFill>
              </a:rPr>
              <a:t>Why the Illinois child support process can be difficult for self-represented litigants</a:t>
            </a:r>
            <a:endParaRPr lang="en-US" sz="2800" dirty="0">
              <a:solidFill>
                <a:schemeClr val="bg1"/>
              </a:solidFill>
            </a:endParaRPr>
          </a:p>
        </p:txBody>
      </p:sp>
      <p:sp>
        <p:nvSpPr>
          <p:cNvPr id="5" name="Shape 2">
            <a:extLst>
              <a:ext uri="{FF2B5EF4-FFF2-40B4-BE49-F238E27FC236}">
                <a16:creationId xmlns:a16="http://schemas.microsoft.com/office/drawing/2014/main" id="{38FC6CE7-83D7-1274-A63A-BAFC26F7CC2D}"/>
              </a:ext>
            </a:extLst>
          </p:cNvPr>
          <p:cNvSpPr/>
          <p:nvPr/>
        </p:nvSpPr>
        <p:spPr>
          <a:xfrm>
            <a:off x="640080" y="3142163"/>
            <a:ext cx="5241969" cy="45719"/>
          </a:xfrm>
          <a:prstGeom prst="rect">
            <a:avLst/>
          </a:prstGeom>
          <a:solidFill>
            <a:srgbClr val="B8872B"/>
          </a:solidFill>
          <a:ln w="12700">
            <a:solidFill>
              <a:srgbClr val="B8872B"/>
            </a:solidFill>
            <a:prstDash val="solid"/>
          </a:ln>
        </p:spPr>
        <p:txBody>
          <a:bodyPr/>
          <a:lstStyle/>
          <a:p>
            <a:endParaRPr lang="en-US" sz="2200" dirty="0">
              <a:solidFill>
                <a:srgbClr val="D7FEFD"/>
              </a:solidFill>
            </a:endParaRPr>
          </a:p>
          <a:p>
            <a:r>
              <a:rPr sz="2200" dirty="0">
                <a:solidFill>
                  <a:srgbClr val="D7FEFD"/>
                </a:solidFill>
              </a:rPr>
              <a:t>Law + forms + math + evidence + hearings</a:t>
            </a:r>
          </a:p>
        </p:txBody>
      </p:sp>
      <p:sp>
        <p:nvSpPr>
          <p:cNvPr id="6" name="Text 3">
            <a:extLst>
              <a:ext uri="{FF2B5EF4-FFF2-40B4-BE49-F238E27FC236}">
                <a16:creationId xmlns:a16="http://schemas.microsoft.com/office/drawing/2014/main" id="{7500A7B4-4BA8-52CD-37C0-B2C05DAA33C8}"/>
              </a:ext>
            </a:extLst>
          </p:cNvPr>
          <p:cNvSpPr/>
          <p:nvPr/>
        </p:nvSpPr>
        <p:spPr>
          <a:xfrm>
            <a:off x="747056" y="4143232"/>
            <a:ext cx="5242264" cy="1370463"/>
          </a:xfrm>
          <a:prstGeom prst="rect">
            <a:avLst/>
          </a:prstGeom>
          <a:noFill/>
          <a:ln/>
        </p:spPr>
        <p:txBody>
          <a:bodyPr wrap="square" lIns="381" tIns="381" rIns="381" bIns="381" rtlCol="0" anchor="ctr">
            <a:noAutofit/>
          </a:bodyPr>
          <a:lstStyle/>
          <a:p>
            <a:pPr marL="0" indent="0">
              <a:buNone/>
            </a:pPr>
            <a:r>
              <a:rPr lang="en-US" sz="3200" dirty="0">
                <a:solidFill>
                  <a:schemeClr val="accent4">
                    <a:lumMod val="75000"/>
                  </a:schemeClr>
                </a:solidFill>
                <a:latin typeface="Bahnschrift SemiBold SemiConden" panose="020B0502040204020203" pitchFamily="34" charset="0"/>
              </a:rPr>
              <a:t>It’s not as easy as they claim...</a:t>
            </a:r>
          </a:p>
        </p:txBody>
      </p:sp>
    </p:spTree>
    <p:extLst>
      <p:ext uri="{BB962C8B-B14F-4D97-AF65-F5344CB8AC3E}">
        <p14:creationId xmlns:p14="http://schemas.microsoft.com/office/powerpoint/2010/main" val="1064179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name="Slide 5">
    <p:bg>
      <p:bgPr>
        <a:solidFill>
          <a:srgbClr val="E8FEFD"/>
        </a:solidFill>
        <a:effectLst/>
      </p:bgPr>
    </p:bg>
    <p:spTree>
      <p:nvGrpSpPr>
        <p:cNvPr id="1" name=""/>
        <p:cNvGrpSpPr/>
        <p:nvPr/>
      </p:nvGrpSpPr>
      <p:grpSpPr>
        <a:xfrm>
          <a:off x="0" y="0"/>
          <a:ext cx="0" cy="0"/>
          <a:chOff x="0" y="0"/>
          <a:chExt cx="0" cy="0"/>
        </a:xfrm>
      </p:grpSpPr>
      <p:sp>
        <p:nvSpPr>
          <p:cNvPr id="2" name="Text 0"/>
          <p:cNvSpPr/>
          <p:nvPr/>
        </p:nvSpPr>
        <p:spPr>
          <a:xfrm>
            <a:off x="503236" y="730837"/>
            <a:ext cx="9336800" cy="438912"/>
          </a:xfrm>
          <a:prstGeom prst="rect">
            <a:avLst/>
          </a:prstGeom>
          <a:noFill/>
          <a:ln/>
        </p:spPr>
        <p:txBody>
          <a:bodyPr wrap="square" lIns="0" tIns="0" rIns="0" bIns="0" rtlCol="0" anchor="ctr"/>
          <a:lstStyle/>
          <a:p>
            <a:pPr marL="0" indent="0">
              <a:buNone/>
            </a:pPr>
            <a:r>
              <a:rPr lang="en-US" sz="3600" b="1" dirty="0">
                <a:solidFill>
                  <a:srgbClr val="183B56"/>
                </a:solidFill>
                <a:latin typeface="Aptos Display" pitchFamily="34" charset="0"/>
                <a:ea typeface="Aptos Display" pitchFamily="34" charset="-122"/>
                <a:cs typeface="Aptos Display" pitchFamily="34" charset="-120"/>
              </a:rPr>
              <a:t>Self Representation: the gap is large</a:t>
            </a:r>
            <a:endParaRPr lang="en-US" sz="3600" dirty="0"/>
          </a:p>
        </p:txBody>
      </p:sp>
      <p:sp>
        <p:nvSpPr>
          <p:cNvPr id="3" name="Text 1"/>
          <p:cNvSpPr/>
          <p:nvPr/>
        </p:nvSpPr>
        <p:spPr>
          <a:xfrm>
            <a:off x="557826" y="2096533"/>
            <a:ext cx="10369253" cy="438911"/>
          </a:xfrm>
          <a:prstGeom prst="rect">
            <a:avLst/>
          </a:prstGeom>
          <a:noFill/>
          <a:ln/>
        </p:spPr>
        <p:txBody>
          <a:bodyPr wrap="square" lIns="0" tIns="0" rIns="0" bIns="0" rtlCol="0" anchor="ctr"/>
          <a:lstStyle/>
          <a:p>
            <a:pPr marL="0" indent="0">
              <a:buNone/>
            </a:pPr>
            <a:r>
              <a:rPr lang="en-US" sz="2800" dirty="0">
                <a:solidFill>
                  <a:srgbClr val="485766"/>
                </a:solidFill>
              </a:rPr>
              <a:t>Family and child support cases are among the areas where “doing it alone” is common.</a:t>
            </a:r>
            <a:endParaRPr lang="en-US" sz="2800" dirty="0"/>
          </a:p>
        </p:txBody>
      </p:sp>
      <p:sp>
        <p:nvSpPr>
          <p:cNvPr id="4" name="Shape 2"/>
          <p:cNvSpPr/>
          <p:nvPr/>
        </p:nvSpPr>
        <p:spPr>
          <a:xfrm>
            <a:off x="503235" y="1281063"/>
            <a:ext cx="3693451" cy="438912"/>
          </a:xfrm>
          <a:prstGeom prst="roundRect">
            <a:avLst>
              <a:gd name="adj" fmla="val 25000"/>
            </a:avLst>
          </a:prstGeom>
          <a:solidFill>
            <a:srgbClr val="B8872B"/>
          </a:solidFill>
          <a:ln w="12700">
            <a:solidFill>
              <a:srgbClr val="B8872B"/>
            </a:solidFill>
            <a:prstDash val="solid"/>
          </a:ln>
        </p:spPr>
        <p:txBody>
          <a:bodyPr/>
          <a:lstStyle/>
          <a:p>
            <a:endParaRPr/>
          </a:p>
        </p:txBody>
      </p:sp>
      <p:sp>
        <p:nvSpPr>
          <p:cNvPr id="5" name="Text 3"/>
          <p:cNvSpPr/>
          <p:nvPr/>
        </p:nvSpPr>
        <p:spPr>
          <a:xfrm>
            <a:off x="314365" y="1367914"/>
            <a:ext cx="3645618" cy="235698"/>
          </a:xfrm>
          <a:prstGeom prst="rect">
            <a:avLst/>
          </a:prstGeom>
          <a:noFill/>
          <a:ln/>
        </p:spPr>
        <p:txBody>
          <a:bodyPr wrap="square" lIns="0" tIns="0" rIns="0" bIns="0" rtlCol="0" anchor="ctr"/>
          <a:lstStyle/>
          <a:p>
            <a:pPr marL="0" indent="0" algn="ctr">
              <a:buNone/>
            </a:pPr>
            <a:r>
              <a:rPr lang="en-US" sz="2200" b="1" dirty="0">
                <a:solidFill>
                  <a:srgbClr val="FFFFFF"/>
                </a:solidFill>
              </a:rPr>
              <a:t>Access to Justice</a:t>
            </a:r>
            <a:endParaRPr lang="en-US" sz="750" dirty="0"/>
          </a:p>
        </p:txBody>
      </p:sp>
      <p:sp>
        <p:nvSpPr>
          <p:cNvPr id="6" name="Text 4"/>
          <p:cNvSpPr/>
          <p:nvPr/>
        </p:nvSpPr>
        <p:spPr>
          <a:xfrm>
            <a:off x="765574" y="3044610"/>
            <a:ext cx="2743200" cy="585216"/>
          </a:xfrm>
          <a:prstGeom prst="rect">
            <a:avLst/>
          </a:prstGeom>
          <a:noFill/>
          <a:ln/>
        </p:spPr>
        <p:txBody>
          <a:bodyPr wrap="square" lIns="0" tIns="0" rIns="0" bIns="0" rtlCol="0" anchor="ctr"/>
          <a:lstStyle/>
          <a:p>
            <a:pPr marL="0" indent="0" algn="ctr">
              <a:buNone/>
            </a:pPr>
            <a:r>
              <a:rPr lang="en-US" sz="3000" b="1" dirty="0">
                <a:solidFill>
                  <a:srgbClr val="2F6F9F"/>
                </a:solidFill>
              </a:rPr>
              <a:t>93/102</a:t>
            </a:r>
            <a:endParaRPr lang="en-US" sz="3000" dirty="0"/>
          </a:p>
        </p:txBody>
      </p:sp>
      <p:sp>
        <p:nvSpPr>
          <p:cNvPr id="7" name="Text 5"/>
          <p:cNvSpPr/>
          <p:nvPr/>
        </p:nvSpPr>
        <p:spPr>
          <a:xfrm>
            <a:off x="822960" y="4097908"/>
            <a:ext cx="2743200" cy="240578"/>
          </a:xfrm>
          <a:prstGeom prst="rect">
            <a:avLst/>
          </a:prstGeom>
          <a:noFill/>
          <a:ln/>
        </p:spPr>
        <p:txBody>
          <a:bodyPr wrap="square" lIns="254" tIns="254" rIns="254" bIns="254" rtlCol="0" anchor="ctr">
            <a:noAutofit/>
          </a:bodyPr>
          <a:lstStyle/>
          <a:p>
            <a:pPr marL="0" indent="0" algn="ctr">
              <a:buNone/>
            </a:pPr>
            <a:r>
              <a:rPr lang="en-US" sz="2000" dirty="0">
                <a:solidFill>
                  <a:srgbClr val="485766"/>
                </a:solidFill>
              </a:rPr>
              <a:t>Illinois counties reported 50% or more civil cases had at least one self-represented litigant.</a:t>
            </a:r>
            <a:endParaRPr lang="en-US" sz="2000" dirty="0"/>
          </a:p>
        </p:txBody>
      </p:sp>
      <p:sp>
        <p:nvSpPr>
          <p:cNvPr id="8" name="Text 6"/>
          <p:cNvSpPr/>
          <p:nvPr/>
        </p:nvSpPr>
        <p:spPr>
          <a:xfrm>
            <a:off x="4544568" y="3041880"/>
            <a:ext cx="2743200" cy="585216"/>
          </a:xfrm>
          <a:prstGeom prst="rect">
            <a:avLst/>
          </a:prstGeom>
          <a:noFill/>
          <a:ln/>
        </p:spPr>
        <p:txBody>
          <a:bodyPr wrap="square" lIns="0" tIns="0" rIns="0" bIns="0" rtlCol="0" anchor="ctr"/>
          <a:lstStyle/>
          <a:p>
            <a:pPr marL="0" indent="0" algn="ctr">
              <a:buNone/>
            </a:pPr>
            <a:r>
              <a:rPr lang="en-US" sz="3000" b="1" dirty="0">
                <a:solidFill>
                  <a:srgbClr val="B8872B"/>
                </a:solidFill>
              </a:rPr>
              <a:t>65.2%</a:t>
            </a:r>
            <a:endParaRPr lang="en-US" sz="3000" dirty="0"/>
          </a:p>
        </p:txBody>
      </p:sp>
      <p:sp>
        <p:nvSpPr>
          <p:cNvPr id="9" name="Text 7"/>
          <p:cNvSpPr/>
          <p:nvPr/>
        </p:nvSpPr>
        <p:spPr>
          <a:xfrm>
            <a:off x="4620336" y="3970541"/>
            <a:ext cx="2743200" cy="502920"/>
          </a:xfrm>
          <a:prstGeom prst="rect">
            <a:avLst/>
          </a:prstGeom>
          <a:noFill/>
          <a:ln/>
        </p:spPr>
        <p:txBody>
          <a:bodyPr wrap="square" lIns="254" tIns="254" rIns="254" bIns="254" rtlCol="0" anchor="ctr">
            <a:noAutofit/>
          </a:bodyPr>
          <a:lstStyle/>
          <a:p>
            <a:pPr marL="0" indent="0" algn="ctr">
              <a:buNone/>
            </a:pPr>
            <a:r>
              <a:rPr lang="en-US" sz="2000" dirty="0">
                <a:solidFill>
                  <a:srgbClr val="485766"/>
                </a:solidFill>
              </a:rPr>
              <a:t>Civil cases outside Cook County with at least one self-represented litigant in 2015.</a:t>
            </a:r>
            <a:endParaRPr lang="en-US" sz="2000" dirty="0"/>
          </a:p>
        </p:txBody>
      </p:sp>
      <p:sp>
        <p:nvSpPr>
          <p:cNvPr id="10" name="Text 8"/>
          <p:cNvSpPr/>
          <p:nvPr/>
        </p:nvSpPr>
        <p:spPr>
          <a:xfrm>
            <a:off x="8263037" y="2960384"/>
            <a:ext cx="2743200" cy="585216"/>
          </a:xfrm>
          <a:prstGeom prst="rect">
            <a:avLst/>
          </a:prstGeom>
          <a:noFill/>
          <a:ln/>
        </p:spPr>
        <p:txBody>
          <a:bodyPr wrap="square" lIns="0" tIns="0" rIns="0" bIns="0" rtlCol="0" anchor="ctr"/>
          <a:lstStyle/>
          <a:p>
            <a:pPr marL="0" indent="0" algn="ctr">
              <a:buNone/>
            </a:pPr>
            <a:r>
              <a:rPr lang="en-US" sz="3000" b="1" dirty="0">
                <a:solidFill>
                  <a:srgbClr val="9E3D3B"/>
                </a:solidFill>
              </a:rPr>
              <a:t>92%</a:t>
            </a:r>
            <a:endParaRPr lang="en-US" sz="3000" dirty="0"/>
          </a:p>
        </p:txBody>
      </p:sp>
      <p:sp>
        <p:nvSpPr>
          <p:cNvPr id="11" name="Text 9"/>
          <p:cNvSpPr/>
          <p:nvPr/>
        </p:nvSpPr>
        <p:spPr>
          <a:xfrm>
            <a:off x="8417712" y="3886438"/>
            <a:ext cx="2743200" cy="502920"/>
          </a:xfrm>
          <a:prstGeom prst="rect">
            <a:avLst/>
          </a:prstGeom>
          <a:noFill/>
          <a:ln/>
        </p:spPr>
        <p:txBody>
          <a:bodyPr wrap="square" lIns="254" tIns="254" rIns="254" bIns="254" rtlCol="0" anchor="ctr">
            <a:noAutofit/>
          </a:bodyPr>
          <a:lstStyle/>
          <a:p>
            <a:pPr marL="0" indent="0" algn="ctr">
              <a:buNone/>
            </a:pPr>
            <a:r>
              <a:rPr lang="en-US" sz="2000" dirty="0">
                <a:solidFill>
                  <a:srgbClr val="485766"/>
                </a:solidFill>
              </a:rPr>
              <a:t>Civil legal problems of low-income Americans that received no or inadequate legal help.</a:t>
            </a:r>
            <a:endParaRPr lang="en-US" sz="2000" dirty="0"/>
          </a:p>
        </p:txBody>
      </p:sp>
      <p:sp>
        <p:nvSpPr>
          <p:cNvPr id="12" name="Shape 10"/>
          <p:cNvSpPr/>
          <p:nvPr/>
        </p:nvSpPr>
        <p:spPr>
          <a:xfrm>
            <a:off x="557826" y="4980697"/>
            <a:ext cx="10603086" cy="1146466"/>
          </a:xfrm>
          <a:prstGeom prst="roundRect">
            <a:avLst>
              <a:gd name="adj" fmla="val 10435"/>
            </a:avLst>
          </a:prstGeom>
          <a:solidFill>
            <a:srgbClr val="FFFFFF"/>
          </a:solidFill>
          <a:ln w="12700">
            <a:solidFill>
              <a:srgbClr val="D9E3EA"/>
            </a:solidFill>
            <a:prstDash val="solid"/>
          </a:ln>
        </p:spPr>
        <p:txBody>
          <a:bodyPr/>
          <a:lstStyle/>
          <a:p>
            <a:endParaRPr/>
          </a:p>
        </p:txBody>
      </p:sp>
      <p:sp>
        <p:nvSpPr>
          <p:cNvPr id="13" name="Text 11"/>
          <p:cNvSpPr/>
          <p:nvPr/>
        </p:nvSpPr>
        <p:spPr>
          <a:xfrm>
            <a:off x="881531" y="5155220"/>
            <a:ext cx="9827183" cy="843433"/>
          </a:xfrm>
          <a:prstGeom prst="rect">
            <a:avLst/>
          </a:prstGeom>
          <a:noFill/>
          <a:ln/>
        </p:spPr>
        <p:txBody>
          <a:bodyPr wrap="square" lIns="381" tIns="381" rIns="381" bIns="381" rtlCol="0" anchor="t">
            <a:noAutofit/>
          </a:bodyPr>
          <a:lstStyle/>
          <a:p>
            <a:pPr marL="0" indent="0" algn="ctr">
              <a:buNone/>
            </a:pPr>
            <a:r>
              <a:rPr lang="en-US" sz="2000" dirty="0">
                <a:solidFill>
                  <a:srgbClr val="183B56"/>
                </a:solidFill>
              </a:rPr>
              <a:t>The result is not simply inconvenience. Parents may leave without an order, accept an order they do not understand, fail to address health insurance or childcare, or struggle to modify an order when life changes.</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name="Slide 6">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566928" y="384048"/>
            <a:ext cx="7955280" cy="438912"/>
          </a:xfrm>
          <a:prstGeom prst="rect">
            <a:avLst/>
          </a:prstGeom>
          <a:noFill/>
          <a:ln/>
        </p:spPr>
        <p:txBody>
          <a:bodyPr wrap="square" lIns="0" tIns="0" rIns="0" bIns="0" rtlCol="0" anchor="ctr"/>
          <a:lstStyle/>
          <a:p>
            <a:pPr marL="0" indent="0">
              <a:buNone/>
            </a:pPr>
            <a:r>
              <a:rPr lang="en-US" sz="3600" b="1" dirty="0">
                <a:solidFill>
                  <a:srgbClr val="183B56"/>
                </a:solidFill>
                <a:latin typeface="Aptos Display" pitchFamily="34" charset="0"/>
                <a:ea typeface="Aptos Display" pitchFamily="34" charset="-122"/>
                <a:cs typeface="Aptos Display" pitchFamily="34" charset="-120"/>
              </a:rPr>
              <a:t>Common legal and practical barriers</a:t>
            </a:r>
            <a:endParaRPr lang="en-US" sz="3600" dirty="0"/>
          </a:p>
        </p:txBody>
      </p:sp>
      <p:sp>
        <p:nvSpPr>
          <p:cNvPr id="3" name="Text 1"/>
          <p:cNvSpPr/>
          <p:nvPr/>
        </p:nvSpPr>
        <p:spPr>
          <a:xfrm>
            <a:off x="713232" y="5769864"/>
            <a:ext cx="10511816" cy="438912"/>
          </a:xfrm>
          <a:prstGeom prst="rect">
            <a:avLst/>
          </a:prstGeom>
          <a:solidFill>
            <a:srgbClr val="920000"/>
          </a:solidFill>
          <a:ln/>
        </p:spPr>
        <p:txBody>
          <a:bodyPr wrap="square" lIns="0" tIns="0" rIns="0" bIns="0" rtlCol="0" anchor="ctr"/>
          <a:lstStyle/>
          <a:p>
            <a:pPr marL="0" indent="0" algn="ctr">
              <a:buNone/>
            </a:pPr>
            <a:r>
              <a:rPr lang="en-US" sz="2200" dirty="0">
                <a:solidFill>
                  <a:schemeClr val="bg1"/>
                </a:solidFill>
              </a:rPr>
              <a:t>The hardest parts are often not obvious until a parent is already in the system.</a:t>
            </a:r>
            <a:endParaRPr lang="en-US" sz="1050" dirty="0">
              <a:solidFill>
                <a:schemeClr val="bg1"/>
              </a:solidFill>
            </a:endParaRPr>
          </a:p>
        </p:txBody>
      </p:sp>
      <p:sp>
        <p:nvSpPr>
          <p:cNvPr id="4" name="Shape 2"/>
          <p:cNvSpPr/>
          <p:nvPr/>
        </p:nvSpPr>
        <p:spPr>
          <a:xfrm>
            <a:off x="713232" y="1179576"/>
            <a:ext cx="3557962" cy="292608"/>
          </a:xfrm>
          <a:prstGeom prst="roundRect">
            <a:avLst>
              <a:gd name="adj" fmla="val 25000"/>
            </a:avLst>
          </a:prstGeom>
          <a:solidFill>
            <a:srgbClr val="B8872B"/>
          </a:solidFill>
          <a:ln w="12700">
            <a:solidFill>
              <a:srgbClr val="B8872B"/>
            </a:solidFill>
            <a:prstDash val="solid"/>
          </a:ln>
        </p:spPr>
        <p:txBody>
          <a:bodyPr/>
          <a:lstStyle/>
          <a:p>
            <a:endParaRPr/>
          </a:p>
        </p:txBody>
      </p:sp>
      <p:sp>
        <p:nvSpPr>
          <p:cNvPr id="5" name="Text 3"/>
          <p:cNvSpPr/>
          <p:nvPr/>
        </p:nvSpPr>
        <p:spPr>
          <a:xfrm>
            <a:off x="694944" y="1239012"/>
            <a:ext cx="3139230" cy="169164"/>
          </a:xfrm>
          <a:prstGeom prst="rect">
            <a:avLst/>
          </a:prstGeom>
          <a:noFill/>
          <a:ln/>
        </p:spPr>
        <p:txBody>
          <a:bodyPr wrap="square" lIns="0" tIns="0" rIns="0" bIns="0" rtlCol="0" anchor="ctr"/>
          <a:lstStyle/>
          <a:p>
            <a:pPr marL="0" indent="0" algn="ctr">
              <a:buNone/>
            </a:pPr>
            <a:r>
              <a:rPr lang="en-US" sz="2200" b="1" dirty="0">
                <a:solidFill>
                  <a:srgbClr val="FFFFFF"/>
                </a:solidFill>
              </a:rPr>
              <a:t>What makes it difficult</a:t>
            </a:r>
            <a:endParaRPr lang="en-US" sz="750" dirty="0"/>
          </a:p>
        </p:txBody>
      </p:sp>
      <p:sp>
        <p:nvSpPr>
          <p:cNvPr id="6" name="Shape 4"/>
          <p:cNvSpPr/>
          <p:nvPr/>
        </p:nvSpPr>
        <p:spPr>
          <a:xfrm>
            <a:off x="713232" y="1517904"/>
            <a:ext cx="4956048" cy="1078992"/>
          </a:xfrm>
          <a:prstGeom prst="roundRect">
            <a:avLst>
              <a:gd name="adj" fmla="val 6780"/>
            </a:avLst>
          </a:prstGeom>
          <a:solidFill>
            <a:srgbClr val="FFFFFF"/>
          </a:solidFill>
          <a:ln w="12700">
            <a:solidFill>
              <a:srgbClr val="D9E3EA"/>
            </a:solidFill>
            <a:prstDash val="solid"/>
          </a:ln>
        </p:spPr>
        <p:txBody>
          <a:bodyPr/>
          <a:lstStyle/>
          <a:p>
            <a:endParaRPr/>
          </a:p>
        </p:txBody>
      </p:sp>
      <p:sp>
        <p:nvSpPr>
          <p:cNvPr id="7" name="Shape 5"/>
          <p:cNvSpPr/>
          <p:nvPr/>
        </p:nvSpPr>
        <p:spPr>
          <a:xfrm>
            <a:off x="713232" y="1517904"/>
            <a:ext cx="73152" cy="1078992"/>
          </a:xfrm>
          <a:prstGeom prst="rect">
            <a:avLst/>
          </a:prstGeom>
          <a:solidFill>
            <a:srgbClr val="2F6F9F"/>
          </a:solidFill>
          <a:ln w="12700">
            <a:solidFill>
              <a:srgbClr val="2F6F9F"/>
            </a:solidFill>
            <a:prstDash val="solid"/>
          </a:ln>
        </p:spPr>
        <p:txBody>
          <a:bodyPr/>
          <a:lstStyle/>
          <a:p>
            <a:endParaRPr/>
          </a:p>
        </p:txBody>
      </p:sp>
      <p:sp>
        <p:nvSpPr>
          <p:cNvPr id="8" name="Text 6"/>
          <p:cNvSpPr/>
          <p:nvPr/>
        </p:nvSpPr>
        <p:spPr>
          <a:xfrm>
            <a:off x="969264" y="1682496"/>
            <a:ext cx="4434840" cy="201168"/>
          </a:xfrm>
          <a:prstGeom prst="rect">
            <a:avLst/>
          </a:prstGeom>
          <a:noFill/>
          <a:ln/>
        </p:spPr>
        <p:txBody>
          <a:bodyPr wrap="square" lIns="0" tIns="0" rIns="0" bIns="0" rtlCol="0" anchor="ctr"/>
          <a:lstStyle/>
          <a:p>
            <a:pPr marL="0" indent="0">
              <a:buNone/>
            </a:pPr>
            <a:r>
              <a:rPr lang="en-US" sz="2200" b="1" dirty="0">
                <a:solidFill>
                  <a:srgbClr val="183B56"/>
                </a:solidFill>
              </a:rPr>
              <a:t>Financial affidavits</a:t>
            </a:r>
            <a:endParaRPr lang="en-US" sz="1250" dirty="0"/>
          </a:p>
        </p:txBody>
      </p:sp>
      <p:sp>
        <p:nvSpPr>
          <p:cNvPr id="9" name="Text 7"/>
          <p:cNvSpPr/>
          <p:nvPr/>
        </p:nvSpPr>
        <p:spPr>
          <a:xfrm>
            <a:off x="969264" y="1993392"/>
            <a:ext cx="4434840" cy="384048"/>
          </a:xfrm>
          <a:prstGeom prst="rect">
            <a:avLst/>
          </a:prstGeom>
          <a:noFill/>
          <a:ln/>
        </p:spPr>
        <p:txBody>
          <a:bodyPr wrap="square" lIns="127" tIns="127" rIns="127" bIns="127" rtlCol="0" anchor="ctr">
            <a:normAutofit fontScale="70000" lnSpcReduction="20000"/>
          </a:bodyPr>
          <a:lstStyle/>
          <a:p>
            <a:pPr marL="0" indent="0">
              <a:buNone/>
            </a:pPr>
            <a:r>
              <a:rPr lang="en-US" sz="2200" dirty="0">
                <a:solidFill>
                  <a:srgbClr val="485766"/>
                </a:solidFill>
              </a:rPr>
              <a:t>Required income and expense information can be confusing, incomplete, or hard to document.</a:t>
            </a:r>
            <a:endParaRPr lang="en-US" sz="980" dirty="0"/>
          </a:p>
        </p:txBody>
      </p:sp>
      <p:sp>
        <p:nvSpPr>
          <p:cNvPr id="10" name="Shape 8"/>
          <p:cNvSpPr/>
          <p:nvPr/>
        </p:nvSpPr>
        <p:spPr>
          <a:xfrm>
            <a:off x="6144768" y="1517904"/>
            <a:ext cx="4956048" cy="1078992"/>
          </a:xfrm>
          <a:prstGeom prst="roundRect">
            <a:avLst>
              <a:gd name="adj" fmla="val 6780"/>
            </a:avLst>
          </a:prstGeom>
          <a:solidFill>
            <a:srgbClr val="FFFFFF"/>
          </a:solidFill>
          <a:ln w="12700">
            <a:solidFill>
              <a:srgbClr val="D9E3EA"/>
            </a:solidFill>
            <a:prstDash val="solid"/>
          </a:ln>
        </p:spPr>
        <p:txBody>
          <a:bodyPr/>
          <a:lstStyle/>
          <a:p>
            <a:endParaRPr/>
          </a:p>
        </p:txBody>
      </p:sp>
      <p:sp>
        <p:nvSpPr>
          <p:cNvPr id="11" name="Shape 9"/>
          <p:cNvSpPr/>
          <p:nvPr/>
        </p:nvSpPr>
        <p:spPr>
          <a:xfrm>
            <a:off x="6144768" y="1517904"/>
            <a:ext cx="73152" cy="1078992"/>
          </a:xfrm>
          <a:prstGeom prst="rect">
            <a:avLst/>
          </a:prstGeom>
          <a:solidFill>
            <a:srgbClr val="B8872B"/>
          </a:solidFill>
          <a:ln w="12700">
            <a:solidFill>
              <a:srgbClr val="B8872B"/>
            </a:solidFill>
            <a:prstDash val="solid"/>
          </a:ln>
        </p:spPr>
        <p:txBody>
          <a:bodyPr/>
          <a:lstStyle/>
          <a:p>
            <a:endParaRPr/>
          </a:p>
        </p:txBody>
      </p:sp>
      <p:sp>
        <p:nvSpPr>
          <p:cNvPr id="12" name="Text 10"/>
          <p:cNvSpPr/>
          <p:nvPr/>
        </p:nvSpPr>
        <p:spPr>
          <a:xfrm>
            <a:off x="6400800" y="1682496"/>
            <a:ext cx="4434840" cy="201168"/>
          </a:xfrm>
          <a:prstGeom prst="rect">
            <a:avLst/>
          </a:prstGeom>
          <a:noFill/>
          <a:ln/>
        </p:spPr>
        <p:txBody>
          <a:bodyPr wrap="square" lIns="0" tIns="0" rIns="0" bIns="0" rtlCol="0" anchor="ctr"/>
          <a:lstStyle/>
          <a:p>
            <a:pPr marL="0" indent="0">
              <a:buNone/>
            </a:pPr>
            <a:r>
              <a:rPr lang="en-US" sz="2200" b="1" dirty="0">
                <a:solidFill>
                  <a:srgbClr val="183B56"/>
                </a:solidFill>
              </a:rPr>
              <a:t>Service and notice</a:t>
            </a:r>
            <a:endParaRPr lang="en-US" sz="1250" dirty="0"/>
          </a:p>
        </p:txBody>
      </p:sp>
      <p:sp>
        <p:nvSpPr>
          <p:cNvPr id="13" name="Text 11"/>
          <p:cNvSpPr/>
          <p:nvPr/>
        </p:nvSpPr>
        <p:spPr>
          <a:xfrm>
            <a:off x="6400800" y="1993392"/>
            <a:ext cx="4434840" cy="384048"/>
          </a:xfrm>
          <a:prstGeom prst="rect">
            <a:avLst/>
          </a:prstGeom>
          <a:noFill/>
          <a:ln/>
        </p:spPr>
        <p:txBody>
          <a:bodyPr wrap="square" lIns="127" tIns="127" rIns="127" bIns="127" rtlCol="0" anchor="ctr">
            <a:normAutofit fontScale="70000" lnSpcReduction="20000"/>
          </a:bodyPr>
          <a:lstStyle/>
          <a:p>
            <a:pPr marL="0" indent="0">
              <a:buNone/>
            </a:pPr>
            <a:r>
              <a:rPr lang="en-US" sz="2200" dirty="0">
                <a:solidFill>
                  <a:srgbClr val="485766"/>
                </a:solidFill>
              </a:rPr>
              <a:t>A valid case often requires proper service, notice, proof of mailing, and updated addresses.</a:t>
            </a:r>
            <a:endParaRPr lang="en-US" sz="980" dirty="0"/>
          </a:p>
        </p:txBody>
      </p:sp>
      <p:sp>
        <p:nvSpPr>
          <p:cNvPr id="14" name="Shape 12"/>
          <p:cNvSpPr/>
          <p:nvPr/>
        </p:nvSpPr>
        <p:spPr>
          <a:xfrm>
            <a:off x="713232" y="2935224"/>
            <a:ext cx="4956048" cy="1078992"/>
          </a:xfrm>
          <a:prstGeom prst="roundRect">
            <a:avLst>
              <a:gd name="adj" fmla="val 6780"/>
            </a:avLst>
          </a:prstGeom>
          <a:solidFill>
            <a:srgbClr val="FFFFFF"/>
          </a:solidFill>
          <a:ln w="12700">
            <a:solidFill>
              <a:srgbClr val="D9E3EA"/>
            </a:solidFill>
            <a:prstDash val="solid"/>
          </a:ln>
        </p:spPr>
        <p:txBody>
          <a:bodyPr/>
          <a:lstStyle/>
          <a:p>
            <a:endParaRPr/>
          </a:p>
        </p:txBody>
      </p:sp>
      <p:sp>
        <p:nvSpPr>
          <p:cNvPr id="15" name="Shape 13"/>
          <p:cNvSpPr/>
          <p:nvPr/>
        </p:nvSpPr>
        <p:spPr>
          <a:xfrm>
            <a:off x="713232" y="2935224"/>
            <a:ext cx="73152" cy="1078992"/>
          </a:xfrm>
          <a:prstGeom prst="rect">
            <a:avLst/>
          </a:prstGeom>
          <a:solidFill>
            <a:srgbClr val="407A5A"/>
          </a:solidFill>
          <a:ln w="12700">
            <a:solidFill>
              <a:srgbClr val="407A5A"/>
            </a:solidFill>
            <a:prstDash val="solid"/>
          </a:ln>
        </p:spPr>
        <p:txBody>
          <a:bodyPr/>
          <a:lstStyle/>
          <a:p>
            <a:endParaRPr/>
          </a:p>
        </p:txBody>
      </p:sp>
      <p:sp>
        <p:nvSpPr>
          <p:cNvPr id="16" name="Text 14"/>
          <p:cNvSpPr/>
          <p:nvPr/>
        </p:nvSpPr>
        <p:spPr>
          <a:xfrm>
            <a:off x="969264" y="3099816"/>
            <a:ext cx="4434840" cy="201168"/>
          </a:xfrm>
          <a:prstGeom prst="rect">
            <a:avLst/>
          </a:prstGeom>
          <a:noFill/>
          <a:ln/>
        </p:spPr>
        <p:txBody>
          <a:bodyPr wrap="square" lIns="0" tIns="0" rIns="0" bIns="0" rtlCol="0" anchor="ctr"/>
          <a:lstStyle/>
          <a:p>
            <a:pPr marL="0" indent="0">
              <a:buNone/>
            </a:pPr>
            <a:r>
              <a:rPr lang="en-US" sz="2200" b="1" dirty="0">
                <a:solidFill>
                  <a:srgbClr val="183B56"/>
                </a:solidFill>
              </a:rPr>
              <a:t>Parenting time effects</a:t>
            </a:r>
            <a:endParaRPr lang="en-US" sz="1250" dirty="0"/>
          </a:p>
        </p:txBody>
      </p:sp>
      <p:sp>
        <p:nvSpPr>
          <p:cNvPr id="17" name="Text 15"/>
          <p:cNvSpPr/>
          <p:nvPr/>
        </p:nvSpPr>
        <p:spPr>
          <a:xfrm>
            <a:off x="969264" y="3410712"/>
            <a:ext cx="4434840" cy="384048"/>
          </a:xfrm>
          <a:prstGeom prst="rect">
            <a:avLst/>
          </a:prstGeom>
          <a:noFill/>
          <a:ln/>
        </p:spPr>
        <p:txBody>
          <a:bodyPr wrap="square" lIns="127" tIns="127" rIns="127" bIns="127" rtlCol="0" anchor="ctr">
            <a:normAutofit fontScale="70000" lnSpcReduction="20000"/>
          </a:bodyPr>
          <a:lstStyle/>
          <a:p>
            <a:pPr marL="0" indent="0">
              <a:buNone/>
            </a:pPr>
            <a:r>
              <a:rPr lang="en-US" sz="2200" dirty="0">
                <a:solidFill>
                  <a:srgbClr val="485766"/>
                </a:solidFill>
              </a:rPr>
              <a:t>Support calculations can change when shared physical care or split care applies.</a:t>
            </a:r>
            <a:endParaRPr lang="en-US" sz="980" dirty="0"/>
          </a:p>
        </p:txBody>
      </p:sp>
      <p:sp>
        <p:nvSpPr>
          <p:cNvPr id="18" name="Shape 16"/>
          <p:cNvSpPr/>
          <p:nvPr/>
        </p:nvSpPr>
        <p:spPr>
          <a:xfrm>
            <a:off x="6144768" y="2935224"/>
            <a:ext cx="4956048" cy="1078992"/>
          </a:xfrm>
          <a:prstGeom prst="roundRect">
            <a:avLst>
              <a:gd name="adj" fmla="val 6780"/>
            </a:avLst>
          </a:prstGeom>
          <a:solidFill>
            <a:srgbClr val="FFFFFF"/>
          </a:solidFill>
          <a:ln w="12700">
            <a:solidFill>
              <a:srgbClr val="D9E3EA"/>
            </a:solidFill>
            <a:prstDash val="solid"/>
          </a:ln>
        </p:spPr>
        <p:txBody>
          <a:bodyPr/>
          <a:lstStyle/>
          <a:p>
            <a:endParaRPr/>
          </a:p>
        </p:txBody>
      </p:sp>
      <p:sp>
        <p:nvSpPr>
          <p:cNvPr id="19" name="Shape 17"/>
          <p:cNvSpPr/>
          <p:nvPr/>
        </p:nvSpPr>
        <p:spPr>
          <a:xfrm>
            <a:off x="6144768" y="2935224"/>
            <a:ext cx="73152" cy="1078992"/>
          </a:xfrm>
          <a:prstGeom prst="rect">
            <a:avLst/>
          </a:prstGeom>
          <a:solidFill>
            <a:srgbClr val="2F6F9F"/>
          </a:solidFill>
          <a:ln w="12700">
            <a:solidFill>
              <a:srgbClr val="2F6F9F"/>
            </a:solidFill>
            <a:prstDash val="solid"/>
          </a:ln>
        </p:spPr>
        <p:txBody>
          <a:bodyPr/>
          <a:lstStyle/>
          <a:p>
            <a:endParaRPr/>
          </a:p>
        </p:txBody>
      </p:sp>
      <p:sp>
        <p:nvSpPr>
          <p:cNvPr id="20" name="Text 18"/>
          <p:cNvSpPr/>
          <p:nvPr/>
        </p:nvSpPr>
        <p:spPr>
          <a:xfrm>
            <a:off x="6400800" y="3099816"/>
            <a:ext cx="4434840" cy="201168"/>
          </a:xfrm>
          <a:prstGeom prst="rect">
            <a:avLst/>
          </a:prstGeom>
          <a:noFill/>
          <a:ln/>
        </p:spPr>
        <p:txBody>
          <a:bodyPr wrap="square" lIns="0" tIns="0" rIns="0" bIns="0" rtlCol="0" anchor="ctr"/>
          <a:lstStyle/>
          <a:p>
            <a:pPr marL="0" indent="0">
              <a:buNone/>
            </a:pPr>
            <a:r>
              <a:rPr lang="en-US" sz="2200" b="1" dirty="0">
                <a:solidFill>
                  <a:srgbClr val="183B56"/>
                </a:solidFill>
              </a:rPr>
              <a:t>Health care and childcare</a:t>
            </a:r>
            <a:endParaRPr lang="en-US" sz="1250" dirty="0"/>
          </a:p>
        </p:txBody>
      </p:sp>
      <p:sp>
        <p:nvSpPr>
          <p:cNvPr id="21" name="Text 19"/>
          <p:cNvSpPr/>
          <p:nvPr/>
        </p:nvSpPr>
        <p:spPr>
          <a:xfrm>
            <a:off x="6400800" y="3410712"/>
            <a:ext cx="4434840" cy="384048"/>
          </a:xfrm>
          <a:prstGeom prst="rect">
            <a:avLst/>
          </a:prstGeom>
          <a:noFill/>
          <a:ln/>
        </p:spPr>
        <p:txBody>
          <a:bodyPr wrap="square" lIns="127" tIns="127" rIns="127" bIns="127" rtlCol="0" anchor="ctr">
            <a:normAutofit fontScale="70000" lnSpcReduction="20000"/>
          </a:bodyPr>
          <a:lstStyle/>
          <a:p>
            <a:pPr marL="0" indent="0">
              <a:buNone/>
            </a:pPr>
            <a:r>
              <a:rPr lang="en-US" sz="2200" dirty="0">
                <a:solidFill>
                  <a:srgbClr val="485766"/>
                </a:solidFill>
              </a:rPr>
              <a:t>Orders need to address insurance, uncovered medical costs, childcare, school, and activity expenses.</a:t>
            </a:r>
            <a:endParaRPr lang="en-US" sz="980" dirty="0"/>
          </a:p>
        </p:txBody>
      </p:sp>
      <p:sp>
        <p:nvSpPr>
          <p:cNvPr id="22" name="Shape 20"/>
          <p:cNvSpPr/>
          <p:nvPr/>
        </p:nvSpPr>
        <p:spPr>
          <a:xfrm>
            <a:off x="713232" y="4352544"/>
            <a:ext cx="4956048" cy="1078992"/>
          </a:xfrm>
          <a:prstGeom prst="roundRect">
            <a:avLst>
              <a:gd name="adj" fmla="val 6780"/>
            </a:avLst>
          </a:prstGeom>
          <a:solidFill>
            <a:srgbClr val="FFFFFF"/>
          </a:solidFill>
          <a:ln w="12700">
            <a:solidFill>
              <a:srgbClr val="D9E3EA"/>
            </a:solidFill>
            <a:prstDash val="solid"/>
          </a:ln>
        </p:spPr>
        <p:txBody>
          <a:bodyPr/>
          <a:lstStyle/>
          <a:p>
            <a:endParaRPr/>
          </a:p>
        </p:txBody>
      </p:sp>
      <p:sp>
        <p:nvSpPr>
          <p:cNvPr id="23" name="Shape 21"/>
          <p:cNvSpPr/>
          <p:nvPr/>
        </p:nvSpPr>
        <p:spPr>
          <a:xfrm>
            <a:off x="713232" y="4352544"/>
            <a:ext cx="73152" cy="1078992"/>
          </a:xfrm>
          <a:prstGeom prst="rect">
            <a:avLst/>
          </a:prstGeom>
          <a:solidFill>
            <a:srgbClr val="B8872B"/>
          </a:solidFill>
          <a:ln w="12700">
            <a:solidFill>
              <a:srgbClr val="B8872B"/>
            </a:solidFill>
            <a:prstDash val="solid"/>
          </a:ln>
        </p:spPr>
        <p:txBody>
          <a:bodyPr/>
          <a:lstStyle/>
          <a:p>
            <a:endParaRPr/>
          </a:p>
        </p:txBody>
      </p:sp>
      <p:sp>
        <p:nvSpPr>
          <p:cNvPr id="24" name="Text 22"/>
          <p:cNvSpPr/>
          <p:nvPr/>
        </p:nvSpPr>
        <p:spPr>
          <a:xfrm>
            <a:off x="969264" y="4517136"/>
            <a:ext cx="4434840" cy="201168"/>
          </a:xfrm>
          <a:prstGeom prst="rect">
            <a:avLst/>
          </a:prstGeom>
          <a:noFill/>
          <a:ln/>
        </p:spPr>
        <p:txBody>
          <a:bodyPr wrap="square" lIns="0" tIns="0" rIns="0" bIns="0" rtlCol="0" anchor="ctr"/>
          <a:lstStyle/>
          <a:p>
            <a:pPr marL="0" indent="0">
              <a:buNone/>
            </a:pPr>
            <a:r>
              <a:rPr lang="en-US" sz="2200" b="1" dirty="0">
                <a:solidFill>
                  <a:srgbClr val="183B56"/>
                </a:solidFill>
              </a:rPr>
              <a:t>E-filing and forms</a:t>
            </a:r>
            <a:endParaRPr lang="en-US" sz="1250" dirty="0"/>
          </a:p>
        </p:txBody>
      </p:sp>
      <p:sp>
        <p:nvSpPr>
          <p:cNvPr id="25" name="Text 23"/>
          <p:cNvSpPr/>
          <p:nvPr/>
        </p:nvSpPr>
        <p:spPr>
          <a:xfrm>
            <a:off x="969264" y="4828032"/>
            <a:ext cx="4434840" cy="384048"/>
          </a:xfrm>
          <a:prstGeom prst="rect">
            <a:avLst/>
          </a:prstGeom>
          <a:noFill/>
          <a:ln/>
        </p:spPr>
        <p:txBody>
          <a:bodyPr wrap="square" lIns="127" tIns="127" rIns="127" bIns="127" rtlCol="0" anchor="ctr">
            <a:normAutofit fontScale="70000" lnSpcReduction="20000"/>
          </a:bodyPr>
          <a:lstStyle/>
          <a:p>
            <a:pPr marL="0" indent="0">
              <a:buNone/>
            </a:pPr>
            <a:r>
              <a:rPr lang="en-US" sz="2200" dirty="0">
                <a:solidFill>
                  <a:srgbClr val="485766"/>
                </a:solidFill>
              </a:rPr>
              <a:t>SRLs must choose forms, complete them correctly, file electronically, and track court dates.</a:t>
            </a:r>
            <a:endParaRPr lang="en-US" sz="980" dirty="0"/>
          </a:p>
        </p:txBody>
      </p:sp>
      <p:sp>
        <p:nvSpPr>
          <p:cNvPr id="26" name="Shape 24"/>
          <p:cNvSpPr/>
          <p:nvPr/>
        </p:nvSpPr>
        <p:spPr>
          <a:xfrm>
            <a:off x="6144768" y="4352544"/>
            <a:ext cx="4956048" cy="1078992"/>
          </a:xfrm>
          <a:prstGeom prst="roundRect">
            <a:avLst>
              <a:gd name="adj" fmla="val 6780"/>
            </a:avLst>
          </a:prstGeom>
          <a:solidFill>
            <a:srgbClr val="FFFFFF"/>
          </a:solidFill>
          <a:ln w="12700">
            <a:solidFill>
              <a:srgbClr val="D9E3EA"/>
            </a:solidFill>
            <a:prstDash val="solid"/>
          </a:ln>
        </p:spPr>
        <p:txBody>
          <a:bodyPr/>
          <a:lstStyle/>
          <a:p>
            <a:endParaRPr/>
          </a:p>
        </p:txBody>
      </p:sp>
      <p:sp>
        <p:nvSpPr>
          <p:cNvPr id="27" name="Shape 25"/>
          <p:cNvSpPr/>
          <p:nvPr/>
        </p:nvSpPr>
        <p:spPr>
          <a:xfrm>
            <a:off x="6144768" y="4352544"/>
            <a:ext cx="73152" cy="1078992"/>
          </a:xfrm>
          <a:prstGeom prst="rect">
            <a:avLst/>
          </a:prstGeom>
          <a:solidFill>
            <a:srgbClr val="407A5A"/>
          </a:solidFill>
          <a:ln w="12700">
            <a:solidFill>
              <a:srgbClr val="407A5A"/>
            </a:solidFill>
            <a:prstDash val="solid"/>
          </a:ln>
        </p:spPr>
        <p:txBody>
          <a:bodyPr/>
          <a:lstStyle/>
          <a:p>
            <a:endParaRPr/>
          </a:p>
        </p:txBody>
      </p:sp>
      <p:sp>
        <p:nvSpPr>
          <p:cNvPr id="28" name="Text 26"/>
          <p:cNvSpPr/>
          <p:nvPr/>
        </p:nvSpPr>
        <p:spPr>
          <a:xfrm>
            <a:off x="6400800" y="4517136"/>
            <a:ext cx="4434840" cy="201168"/>
          </a:xfrm>
          <a:prstGeom prst="rect">
            <a:avLst/>
          </a:prstGeom>
          <a:noFill/>
          <a:ln/>
        </p:spPr>
        <p:txBody>
          <a:bodyPr wrap="square" lIns="0" tIns="0" rIns="0" bIns="0" rtlCol="0" anchor="ctr"/>
          <a:lstStyle/>
          <a:p>
            <a:pPr marL="0" indent="0">
              <a:buNone/>
            </a:pPr>
            <a:r>
              <a:rPr lang="en-US" sz="2200" b="1" dirty="0">
                <a:solidFill>
                  <a:srgbClr val="183B56"/>
                </a:solidFill>
              </a:rPr>
              <a:t>Language and technology</a:t>
            </a:r>
            <a:endParaRPr lang="en-US" sz="1250" dirty="0"/>
          </a:p>
        </p:txBody>
      </p:sp>
      <p:sp>
        <p:nvSpPr>
          <p:cNvPr id="29" name="Text 27"/>
          <p:cNvSpPr/>
          <p:nvPr/>
        </p:nvSpPr>
        <p:spPr>
          <a:xfrm>
            <a:off x="6400800" y="4828032"/>
            <a:ext cx="4434840" cy="384048"/>
          </a:xfrm>
          <a:prstGeom prst="rect">
            <a:avLst/>
          </a:prstGeom>
          <a:noFill/>
          <a:ln/>
        </p:spPr>
        <p:txBody>
          <a:bodyPr wrap="square" lIns="127" tIns="127" rIns="127" bIns="127" rtlCol="0" anchor="ctr">
            <a:normAutofit fontScale="55000" lnSpcReduction="20000"/>
          </a:bodyPr>
          <a:lstStyle/>
          <a:p>
            <a:pPr marL="0" indent="0">
              <a:buNone/>
            </a:pPr>
            <a:r>
              <a:rPr lang="en-US" sz="2200" dirty="0">
                <a:solidFill>
                  <a:srgbClr val="485766"/>
                </a:solidFill>
              </a:rPr>
              <a:t>Limited English, limited internet, disability access, transportation, and work schedules can block participation.</a:t>
            </a:r>
            <a:endParaRPr lang="en-US" sz="9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name="Slide 3">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Text 1"/>
          <p:cNvSpPr/>
          <p:nvPr/>
        </p:nvSpPr>
        <p:spPr>
          <a:xfrm>
            <a:off x="585216" y="896112"/>
            <a:ext cx="9966960" cy="246888"/>
          </a:xfrm>
          <a:prstGeom prst="rect">
            <a:avLst/>
          </a:prstGeom>
          <a:noFill/>
          <a:ln/>
        </p:spPr>
        <p:txBody>
          <a:bodyPr wrap="square" lIns="0" tIns="0" rIns="0" bIns="0" rtlCol="0" anchor="ctr"/>
          <a:lstStyle/>
          <a:p>
            <a:pPr marL="0" indent="0">
              <a:buNone/>
            </a:pPr>
            <a:r>
              <a:rPr lang="en-US" sz="2200" dirty="0">
                <a:solidFill>
                  <a:srgbClr val="485766"/>
                </a:solidFill>
              </a:rPr>
              <a:t>The income-shares model is policy-driven and worksheet-dependent.</a:t>
            </a:r>
            <a:endParaRPr lang="en-US" sz="1050" dirty="0"/>
          </a:p>
        </p:txBody>
      </p:sp>
      <p:sp>
        <p:nvSpPr>
          <p:cNvPr id="4" name="Shape 2"/>
          <p:cNvSpPr/>
          <p:nvPr/>
        </p:nvSpPr>
        <p:spPr>
          <a:xfrm>
            <a:off x="585215" y="1239012"/>
            <a:ext cx="2908423" cy="347472"/>
          </a:xfrm>
          <a:prstGeom prst="roundRect">
            <a:avLst>
              <a:gd name="adj" fmla="val 25000"/>
            </a:avLst>
          </a:prstGeom>
          <a:solidFill>
            <a:srgbClr val="B8872B"/>
          </a:solidFill>
          <a:ln w="12700">
            <a:solidFill>
              <a:srgbClr val="B8872B"/>
            </a:solidFill>
            <a:prstDash val="solid"/>
          </a:ln>
        </p:spPr>
        <p:txBody>
          <a:bodyPr/>
          <a:lstStyle/>
          <a:p>
            <a:endParaRPr/>
          </a:p>
        </p:txBody>
      </p:sp>
      <p:sp>
        <p:nvSpPr>
          <p:cNvPr id="5" name="Text 3"/>
          <p:cNvSpPr/>
          <p:nvPr/>
        </p:nvSpPr>
        <p:spPr>
          <a:xfrm>
            <a:off x="694944" y="1239012"/>
            <a:ext cx="2704102" cy="342900"/>
          </a:xfrm>
          <a:prstGeom prst="rect">
            <a:avLst/>
          </a:prstGeom>
          <a:noFill/>
          <a:ln/>
        </p:spPr>
        <p:txBody>
          <a:bodyPr wrap="square" lIns="0" tIns="0" rIns="0" bIns="0" rtlCol="0" anchor="ctr"/>
          <a:lstStyle/>
          <a:p>
            <a:pPr marL="0" indent="0" algn="ctr">
              <a:buNone/>
            </a:pPr>
            <a:r>
              <a:rPr lang="en-US" sz="2200" b="1" dirty="0">
                <a:solidFill>
                  <a:srgbClr val="FFFFFF"/>
                </a:solidFill>
              </a:rPr>
              <a:t>Formula complexity</a:t>
            </a:r>
            <a:endParaRPr lang="en-US" sz="750" dirty="0"/>
          </a:p>
        </p:txBody>
      </p:sp>
      <p:sp>
        <p:nvSpPr>
          <p:cNvPr id="6" name="Shape 4"/>
          <p:cNvSpPr/>
          <p:nvPr/>
        </p:nvSpPr>
        <p:spPr>
          <a:xfrm>
            <a:off x="585216" y="1741697"/>
            <a:ext cx="438912" cy="438912"/>
          </a:xfrm>
          <a:prstGeom prst="ellipse">
            <a:avLst/>
          </a:prstGeom>
          <a:solidFill>
            <a:srgbClr val="2F6F9F"/>
          </a:solidFill>
          <a:ln w="12700">
            <a:solidFill>
              <a:srgbClr val="2F6F9F"/>
            </a:solidFill>
            <a:prstDash val="solid"/>
          </a:ln>
        </p:spPr>
        <p:txBody>
          <a:bodyPr/>
          <a:lstStyle/>
          <a:p>
            <a:endParaRPr/>
          </a:p>
        </p:txBody>
      </p:sp>
      <p:sp>
        <p:nvSpPr>
          <p:cNvPr id="7" name="Text 5"/>
          <p:cNvSpPr/>
          <p:nvPr/>
        </p:nvSpPr>
        <p:spPr>
          <a:xfrm>
            <a:off x="571500" y="1905657"/>
            <a:ext cx="438912" cy="65900"/>
          </a:xfrm>
          <a:prstGeom prst="rect">
            <a:avLst/>
          </a:prstGeom>
          <a:noFill/>
          <a:ln/>
        </p:spPr>
        <p:txBody>
          <a:bodyPr wrap="square" lIns="0" tIns="0" rIns="0" bIns="0" rtlCol="0" anchor="ctr"/>
          <a:lstStyle/>
          <a:p>
            <a:pPr marL="0" indent="0" algn="ctr">
              <a:buNone/>
            </a:pPr>
            <a:r>
              <a:rPr lang="en-US" sz="2200" b="1" dirty="0">
                <a:solidFill>
                  <a:srgbClr val="FFFFFF"/>
                </a:solidFill>
              </a:rPr>
              <a:t>1</a:t>
            </a:r>
            <a:endParaRPr lang="en-US" sz="850" dirty="0"/>
          </a:p>
        </p:txBody>
      </p:sp>
      <p:sp>
        <p:nvSpPr>
          <p:cNvPr id="8" name="Text 6"/>
          <p:cNvSpPr/>
          <p:nvPr/>
        </p:nvSpPr>
        <p:spPr>
          <a:xfrm>
            <a:off x="1099487" y="1806408"/>
            <a:ext cx="5938554" cy="320040"/>
          </a:xfrm>
          <a:prstGeom prst="rect">
            <a:avLst/>
          </a:prstGeom>
          <a:noFill/>
          <a:ln/>
        </p:spPr>
        <p:txBody>
          <a:bodyPr wrap="square" lIns="0" tIns="0" rIns="0" bIns="0" rtlCol="0" anchor="ctr">
            <a:noAutofit/>
          </a:bodyPr>
          <a:lstStyle/>
          <a:p>
            <a:pPr marL="0" indent="0">
              <a:buNone/>
            </a:pPr>
            <a:r>
              <a:rPr lang="en-US" sz="2400" dirty="0">
                <a:solidFill>
                  <a:srgbClr val="183B56"/>
                </a:solidFill>
              </a:rPr>
              <a:t>Determine each parent’s monthly net income</a:t>
            </a:r>
            <a:endParaRPr lang="en-US" sz="2400" dirty="0"/>
          </a:p>
        </p:txBody>
      </p:sp>
      <p:sp>
        <p:nvSpPr>
          <p:cNvPr id="9" name="Shape 7"/>
          <p:cNvSpPr/>
          <p:nvPr/>
        </p:nvSpPr>
        <p:spPr>
          <a:xfrm>
            <a:off x="577778" y="2388206"/>
            <a:ext cx="438912" cy="438912"/>
          </a:xfrm>
          <a:prstGeom prst="ellipse">
            <a:avLst/>
          </a:prstGeom>
          <a:solidFill>
            <a:srgbClr val="2F6F9F"/>
          </a:solidFill>
          <a:ln w="12700">
            <a:solidFill>
              <a:srgbClr val="2F6F9F"/>
            </a:solidFill>
            <a:prstDash val="solid"/>
          </a:ln>
        </p:spPr>
        <p:txBody>
          <a:bodyPr/>
          <a:lstStyle/>
          <a:p>
            <a:endParaRPr/>
          </a:p>
        </p:txBody>
      </p:sp>
      <p:sp>
        <p:nvSpPr>
          <p:cNvPr id="10" name="Text 8"/>
          <p:cNvSpPr/>
          <p:nvPr/>
        </p:nvSpPr>
        <p:spPr>
          <a:xfrm>
            <a:off x="585216" y="2457928"/>
            <a:ext cx="438912" cy="289125"/>
          </a:xfrm>
          <a:prstGeom prst="rect">
            <a:avLst/>
          </a:prstGeom>
          <a:noFill/>
          <a:ln/>
        </p:spPr>
        <p:txBody>
          <a:bodyPr wrap="square" lIns="0" tIns="0" rIns="0" bIns="0" rtlCol="0" anchor="ctr"/>
          <a:lstStyle/>
          <a:p>
            <a:pPr marL="0" indent="0" algn="ctr">
              <a:buNone/>
            </a:pPr>
            <a:r>
              <a:rPr lang="en-US" sz="2200" b="1" dirty="0">
                <a:solidFill>
                  <a:srgbClr val="FFFFFF"/>
                </a:solidFill>
              </a:rPr>
              <a:t>2</a:t>
            </a:r>
            <a:endParaRPr lang="en-US" sz="850" dirty="0"/>
          </a:p>
        </p:txBody>
      </p:sp>
      <p:sp>
        <p:nvSpPr>
          <p:cNvPr id="11" name="Text 9"/>
          <p:cNvSpPr/>
          <p:nvPr/>
        </p:nvSpPr>
        <p:spPr>
          <a:xfrm>
            <a:off x="1177682" y="2417155"/>
            <a:ext cx="5303520" cy="320040"/>
          </a:xfrm>
          <a:prstGeom prst="rect">
            <a:avLst/>
          </a:prstGeom>
          <a:noFill/>
          <a:ln/>
        </p:spPr>
        <p:txBody>
          <a:bodyPr wrap="square" lIns="0" tIns="0" rIns="0" bIns="0" rtlCol="0" anchor="ctr">
            <a:noAutofit/>
          </a:bodyPr>
          <a:lstStyle/>
          <a:p>
            <a:pPr marL="0" indent="0">
              <a:buNone/>
            </a:pPr>
            <a:r>
              <a:rPr lang="en-US" sz="2400" dirty="0">
                <a:solidFill>
                  <a:srgbClr val="183B56"/>
                </a:solidFill>
              </a:rPr>
              <a:t>Combine monthly net incomes</a:t>
            </a:r>
            <a:endParaRPr lang="en-US" sz="2400" dirty="0"/>
          </a:p>
        </p:txBody>
      </p:sp>
      <p:sp>
        <p:nvSpPr>
          <p:cNvPr id="12" name="Shape 10"/>
          <p:cNvSpPr/>
          <p:nvPr/>
        </p:nvSpPr>
        <p:spPr>
          <a:xfrm>
            <a:off x="563653" y="3003639"/>
            <a:ext cx="438912" cy="450293"/>
          </a:xfrm>
          <a:prstGeom prst="ellipse">
            <a:avLst/>
          </a:prstGeom>
          <a:solidFill>
            <a:srgbClr val="2F6F9F"/>
          </a:solidFill>
          <a:ln w="12700">
            <a:solidFill>
              <a:srgbClr val="2F6F9F"/>
            </a:solidFill>
            <a:prstDash val="solid"/>
          </a:ln>
        </p:spPr>
        <p:txBody>
          <a:bodyPr/>
          <a:lstStyle/>
          <a:p>
            <a:endParaRPr/>
          </a:p>
        </p:txBody>
      </p:sp>
      <p:sp>
        <p:nvSpPr>
          <p:cNvPr id="13" name="Text 11"/>
          <p:cNvSpPr/>
          <p:nvPr/>
        </p:nvSpPr>
        <p:spPr>
          <a:xfrm>
            <a:off x="563653" y="3141724"/>
            <a:ext cx="438912" cy="182998"/>
          </a:xfrm>
          <a:prstGeom prst="rect">
            <a:avLst/>
          </a:prstGeom>
          <a:noFill/>
          <a:ln/>
        </p:spPr>
        <p:txBody>
          <a:bodyPr wrap="square" lIns="0" tIns="0" rIns="0" bIns="0" rtlCol="0" anchor="ctr"/>
          <a:lstStyle/>
          <a:p>
            <a:pPr marL="0" indent="0" algn="ctr">
              <a:buNone/>
            </a:pPr>
            <a:r>
              <a:rPr lang="en-US" sz="2200" b="1" dirty="0">
                <a:solidFill>
                  <a:srgbClr val="FFFFFF"/>
                </a:solidFill>
              </a:rPr>
              <a:t>3</a:t>
            </a:r>
            <a:endParaRPr lang="en-US" sz="850" dirty="0"/>
          </a:p>
        </p:txBody>
      </p:sp>
      <p:sp>
        <p:nvSpPr>
          <p:cNvPr id="14" name="Text 12"/>
          <p:cNvSpPr/>
          <p:nvPr/>
        </p:nvSpPr>
        <p:spPr>
          <a:xfrm>
            <a:off x="1165071" y="3170862"/>
            <a:ext cx="5601490" cy="320040"/>
          </a:xfrm>
          <a:prstGeom prst="rect">
            <a:avLst/>
          </a:prstGeom>
          <a:noFill/>
          <a:ln/>
        </p:spPr>
        <p:txBody>
          <a:bodyPr wrap="square" lIns="0" tIns="0" rIns="0" bIns="0" rtlCol="0" anchor="ctr">
            <a:noAutofit/>
          </a:bodyPr>
          <a:lstStyle/>
          <a:p>
            <a:pPr marL="0" indent="0">
              <a:buNone/>
            </a:pPr>
            <a:r>
              <a:rPr lang="en-US" sz="2400" dirty="0">
                <a:solidFill>
                  <a:srgbClr val="183B56"/>
                </a:solidFill>
              </a:rPr>
              <a:t>Apply the schedule for the number of children</a:t>
            </a:r>
            <a:endParaRPr lang="en-US" sz="2400" dirty="0"/>
          </a:p>
        </p:txBody>
      </p:sp>
      <p:sp>
        <p:nvSpPr>
          <p:cNvPr id="15" name="Shape 13"/>
          <p:cNvSpPr/>
          <p:nvPr/>
        </p:nvSpPr>
        <p:spPr>
          <a:xfrm>
            <a:off x="605081" y="3873420"/>
            <a:ext cx="438912" cy="438912"/>
          </a:xfrm>
          <a:prstGeom prst="ellipse">
            <a:avLst/>
          </a:prstGeom>
          <a:solidFill>
            <a:srgbClr val="2F6F9F"/>
          </a:solidFill>
          <a:ln w="12700">
            <a:solidFill>
              <a:srgbClr val="2F6F9F"/>
            </a:solidFill>
            <a:prstDash val="solid"/>
          </a:ln>
        </p:spPr>
        <p:txBody>
          <a:bodyPr/>
          <a:lstStyle/>
          <a:p>
            <a:endParaRPr/>
          </a:p>
        </p:txBody>
      </p:sp>
      <p:sp>
        <p:nvSpPr>
          <p:cNvPr id="16" name="Text 14"/>
          <p:cNvSpPr/>
          <p:nvPr/>
        </p:nvSpPr>
        <p:spPr>
          <a:xfrm>
            <a:off x="605081" y="3982148"/>
            <a:ext cx="438912" cy="146304"/>
          </a:xfrm>
          <a:prstGeom prst="rect">
            <a:avLst/>
          </a:prstGeom>
          <a:noFill/>
          <a:ln/>
        </p:spPr>
        <p:txBody>
          <a:bodyPr wrap="square" lIns="0" tIns="0" rIns="0" bIns="0" rtlCol="0" anchor="ctr"/>
          <a:lstStyle/>
          <a:p>
            <a:pPr marL="0" indent="0" algn="ctr">
              <a:buNone/>
            </a:pPr>
            <a:r>
              <a:rPr lang="en-US" sz="2200" b="1" dirty="0">
                <a:solidFill>
                  <a:srgbClr val="FFFFFF"/>
                </a:solidFill>
              </a:rPr>
              <a:t>4</a:t>
            </a:r>
            <a:endParaRPr lang="en-US" sz="850" dirty="0"/>
          </a:p>
        </p:txBody>
      </p:sp>
      <p:sp>
        <p:nvSpPr>
          <p:cNvPr id="17" name="Text 15"/>
          <p:cNvSpPr/>
          <p:nvPr/>
        </p:nvSpPr>
        <p:spPr>
          <a:xfrm>
            <a:off x="1154981" y="3877176"/>
            <a:ext cx="5601490" cy="320040"/>
          </a:xfrm>
          <a:prstGeom prst="rect">
            <a:avLst/>
          </a:prstGeom>
          <a:noFill/>
          <a:ln/>
        </p:spPr>
        <p:txBody>
          <a:bodyPr wrap="square" lIns="0" tIns="0" rIns="0" bIns="0" rtlCol="0" anchor="ctr">
            <a:noAutofit/>
          </a:bodyPr>
          <a:lstStyle/>
          <a:p>
            <a:pPr marL="0" indent="0">
              <a:buNone/>
            </a:pPr>
            <a:r>
              <a:rPr lang="en-US" sz="2400" dirty="0">
                <a:solidFill>
                  <a:srgbClr val="183B56"/>
                </a:solidFill>
              </a:rPr>
              <a:t>Calculate each parent’s percentage share</a:t>
            </a:r>
            <a:endParaRPr lang="en-US" sz="2400" dirty="0"/>
          </a:p>
        </p:txBody>
      </p:sp>
      <p:sp>
        <p:nvSpPr>
          <p:cNvPr id="18" name="Shape 16"/>
          <p:cNvSpPr/>
          <p:nvPr/>
        </p:nvSpPr>
        <p:spPr>
          <a:xfrm>
            <a:off x="626208" y="4517136"/>
            <a:ext cx="438912" cy="438912"/>
          </a:xfrm>
          <a:prstGeom prst="ellipse">
            <a:avLst/>
          </a:prstGeom>
          <a:solidFill>
            <a:srgbClr val="B8872B"/>
          </a:solidFill>
          <a:ln w="12700">
            <a:solidFill>
              <a:srgbClr val="B8872B"/>
            </a:solidFill>
            <a:prstDash val="solid"/>
          </a:ln>
        </p:spPr>
        <p:txBody>
          <a:bodyPr/>
          <a:lstStyle/>
          <a:p>
            <a:endParaRPr/>
          </a:p>
        </p:txBody>
      </p:sp>
      <p:sp>
        <p:nvSpPr>
          <p:cNvPr id="19" name="Text 17"/>
          <p:cNvSpPr/>
          <p:nvPr/>
        </p:nvSpPr>
        <p:spPr>
          <a:xfrm>
            <a:off x="626208" y="4663440"/>
            <a:ext cx="438912" cy="146304"/>
          </a:xfrm>
          <a:prstGeom prst="rect">
            <a:avLst/>
          </a:prstGeom>
          <a:noFill/>
          <a:ln/>
        </p:spPr>
        <p:txBody>
          <a:bodyPr wrap="square" lIns="0" tIns="0" rIns="0" bIns="0" rtlCol="0" anchor="ctr"/>
          <a:lstStyle/>
          <a:p>
            <a:pPr marL="0" indent="0" algn="ctr">
              <a:buNone/>
            </a:pPr>
            <a:r>
              <a:rPr lang="en-US" sz="2200" b="1" dirty="0">
                <a:solidFill>
                  <a:srgbClr val="FFFFFF"/>
                </a:solidFill>
              </a:rPr>
              <a:t>5</a:t>
            </a:r>
            <a:endParaRPr lang="en-US" sz="850" dirty="0"/>
          </a:p>
        </p:txBody>
      </p:sp>
      <p:sp>
        <p:nvSpPr>
          <p:cNvPr id="20" name="Text 18"/>
          <p:cNvSpPr/>
          <p:nvPr/>
        </p:nvSpPr>
        <p:spPr>
          <a:xfrm>
            <a:off x="1188720" y="4649724"/>
            <a:ext cx="5303520" cy="320040"/>
          </a:xfrm>
          <a:prstGeom prst="rect">
            <a:avLst/>
          </a:prstGeom>
          <a:noFill/>
          <a:ln/>
        </p:spPr>
        <p:txBody>
          <a:bodyPr wrap="square" lIns="0" tIns="0" rIns="0" bIns="0" rtlCol="0" anchor="ctr">
            <a:noAutofit/>
          </a:bodyPr>
          <a:lstStyle/>
          <a:p>
            <a:pPr marL="0" indent="0">
              <a:buNone/>
            </a:pPr>
            <a:r>
              <a:rPr lang="en-US" sz="2400" dirty="0">
                <a:solidFill>
                  <a:srgbClr val="183B56"/>
                </a:solidFill>
              </a:rPr>
              <a:t>Adjust for parenting time, health care, childcare, school, or split care issues</a:t>
            </a:r>
            <a:endParaRPr lang="en-US" sz="2400" dirty="0"/>
          </a:p>
        </p:txBody>
      </p:sp>
      <p:sp>
        <p:nvSpPr>
          <p:cNvPr id="21" name="Shape 19"/>
          <p:cNvSpPr/>
          <p:nvPr/>
        </p:nvSpPr>
        <p:spPr>
          <a:xfrm>
            <a:off x="7223760" y="1517903"/>
            <a:ext cx="4160519" cy="3862391"/>
          </a:xfrm>
          <a:prstGeom prst="roundRect">
            <a:avLst>
              <a:gd name="adj" fmla="val 2151"/>
            </a:avLst>
          </a:prstGeom>
          <a:solidFill>
            <a:srgbClr val="FFFFFF"/>
          </a:solidFill>
          <a:ln w="12700">
            <a:solidFill>
              <a:srgbClr val="D9E3EA"/>
            </a:solidFill>
            <a:prstDash val="solid"/>
          </a:ln>
        </p:spPr>
        <p:txBody>
          <a:bodyPr/>
          <a:lstStyle/>
          <a:p>
            <a:endParaRPr/>
          </a:p>
        </p:txBody>
      </p:sp>
      <p:sp>
        <p:nvSpPr>
          <p:cNvPr id="23" name="Text 20"/>
          <p:cNvSpPr/>
          <p:nvPr/>
        </p:nvSpPr>
        <p:spPr>
          <a:xfrm>
            <a:off x="7495240" y="1741697"/>
            <a:ext cx="3520440" cy="219456"/>
          </a:xfrm>
          <a:prstGeom prst="rect">
            <a:avLst/>
          </a:prstGeom>
          <a:noFill/>
          <a:ln/>
        </p:spPr>
        <p:txBody>
          <a:bodyPr wrap="square" lIns="0" tIns="0" rIns="0" bIns="0" rtlCol="0" anchor="ctr"/>
          <a:lstStyle/>
          <a:p>
            <a:pPr marL="0" indent="0">
              <a:buNone/>
            </a:pPr>
            <a:r>
              <a:rPr lang="en-US" sz="2200" b="1" dirty="0">
                <a:solidFill>
                  <a:srgbClr val="183B56"/>
                </a:solidFill>
              </a:rPr>
              <a:t>Where SRLs get stuck</a:t>
            </a:r>
            <a:endParaRPr lang="en-US" sz="1350" dirty="0"/>
          </a:p>
        </p:txBody>
      </p:sp>
      <p:sp>
        <p:nvSpPr>
          <p:cNvPr id="24" name="Text 21"/>
          <p:cNvSpPr/>
          <p:nvPr/>
        </p:nvSpPr>
        <p:spPr>
          <a:xfrm>
            <a:off x="7495239" y="2602490"/>
            <a:ext cx="3777891" cy="2698723"/>
          </a:xfrm>
          <a:prstGeom prst="rect">
            <a:avLst/>
          </a:prstGeom>
          <a:noFill/>
          <a:ln/>
        </p:spPr>
        <p:txBody>
          <a:bodyPr wrap="square" lIns="381" tIns="381" rIns="381" bIns="381" rtlCol="0" anchor="t">
            <a:normAutofit fontScale="77500" lnSpcReduction="20000"/>
          </a:bodyPr>
          <a:lstStyle/>
          <a:p>
            <a:pPr marL="342900" indent="-342900">
              <a:buFont typeface="Wingdings" panose="05000000000000000000" pitchFamily="2" charset="2"/>
              <a:buChar char="§"/>
            </a:pPr>
            <a:r>
              <a:rPr lang="en-US" sz="2200" dirty="0">
                <a:solidFill>
                  <a:srgbClr val="485766"/>
                </a:solidFill>
              </a:rPr>
              <a:t>Having Evidence of Income</a:t>
            </a:r>
          </a:p>
          <a:p>
            <a:pPr marL="342900" indent="-342900">
              <a:buFont typeface="Wingdings" panose="05000000000000000000" pitchFamily="2" charset="2"/>
              <a:buChar char="§"/>
            </a:pPr>
            <a:r>
              <a:rPr lang="en-US" sz="2200" dirty="0">
                <a:solidFill>
                  <a:srgbClr val="485766"/>
                </a:solidFill>
              </a:rPr>
              <a:t>Knowing which income numbers to use</a:t>
            </a:r>
            <a:endParaRPr lang="en-US" sz="1250" dirty="0"/>
          </a:p>
          <a:p>
            <a:pPr marL="342900" indent="-342900">
              <a:buFont typeface="Wingdings" panose="05000000000000000000" pitchFamily="2" charset="2"/>
              <a:buChar char="§"/>
            </a:pPr>
            <a:r>
              <a:rPr lang="en-US" sz="2200" dirty="0">
                <a:solidFill>
                  <a:srgbClr val="485766"/>
                </a:solidFill>
              </a:rPr>
              <a:t>Understanding net income conversions</a:t>
            </a:r>
            <a:endParaRPr lang="en-US" sz="1250" dirty="0"/>
          </a:p>
          <a:p>
            <a:pPr marL="342900" indent="-342900">
              <a:buFont typeface="Wingdings" panose="05000000000000000000" pitchFamily="2" charset="2"/>
              <a:buChar char="§"/>
            </a:pPr>
            <a:r>
              <a:rPr lang="en-US" sz="2200" dirty="0">
                <a:solidFill>
                  <a:srgbClr val="485766"/>
                </a:solidFill>
              </a:rPr>
              <a:t>Handling self-employment or cash income</a:t>
            </a:r>
            <a:endParaRPr lang="en-US" sz="1250" dirty="0"/>
          </a:p>
          <a:p>
            <a:pPr marL="342900" indent="-342900">
              <a:buFont typeface="Wingdings" panose="05000000000000000000" pitchFamily="2" charset="2"/>
              <a:buChar char="§"/>
            </a:pPr>
            <a:r>
              <a:rPr lang="en-US" sz="2200" dirty="0">
                <a:solidFill>
                  <a:srgbClr val="485766"/>
                </a:solidFill>
              </a:rPr>
              <a:t>Calculating shared parenting time</a:t>
            </a:r>
            <a:endParaRPr lang="en-US" sz="1250" dirty="0"/>
          </a:p>
          <a:p>
            <a:pPr marL="342900" indent="-342900">
              <a:buFont typeface="Wingdings" panose="05000000000000000000" pitchFamily="2" charset="2"/>
              <a:buChar char="§"/>
            </a:pPr>
            <a:r>
              <a:rPr lang="en-US" sz="2200" dirty="0">
                <a:solidFill>
                  <a:srgbClr val="485766"/>
                </a:solidFill>
              </a:rPr>
              <a:t>Knowing when deviations are allowed</a:t>
            </a:r>
            <a:endParaRPr lang="en-US" sz="1250" dirty="0"/>
          </a:p>
          <a:p>
            <a:pPr marL="342900" indent="-342900">
              <a:buFont typeface="Wingdings" panose="05000000000000000000" pitchFamily="2" charset="2"/>
              <a:buChar char="§"/>
            </a:pPr>
            <a:r>
              <a:rPr lang="en-US" sz="2200" dirty="0">
                <a:solidFill>
                  <a:srgbClr val="485766"/>
                </a:solidFill>
              </a:rPr>
              <a:t>Presenting add-on expenses correctly</a:t>
            </a:r>
            <a:endParaRPr lang="en-US" sz="1250" dirty="0"/>
          </a:p>
        </p:txBody>
      </p:sp>
      <p:sp>
        <p:nvSpPr>
          <p:cNvPr id="27" name="Text 0">
            <a:extLst>
              <a:ext uri="{FF2B5EF4-FFF2-40B4-BE49-F238E27FC236}">
                <a16:creationId xmlns:a16="http://schemas.microsoft.com/office/drawing/2014/main" id="{FAEC0070-E053-50CD-ECDE-69F9290A2DB7}"/>
              </a:ext>
            </a:extLst>
          </p:cNvPr>
          <p:cNvSpPr/>
          <p:nvPr/>
        </p:nvSpPr>
        <p:spPr>
          <a:xfrm>
            <a:off x="566928" y="384048"/>
            <a:ext cx="11018520" cy="438912"/>
          </a:xfrm>
          <a:prstGeom prst="rect">
            <a:avLst/>
          </a:prstGeom>
          <a:noFill/>
          <a:ln/>
        </p:spPr>
        <p:txBody>
          <a:bodyPr wrap="square" lIns="0" tIns="0" rIns="0" bIns="0" rtlCol="0" anchor="ctr"/>
          <a:lstStyle/>
          <a:p>
            <a:pPr marL="0" indent="0">
              <a:buNone/>
            </a:pPr>
            <a:r>
              <a:rPr lang="en-US" sz="3600" b="1" dirty="0">
                <a:solidFill>
                  <a:srgbClr val="173B57"/>
                </a:solidFill>
              </a:rPr>
              <a:t>Illinois Law: How Support Is Determined</a:t>
            </a:r>
            <a:endParaRPr lang="en-US" sz="3600" dirty="0"/>
          </a:p>
        </p:txBody>
      </p:sp>
      <p:sp>
        <p:nvSpPr>
          <p:cNvPr id="30" name="Shape 2">
            <a:extLst>
              <a:ext uri="{FF2B5EF4-FFF2-40B4-BE49-F238E27FC236}">
                <a16:creationId xmlns:a16="http://schemas.microsoft.com/office/drawing/2014/main" id="{4823D0C1-53DF-0A0C-8D4D-F14E662F8414}"/>
              </a:ext>
            </a:extLst>
          </p:cNvPr>
          <p:cNvSpPr/>
          <p:nvPr/>
        </p:nvSpPr>
        <p:spPr>
          <a:xfrm>
            <a:off x="7402438" y="2109432"/>
            <a:ext cx="3611880" cy="347472"/>
          </a:xfrm>
          <a:prstGeom prst="roundRect">
            <a:avLst>
              <a:gd name="adj" fmla="val 25000"/>
            </a:avLst>
          </a:prstGeom>
          <a:solidFill>
            <a:schemeClr val="accent5">
              <a:lumMod val="75000"/>
            </a:schemeClr>
          </a:solidFill>
          <a:ln w="12700">
            <a:solidFill>
              <a:srgbClr val="B8872B"/>
            </a:solidFill>
            <a:prstDash val="solid"/>
          </a:ln>
        </p:spPr>
        <p:txBody>
          <a:bodyPr/>
          <a:lstStyle/>
          <a:p>
            <a:r>
              <a:rPr lang="en-US" b="1" dirty="0">
                <a:solidFill>
                  <a:schemeClr val="bg1"/>
                </a:solidFill>
              </a:rPr>
              <a:t>Burden of Proof</a:t>
            </a:r>
            <a:endParaRPr b="1" dirty="0">
              <a:solidFill>
                <a:schemeClr val="bg1"/>
              </a:solidFill>
            </a:endParaRPr>
          </a:p>
        </p:txBody>
      </p:sp>
      <p:sp>
        <p:nvSpPr>
          <p:cNvPr id="32" name="Shape 2">
            <a:extLst>
              <a:ext uri="{FF2B5EF4-FFF2-40B4-BE49-F238E27FC236}">
                <a16:creationId xmlns:a16="http://schemas.microsoft.com/office/drawing/2014/main" id="{154219FF-944B-408E-E7BA-F8C4B103D93B}"/>
              </a:ext>
            </a:extLst>
          </p:cNvPr>
          <p:cNvSpPr/>
          <p:nvPr/>
        </p:nvSpPr>
        <p:spPr>
          <a:xfrm>
            <a:off x="605082" y="5380295"/>
            <a:ext cx="10779197" cy="347472"/>
          </a:xfrm>
          <a:prstGeom prst="roundRect">
            <a:avLst>
              <a:gd name="adj" fmla="val 25000"/>
            </a:avLst>
          </a:prstGeom>
          <a:solidFill>
            <a:srgbClr val="D7FEFD"/>
          </a:solidFill>
          <a:ln w="12700">
            <a:solidFill>
              <a:srgbClr val="B8872B"/>
            </a:solidFill>
            <a:prstDash val="solid"/>
          </a:ln>
        </p:spPr>
        <p:txBody>
          <a:bodyPr/>
          <a:lstStyle/>
          <a:p>
            <a:r>
              <a:rPr lang="en-US" b="1" dirty="0"/>
              <a:t>OTHER ISSUES:</a:t>
            </a:r>
            <a:endParaRPr b="1" dirty="0"/>
          </a:p>
        </p:txBody>
      </p:sp>
      <p:sp>
        <p:nvSpPr>
          <p:cNvPr id="34" name="Shape 2">
            <a:extLst>
              <a:ext uri="{FF2B5EF4-FFF2-40B4-BE49-F238E27FC236}">
                <a16:creationId xmlns:a16="http://schemas.microsoft.com/office/drawing/2014/main" id="{362F396D-6639-6EC9-EDC0-D5A5AE387144}"/>
              </a:ext>
            </a:extLst>
          </p:cNvPr>
          <p:cNvSpPr/>
          <p:nvPr/>
        </p:nvSpPr>
        <p:spPr>
          <a:xfrm>
            <a:off x="605082" y="5856110"/>
            <a:ext cx="2522798" cy="544690"/>
          </a:xfrm>
          <a:prstGeom prst="roundRect">
            <a:avLst>
              <a:gd name="adj" fmla="val 25000"/>
            </a:avLst>
          </a:prstGeom>
          <a:solidFill>
            <a:srgbClr val="B8872B"/>
          </a:solidFill>
          <a:ln w="12700">
            <a:solidFill>
              <a:srgbClr val="B8872B"/>
            </a:solidFill>
            <a:prstDash val="solid"/>
          </a:ln>
        </p:spPr>
        <p:txBody>
          <a:bodyPr/>
          <a:lstStyle/>
          <a:p>
            <a:pPr algn="ctr"/>
            <a:r>
              <a:rPr lang="en-US" sz="2800" dirty="0"/>
              <a:t>DURATION</a:t>
            </a:r>
            <a:endParaRPr sz="2800" dirty="0"/>
          </a:p>
        </p:txBody>
      </p:sp>
      <p:sp>
        <p:nvSpPr>
          <p:cNvPr id="36" name="Shape 2">
            <a:extLst>
              <a:ext uri="{FF2B5EF4-FFF2-40B4-BE49-F238E27FC236}">
                <a16:creationId xmlns:a16="http://schemas.microsoft.com/office/drawing/2014/main" id="{440480EC-5149-C82F-0669-868A2E22FDCA}"/>
              </a:ext>
            </a:extLst>
          </p:cNvPr>
          <p:cNvSpPr/>
          <p:nvPr/>
        </p:nvSpPr>
        <p:spPr>
          <a:xfrm>
            <a:off x="4204977" y="5856658"/>
            <a:ext cx="2908423" cy="544142"/>
          </a:xfrm>
          <a:prstGeom prst="roundRect">
            <a:avLst>
              <a:gd name="adj" fmla="val 25000"/>
            </a:avLst>
          </a:prstGeom>
          <a:solidFill>
            <a:srgbClr val="B8872B"/>
          </a:solidFill>
          <a:ln w="12700">
            <a:solidFill>
              <a:srgbClr val="B8872B"/>
            </a:solidFill>
            <a:prstDash val="solid"/>
          </a:ln>
        </p:spPr>
        <p:txBody>
          <a:bodyPr/>
          <a:lstStyle/>
          <a:p>
            <a:pPr algn="ctr"/>
            <a:r>
              <a:rPr lang="en-US" sz="2800" dirty="0"/>
              <a:t>MODIFICATION</a:t>
            </a:r>
            <a:endParaRPr sz="2800" dirty="0"/>
          </a:p>
        </p:txBody>
      </p:sp>
      <p:sp>
        <p:nvSpPr>
          <p:cNvPr id="38" name="Shape 2">
            <a:extLst>
              <a:ext uri="{FF2B5EF4-FFF2-40B4-BE49-F238E27FC236}">
                <a16:creationId xmlns:a16="http://schemas.microsoft.com/office/drawing/2014/main" id="{A73FF91D-C464-75CF-B6BD-50C71A0E7CDE}"/>
              </a:ext>
            </a:extLst>
          </p:cNvPr>
          <p:cNvSpPr/>
          <p:nvPr/>
        </p:nvSpPr>
        <p:spPr>
          <a:xfrm>
            <a:off x="8181197" y="5856110"/>
            <a:ext cx="3091934" cy="544690"/>
          </a:xfrm>
          <a:prstGeom prst="roundRect">
            <a:avLst>
              <a:gd name="adj" fmla="val 25000"/>
            </a:avLst>
          </a:prstGeom>
          <a:solidFill>
            <a:srgbClr val="B8872B"/>
          </a:solidFill>
          <a:ln w="12700">
            <a:solidFill>
              <a:srgbClr val="B8872B"/>
            </a:solidFill>
            <a:prstDash val="solid"/>
          </a:ln>
        </p:spPr>
        <p:txBody>
          <a:bodyPr/>
          <a:lstStyle/>
          <a:p>
            <a:pPr algn="ctr"/>
            <a:r>
              <a:rPr lang="en-US" sz="2800" dirty="0"/>
              <a:t>ENFORCEMENT</a:t>
            </a:r>
            <a:endParaRPr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name="Slide 10">
    <p:spTree>
      <p:nvGrpSpPr>
        <p:cNvPr id="1" name=""/>
        <p:cNvGrpSpPr/>
        <p:nvPr/>
      </p:nvGrpSpPr>
      <p:grpSpPr>
        <a:xfrm>
          <a:off x="0" y="0"/>
          <a:ext cx="0" cy="0"/>
          <a:chOff x="0" y="0"/>
          <a:chExt cx="0" cy="0"/>
        </a:xfrm>
      </p:grpSpPr>
      <p:sp>
        <p:nvSpPr>
          <p:cNvPr id="2" name="Text 0"/>
          <p:cNvSpPr/>
          <p:nvPr/>
        </p:nvSpPr>
        <p:spPr>
          <a:xfrm>
            <a:off x="566928" y="384048"/>
            <a:ext cx="7955280" cy="438912"/>
          </a:xfrm>
          <a:prstGeom prst="rect">
            <a:avLst/>
          </a:prstGeom>
          <a:noFill/>
          <a:ln/>
        </p:spPr>
        <p:txBody>
          <a:bodyPr wrap="square" lIns="0" tIns="0" rIns="0" bIns="0" rtlCol="0" anchor="ctr"/>
          <a:lstStyle/>
          <a:p>
            <a:pPr marL="0" indent="0">
              <a:buNone/>
            </a:pPr>
            <a:r>
              <a:rPr lang="en-US" sz="3600" b="1" dirty="0">
                <a:solidFill>
                  <a:srgbClr val="183B56"/>
                </a:solidFill>
                <a:latin typeface="Aptos Display" pitchFamily="34" charset="0"/>
                <a:ea typeface="Aptos Display" pitchFamily="34" charset="-122"/>
                <a:cs typeface="Aptos Display" pitchFamily="34" charset="-120"/>
              </a:rPr>
              <a:t>Where the system can reduce hardship</a:t>
            </a:r>
            <a:endParaRPr lang="en-US" sz="3600" dirty="0"/>
          </a:p>
        </p:txBody>
      </p:sp>
      <p:sp>
        <p:nvSpPr>
          <p:cNvPr id="3" name="Text 1"/>
          <p:cNvSpPr/>
          <p:nvPr/>
        </p:nvSpPr>
        <p:spPr>
          <a:xfrm>
            <a:off x="585215" y="1273480"/>
            <a:ext cx="10797017" cy="246888"/>
          </a:xfrm>
          <a:prstGeom prst="rect">
            <a:avLst/>
          </a:prstGeom>
          <a:noFill/>
          <a:ln/>
        </p:spPr>
        <p:txBody>
          <a:bodyPr wrap="square" lIns="0" tIns="0" rIns="0" bIns="0" rtlCol="0" anchor="ctr"/>
          <a:lstStyle/>
          <a:p>
            <a:pPr marL="0" indent="0">
              <a:buNone/>
            </a:pPr>
            <a:r>
              <a:rPr lang="en-US" sz="2200" dirty="0">
                <a:solidFill>
                  <a:srgbClr val="485766"/>
                </a:solidFill>
              </a:rPr>
              <a:t>The goal is not to discourage support orders. The goal is to make orders safer, clearer, and more accurate.</a:t>
            </a:r>
            <a:endParaRPr lang="en-US" sz="1050" dirty="0"/>
          </a:p>
        </p:txBody>
      </p:sp>
      <p:sp>
        <p:nvSpPr>
          <p:cNvPr id="4" name="Shape 2"/>
          <p:cNvSpPr/>
          <p:nvPr/>
        </p:nvSpPr>
        <p:spPr>
          <a:xfrm>
            <a:off x="585216" y="1819992"/>
            <a:ext cx="4139184" cy="340436"/>
          </a:xfrm>
          <a:prstGeom prst="roundRect">
            <a:avLst>
              <a:gd name="adj" fmla="val 25000"/>
            </a:avLst>
          </a:prstGeom>
          <a:solidFill>
            <a:srgbClr val="B8872B"/>
          </a:solidFill>
          <a:ln w="12700">
            <a:solidFill>
              <a:srgbClr val="B8872B"/>
            </a:solidFill>
            <a:prstDash val="solid"/>
          </a:ln>
        </p:spPr>
        <p:txBody>
          <a:bodyPr/>
          <a:lstStyle/>
          <a:p>
            <a:endParaRPr/>
          </a:p>
        </p:txBody>
      </p:sp>
      <p:sp>
        <p:nvSpPr>
          <p:cNvPr id="5" name="Text 3"/>
          <p:cNvSpPr/>
          <p:nvPr/>
        </p:nvSpPr>
        <p:spPr>
          <a:xfrm>
            <a:off x="566928" y="1828780"/>
            <a:ext cx="2514915" cy="308768"/>
          </a:xfrm>
          <a:prstGeom prst="rect">
            <a:avLst/>
          </a:prstGeom>
          <a:noFill/>
          <a:ln/>
        </p:spPr>
        <p:txBody>
          <a:bodyPr wrap="square" lIns="0" tIns="0" rIns="0" bIns="0" rtlCol="0" anchor="ctr"/>
          <a:lstStyle/>
          <a:p>
            <a:pPr marL="0" indent="0" algn="ctr">
              <a:buNone/>
            </a:pPr>
            <a:r>
              <a:rPr lang="en-US" sz="2200" b="1" dirty="0">
                <a:solidFill>
                  <a:srgbClr val="FFFFFF"/>
                </a:solidFill>
              </a:rPr>
              <a:t>Practical fixes</a:t>
            </a:r>
            <a:endParaRPr lang="en-US" sz="750" dirty="0"/>
          </a:p>
        </p:txBody>
      </p:sp>
      <p:sp>
        <p:nvSpPr>
          <p:cNvPr id="6" name="Shape 4"/>
          <p:cNvSpPr/>
          <p:nvPr/>
        </p:nvSpPr>
        <p:spPr>
          <a:xfrm>
            <a:off x="662782" y="2500884"/>
            <a:ext cx="3218688" cy="1508760"/>
          </a:xfrm>
          <a:prstGeom prst="roundRect">
            <a:avLst>
              <a:gd name="adj" fmla="val 7273"/>
            </a:avLst>
          </a:prstGeom>
          <a:solidFill>
            <a:srgbClr val="FFFFFF"/>
          </a:solidFill>
          <a:ln w="12700">
            <a:solidFill>
              <a:srgbClr val="D9E3EA"/>
            </a:solidFill>
            <a:prstDash val="solid"/>
          </a:ln>
        </p:spPr>
        <p:txBody>
          <a:bodyPr/>
          <a:lstStyle/>
          <a:p>
            <a:endParaRPr/>
          </a:p>
        </p:txBody>
      </p:sp>
      <p:sp>
        <p:nvSpPr>
          <p:cNvPr id="7" name="Text 5"/>
          <p:cNvSpPr/>
          <p:nvPr/>
        </p:nvSpPr>
        <p:spPr>
          <a:xfrm>
            <a:off x="950135" y="2820924"/>
            <a:ext cx="2743200" cy="256032"/>
          </a:xfrm>
          <a:prstGeom prst="rect">
            <a:avLst/>
          </a:prstGeom>
          <a:noFill/>
          <a:ln/>
        </p:spPr>
        <p:txBody>
          <a:bodyPr wrap="square" lIns="0" tIns="0" rIns="0" bIns="0" rtlCol="0" anchor="ctr">
            <a:normAutofit fontScale="92500" lnSpcReduction="20000"/>
          </a:bodyPr>
          <a:lstStyle/>
          <a:p>
            <a:pPr marL="0" indent="0">
              <a:buNone/>
            </a:pPr>
            <a:r>
              <a:rPr lang="en-US" sz="2200" b="1" dirty="0">
                <a:solidFill>
                  <a:srgbClr val="183B56"/>
                </a:solidFill>
              </a:rPr>
              <a:t>One-page roadmap</a:t>
            </a:r>
            <a:endParaRPr lang="en-US" sz="1220" dirty="0"/>
          </a:p>
        </p:txBody>
      </p:sp>
      <p:sp>
        <p:nvSpPr>
          <p:cNvPr id="8" name="Text 6"/>
          <p:cNvSpPr/>
          <p:nvPr/>
        </p:nvSpPr>
        <p:spPr>
          <a:xfrm>
            <a:off x="961697" y="3227556"/>
            <a:ext cx="2743200" cy="594360"/>
          </a:xfrm>
          <a:prstGeom prst="rect">
            <a:avLst/>
          </a:prstGeom>
          <a:noFill/>
          <a:ln/>
        </p:spPr>
        <p:txBody>
          <a:bodyPr wrap="square" lIns="127" tIns="127" rIns="127" bIns="127" rtlCol="0" anchor="ctr">
            <a:normAutofit fontScale="62500" lnSpcReduction="20000"/>
          </a:bodyPr>
          <a:lstStyle/>
          <a:p>
            <a:pPr marL="0" indent="0">
              <a:buNone/>
            </a:pPr>
            <a:r>
              <a:rPr lang="en-US" sz="2200" dirty="0">
                <a:solidFill>
                  <a:srgbClr val="485766"/>
                </a:solidFill>
              </a:rPr>
              <a:t>Show whether a parent should start with HFS, circuit clerk, legal aid, or emergency safety resources.</a:t>
            </a:r>
            <a:endParaRPr lang="en-US" sz="930" dirty="0"/>
          </a:p>
        </p:txBody>
      </p:sp>
      <p:sp>
        <p:nvSpPr>
          <p:cNvPr id="9" name="Shape 7"/>
          <p:cNvSpPr/>
          <p:nvPr/>
        </p:nvSpPr>
        <p:spPr>
          <a:xfrm>
            <a:off x="4486656" y="2530365"/>
            <a:ext cx="3218688" cy="1508760"/>
          </a:xfrm>
          <a:prstGeom prst="roundRect">
            <a:avLst>
              <a:gd name="adj" fmla="val 7273"/>
            </a:avLst>
          </a:prstGeom>
          <a:solidFill>
            <a:srgbClr val="FFFFFF"/>
          </a:solidFill>
          <a:ln w="12700">
            <a:solidFill>
              <a:srgbClr val="D9E3EA"/>
            </a:solidFill>
            <a:prstDash val="solid"/>
          </a:ln>
        </p:spPr>
        <p:txBody>
          <a:bodyPr/>
          <a:lstStyle/>
          <a:p>
            <a:endParaRPr/>
          </a:p>
        </p:txBody>
      </p:sp>
      <p:sp>
        <p:nvSpPr>
          <p:cNvPr id="10" name="Text 8"/>
          <p:cNvSpPr/>
          <p:nvPr/>
        </p:nvSpPr>
        <p:spPr>
          <a:xfrm>
            <a:off x="4724400" y="2779303"/>
            <a:ext cx="2743200" cy="256032"/>
          </a:xfrm>
          <a:prstGeom prst="rect">
            <a:avLst/>
          </a:prstGeom>
          <a:noFill/>
          <a:ln/>
        </p:spPr>
        <p:txBody>
          <a:bodyPr wrap="square" lIns="0" tIns="0" rIns="0" bIns="0" rtlCol="0" anchor="ctr">
            <a:normAutofit fontScale="85000" lnSpcReduction="20000"/>
          </a:bodyPr>
          <a:lstStyle/>
          <a:p>
            <a:pPr marL="0" indent="0">
              <a:buNone/>
            </a:pPr>
            <a:r>
              <a:rPr lang="en-US" sz="2200" b="1" dirty="0">
                <a:solidFill>
                  <a:srgbClr val="183B56"/>
                </a:solidFill>
              </a:rPr>
              <a:t>Plain-language checklist</a:t>
            </a:r>
            <a:endParaRPr lang="en-US" sz="1220" dirty="0"/>
          </a:p>
        </p:txBody>
      </p:sp>
      <p:sp>
        <p:nvSpPr>
          <p:cNvPr id="11" name="Text 9"/>
          <p:cNvSpPr/>
          <p:nvPr/>
        </p:nvSpPr>
        <p:spPr>
          <a:xfrm>
            <a:off x="4724400" y="3147585"/>
            <a:ext cx="2743200" cy="594360"/>
          </a:xfrm>
          <a:prstGeom prst="rect">
            <a:avLst/>
          </a:prstGeom>
          <a:noFill/>
          <a:ln/>
        </p:spPr>
        <p:txBody>
          <a:bodyPr wrap="square" lIns="127" tIns="127" rIns="127" bIns="127" rtlCol="0" anchor="ctr">
            <a:normAutofit fontScale="55000" lnSpcReduction="20000"/>
          </a:bodyPr>
          <a:lstStyle/>
          <a:p>
            <a:pPr marL="0" indent="0">
              <a:buNone/>
            </a:pPr>
            <a:r>
              <a:rPr lang="en-US" sz="2200" dirty="0">
                <a:solidFill>
                  <a:srgbClr val="485766"/>
                </a:solidFill>
              </a:rPr>
              <a:t>Income documents, pay stubs, tax returns, childcare proof, insurance, parenting schedule, and service information.</a:t>
            </a:r>
            <a:endParaRPr lang="en-US" sz="930" dirty="0"/>
          </a:p>
        </p:txBody>
      </p:sp>
      <p:sp>
        <p:nvSpPr>
          <p:cNvPr id="12" name="Shape 10"/>
          <p:cNvSpPr/>
          <p:nvPr/>
        </p:nvSpPr>
        <p:spPr>
          <a:xfrm>
            <a:off x="8211312" y="2514087"/>
            <a:ext cx="3218688" cy="1508760"/>
          </a:xfrm>
          <a:prstGeom prst="roundRect">
            <a:avLst>
              <a:gd name="adj" fmla="val 7273"/>
            </a:avLst>
          </a:prstGeom>
          <a:solidFill>
            <a:srgbClr val="FFFFFF"/>
          </a:solidFill>
          <a:ln w="12700">
            <a:solidFill>
              <a:srgbClr val="D9E3EA"/>
            </a:solidFill>
            <a:prstDash val="solid"/>
          </a:ln>
        </p:spPr>
        <p:txBody>
          <a:bodyPr/>
          <a:lstStyle/>
          <a:p>
            <a:endParaRPr/>
          </a:p>
        </p:txBody>
      </p:sp>
      <p:sp>
        <p:nvSpPr>
          <p:cNvPr id="13" name="Text 11"/>
          <p:cNvSpPr/>
          <p:nvPr/>
        </p:nvSpPr>
        <p:spPr>
          <a:xfrm>
            <a:off x="8449056" y="2835113"/>
            <a:ext cx="2743200" cy="256032"/>
          </a:xfrm>
          <a:prstGeom prst="rect">
            <a:avLst/>
          </a:prstGeom>
          <a:noFill/>
          <a:ln/>
        </p:spPr>
        <p:txBody>
          <a:bodyPr wrap="square" lIns="0" tIns="0" rIns="0" bIns="0" rtlCol="0" anchor="ctr">
            <a:normAutofit fontScale="92500" lnSpcReduction="20000"/>
          </a:bodyPr>
          <a:lstStyle/>
          <a:p>
            <a:pPr marL="0" indent="0">
              <a:buNone/>
            </a:pPr>
            <a:r>
              <a:rPr lang="en-US" sz="2200" b="1" dirty="0">
                <a:solidFill>
                  <a:srgbClr val="183B56"/>
                </a:solidFill>
              </a:rPr>
              <a:t>Safety screening</a:t>
            </a:r>
            <a:endParaRPr lang="en-US" sz="1220" dirty="0"/>
          </a:p>
        </p:txBody>
      </p:sp>
      <p:sp>
        <p:nvSpPr>
          <p:cNvPr id="14" name="Text 12"/>
          <p:cNvSpPr/>
          <p:nvPr/>
        </p:nvSpPr>
        <p:spPr>
          <a:xfrm>
            <a:off x="8449056" y="3147585"/>
            <a:ext cx="2743200" cy="594360"/>
          </a:xfrm>
          <a:prstGeom prst="rect">
            <a:avLst/>
          </a:prstGeom>
          <a:noFill/>
          <a:ln/>
        </p:spPr>
        <p:txBody>
          <a:bodyPr wrap="square" lIns="127" tIns="127" rIns="127" bIns="127" rtlCol="0" anchor="ctr">
            <a:normAutofit fontScale="55000" lnSpcReduction="20000"/>
          </a:bodyPr>
          <a:lstStyle/>
          <a:p>
            <a:pPr marL="0" indent="0">
              <a:buNone/>
            </a:pPr>
            <a:r>
              <a:rPr lang="en-US" sz="2200" dirty="0">
                <a:solidFill>
                  <a:srgbClr val="485766"/>
                </a:solidFill>
              </a:rPr>
              <a:t>Ask about domestic violence, address confidentiality, orders of protection, and safe communication before filing.</a:t>
            </a:r>
            <a:endParaRPr lang="en-US" sz="930" dirty="0"/>
          </a:p>
        </p:txBody>
      </p:sp>
      <p:sp>
        <p:nvSpPr>
          <p:cNvPr id="15" name="Shape 13"/>
          <p:cNvSpPr/>
          <p:nvPr/>
        </p:nvSpPr>
        <p:spPr>
          <a:xfrm>
            <a:off x="676656" y="4549928"/>
            <a:ext cx="3218688" cy="1508760"/>
          </a:xfrm>
          <a:prstGeom prst="roundRect">
            <a:avLst>
              <a:gd name="adj" fmla="val 7273"/>
            </a:avLst>
          </a:prstGeom>
          <a:solidFill>
            <a:srgbClr val="FFFFFF"/>
          </a:solidFill>
          <a:ln w="12700">
            <a:solidFill>
              <a:srgbClr val="D9E3EA"/>
            </a:solidFill>
            <a:prstDash val="solid"/>
          </a:ln>
        </p:spPr>
        <p:txBody>
          <a:bodyPr/>
          <a:lstStyle/>
          <a:p>
            <a:endParaRPr/>
          </a:p>
        </p:txBody>
      </p:sp>
      <p:sp>
        <p:nvSpPr>
          <p:cNvPr id="16" name="Text 14"/>
          <p:cNvSpPr/>
          <p:nvPr/>
        </p:nvSpPr>
        <p:spPr>
          <a:xfrm>
            <a:off x="914400" y="4849552"/>
            <a:ext cx="2743200" cy="256032"/>
          </a:xfrm>
          <a:prstGeom prst="rect">
            <a:avLst/>
          </a:prstGeom>
          <a:noFill/>
          <a:ln/>
        </p:spPr>
        <p:txBody>
          <a:bodyPr wrap="square" lIns="0" tIns="0" rIns="0" bIns="0" rtlCol="0" anchor="ctr">
            <a:normAutofit fontScale="92500" lnSpcReduction="20000"/>
          </a:bodyPr>
          <a:lstStyle/>
          <a:p>
            <a:pPr marL="0" indent="0">
              <a:buNone/>
            </a:pPr>
            <a:r>
              <a:rPr lang="en-US" sz="2200" b="1" dirty="0">
                <a:solidFill>
                  <a:srgbClr val="183B56"/>
                </a:solidFill>
              </a:rPr>
              <a:t>Court-day help desk</a:t>
            </a:r>
            <a:endParaRPr lang="en-US" sz="1220" dirty="0"/>
          </a:p>
        </p:txBody>
      </p:sp>
      <p:sp>
        <p:nvSpPr>
          <p:cNvPr id="17" name="Text 15"/>
          <p:cNvSpPr/>
          <p:nvPr/>
        </p:nvSpPr>
        <p:spPr>
          <a:xfrm>
            <a:off x="923544" y="5324488"/>
            <a:ext cx="2743200" cy="594360"/>
          </a:xfrm>
          <a:prstGeom prst="rect">
            <a:avLst/>
          </a:prstGeom>
          <a:noFill/>
          <a:ln/>
        </p:spPr>
        <p:txBody>
          <a:bodyPr wrap="square" lIns="127" tIns="127" rIns="127" bIns="127" rtlCol="0" anchor="ctr">
            <a:normAutofit fontScale="62500" lnSpcReduction="20000"/>
          </a:bodyPr>
          <a:lstStyle/>
          <a:p>
            <a:pPr marL="0" indent="0">
              <a:buNone/>
            </a:pPr>
            <a:r>
              <a:rPr lang="en-US" sz="2200" dirty="0">
                <a:solidFill>
                  <a:srgbClr val="485766"/>
                </a:solidFill>
              </a:rPr>
              <a:t>Forms, e-filing, fee waivers, continuance requests, and referrals to limited-scope legal assistance.</a:t>
            </a:r>
            <a:endParaRPr lang="en-US" sz="930" dirty="0"/>
          </a:p>
        </p:txBody>
      </p:sp>
      <p:sp>
        <p:nvSpPr>
          <p:cNvPr id="18" name="Shape 16"/>
          <p:cNvSpPr/>
          <p:nvPr/>
        </p:nvSpPr>
        <p:spPr>
          <a:xfrm>
            <a:off x="4453128" y="4527856"/>
            <a:ext cx="3218688" cy="1508760"/>
          </a:xfrm>
          <a:prstGeom prst="roundRect">
            <a:avLst>
              <a:gd name="adj" fmla="val 7273"/>
            </a:avLst>
          </a:prstGeom>
          <a:solidFill>
            <a:srgbClr val="FFFFFF"/>
          </a:solidFill>
          <a:ln w="12700">
            <a:solidFill>
              <a:srgbClr val="D9E3EA"/>
            </a:solidFill>
            <a:prstDash val="solid"/>
          </a:ln>
        </p:spPr>
        <p:txBody>
          <a:bodyPr/>
          <a:lstStyle/>
          <a:p>
            <a:endParaRPr/>
          </a:p>
        </p:txBody>
      </p:sp>
      <p:sp>
        <p:nvSpPr>
          <p:cNvPr id="19" name="Text 17"/>
          <p:cNvSpPr/>
          <p:nvPr/>
        </p:nvSpPr>
        <p:spPr>
          <a:xfrm>
            <a:off x="4690872" y="4849552"/>
            <a:ext cx="2743200" cy="256032"/>
          </a:xfrm>
          <a:prstGeom prst="rect">
            <a:avLst/>
          </a:prstGeom>
          <a:noFill/>
          <a:ln/>
        </p:spPr>
        <p:txBody>
          <a:bodyPr wrap="square" lIns="0" tIns="0" rIns="0" bIns="0" rtlCol="0" anchor="ctr">
            <a:normAutofit fontScale="92500" lnSpcReduction="20000"/>
          </a:bodyPr>
          <a:lstStyle/>
          <a:p>
            <a:pPr marL="0" indent="0">
              <a:buNone/>
            </a:pPr>
            <a:r>
              <a:rPr lang="en-US" sz="2200" b="1" dirty="0">
                <a:solidFill>
                  <a:srgbClr val="183B56"/>
                </a:solidFill>
              </a:rPr>
              <a:t>Modification warning</a:t>
            </a:r>
            <a:endParaRPr lang="en-US" sz="1220" dirty="0"/>
          </a:p>
        </p:txBody>
      </p:sp>
      <p:sp>
        <p:nvSpPr>
          <p:cNvPr id="20" name="Text 18"/>
          <p:cNvSpPr/>
          <p:nvPr/>
        </p:nvSpPr>
        <p:spPr>
          <a:xfrm>
            <a:off x="4724400" y="5257800"/>
            <a:ext cx="2743200" cy="594360"/>
          </a:xfrm>
          <a:prstGeom prst="rect">
            <a:avLst/>
          </a:prstGeom>
          <a:noFill/>
          <a:ln/>
        </p:spPr>
        <p:txBody>
          <a:bodyPr wrap="square" lIns="127" tIns="127" rIns="127" bIns="127" rtlCol="0" anchor="ctr">
            <a:normAutofit fontScale="62500" lnSpcReduction="20000"/>
          </a:bodyPr>
          <a:lstStyle/>
          <a:p>
            <a:pPr marL="0" indent="0">
              <a:buNone/>
            </a:pPr>
            <a:r>
              <a:rPr lang="en-US" sz="2200" dirty="0">
                <a:solidFill>
                  <a:srgbClr val="485766"/>
                </a:solidFill>
              </a:rPr>
              <a:t>Every order and notice should clearly state: life changes do not automatically change the amount.</a:t>
            </a:r>
            <a:endParaRPr lang="en-US" sz="930" dirty="0"/>
          </a:p>
        </p:txBody>
      </p:sp>
      <p:sp>
        <p:nvSpPr>
          <p:cNvPr id="21" name="Shape 19"/>
          <p:cNvSpPr/>
          <p:nvPr/>
        </p:nvSpPr>
        <p:spPr>
          <a:xfrm>
            <a:off x="8211312" y="4527856"/>
            <a:ext cx="3218688" cy="1508760"/>
          </a:xfrm>
          <a:prstGeom prst="roundRect">
            <a:avLst>
              <a:gd name="adj" fmla="val 7273"/>
            </a:avLst>
          </a:prstGeom>
          <a:solidFill>
            <a:srgbClr val="FFFFFF"/>
          </a:solidFill>
          <a:ln w="12700">
            <a:solidFill>
              <a:srgbClr val="D9E3EA"/>
            </a:solidFill>
            <a:prstDash val="solid"/>
          </a:ln>
        </p:spPr>
        <p:txBody>
          <a:bodyPr/>
          <a:lstStyle/>
          <a:p>
            <a:endParaRPr/>
          </a:p>
        </p:txBody>
      </p:sp>
      <p:sp>
        <p:nvSpPr>
          <p:cNvPr id="22" name="Text 20"/>
          <p:cNvSpPr/>
          <p:nvPr/>
        </p:nvSpPr>
        <p:spPr>
          <a:xfrm>
            <a:off x="8522208" y="4852074"/>
            <a:ext cx="2743200" cy="256032"/>
          </a:xfrm>
          <a:prstGeom prst="rect">
            <a:avLst/>
          </a:prstGeom>
          <a:noFill/>
          <a:ln/>
        </p:spPr>
        <p:txBody>
          <a:bodyPr wrap="square" lIns="0" tIns="0" rIns="0" bIns="0" rtlCol="0" anchor="ctr">
            <a:normAutofit fontScale="92500" lnSpcReduction="20000"/>
          </a:bodyPr>
          <a:lstStyle/>
          <a:p>
            <a:pPr marL="0" indent="0">
              <a:buNone/>
            </a:pPr>
            <a:r>
              <a:rPr lang="en-US" sz="2200" b="1" dirty="0">
                <a:solidFill>
                  <a:srgbClr val="183B56"/>
                </a:solidFill>
              </a:rPr>
              <a:t>Better handoffs</a:t>
            </a:r>
            <a:endParaRPr lang="en-US" sz="1220" dirty="0"/>
          </a:p>
        </p:txBody>
      </p:sp>
      <p:sp>
        <p:nvSpPr>
          <p:cNvPr id="23" name="Text 21"/>
          <p:cNvSpPr/>
          <p:nvPr/>
        </p:nvSpPr>
        <p:spPr>
          <a:xfrm>
            <a:off x="8525256" y="5257800"/>
            <a:ext cx="2743200" cy="594360"/>
          </a:xfrm>
          <a:prstGeom prst="rect">
            <a:avLst/>
          </a:prstGeom>
          <a:noFill/>
          <a:ln/>
        </p:spPr>
        <p:txBody>
          <a:bodyPr wrap="square" lIns="127" tIns="127" rIns="127" bIns="127" rtlCol="0" anchor="ctr">
            <a:normAutofit fontScale="55000" lnSpcReduction="20000"/>
          </a:bodyPr>
          <a:lstStyle/>
          <a:p>
            <a:pPr marL="0" indent="0">
              <a:buNone/>
            </a:pPr>
            <a:r>
              <a:rPr lang="en-US" sz="2200" dirty="0">
                <a:solidFill>
                  <a:srgbClr val="485766"/>
                </a:solidFill>
              </a:rPr>
              <a:t>HFS, circuit clerks, self-help centers, legal aid, and juvenile court stakeholders should use consistent referral language.</a:t>
            </a:r>
            <a:endParaRPr lang="en-US" sz="930" dirty="0"/>
          </a:p>
        </p:txBody>
      </p:sp>
      <p:sp>
        <p:nvSpPr>
          <p:cNvPr id="24" name="TextBox 23">
            <a:extLst>
              <a:ext uri="{FF2B5EF4-FFF2-40B4-BE49-F238E27FC236}">
                <a16:creationId xmlns:a16="http://schemas.microsoft.com/office/drawing/2014/main" id="{8F35AE9C-78D4-E9EE-CFFE-D15DE2B7A282}"/>
              </a:ext>
            </a:extLst>
          </p:cNvPr>
          <p:cNvSpPr txBox="1"/>
          <p:nvPr/>
        </p:nvSpPr>
        <p:spPr>
          <a:xfrm>
            <a:off x="676656" y="6264322"/>
            <a:ext cx="10964884" cy="369332"/>
          </a:xfrm>
          <a:prstGeom prst="rect">
            <a:avLst/>
          </a:prstGeom>
          <a:noFill/>
        </p:spPr>
        <p:txBody>
          <a:bodyPr wrap="square" rtlCol="0">
            <a:spAutoFit/>
          </a:bodyPr>
          <a:lstStyle/>
          <a:p>
            <a:pPr algn="ctr"/>
            <a:r>
              <a:rPr lang="en-US" dirty="0"/>
              <a:t>Unfortunately, upcoming changes to child support law may make the process more difficult for SRLs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1F33"/>
          </a:solidFill>
          <a:ln w="12700">
            <a:solidFill>
              <a:srgbClr val="333333">
                <a:alpha val="0"/>
              </a:srgbClr>
            </a:solidFill>
            <a:prstDash val="solid"/>
          </a:ln>
        </p:spPr>
        <p:txBody>
          <a:bodyPr/>
          <a:lstStyle/>
          <a:p>
            <a:endParaRPr lang="en-US" sz="3600" dirty="0">
              <a:solidFill>
                <a:schemeClr val="bg2"/>
              </a:solidFill>
            </a:endParaRPr>
          </a:p>
        </p:txBody>
      </p:sp>
      <p:sp>
        <p:nvSpPr>
          <p:cNvPr id="4" name="Text 1"/>
          <p:cNvSpPr/>
          <p:nvPr/>
        </p:nvSpPr>
        <p:spPr>
          <a:xfrm>
            <a:off x="545801" y="2398629"/>
            <a:ext cx="4857147" cy="1995950"/>
          </a:xfrm>
          <a:prstGeom prst="rect">
            <a:avLst/>
          </a:prstGeom>
          <a:noFill/>
          <a:ln/>
        </p:spPr>
        <p:txBody>
          <a:bodyPr wrap="square" lIns="0" tIns="0" rIns="0" bIns="0" rtlCol="0" anchor="ctr">
            <a:normAutofit/>
          </a:bodyPr>
          <a:lstStyle/>
          <a:p>
            <a:pPr marL="0" indent="0">
              <a:buNone/>
            </a:pPr>
            <a:r>
              <a:rPr lang="en-US" sz="2200" b="1" dirty="0">
                <a:solidFill>
                  <a:schemeClr val="bg2"/>
                </a:solidFill>
              </a:rPr>
              <a:t>Domestic Violence, Abuse and Neglect Concerns, Involvement with Public Benefits and Other Court systems can create additional barriers and concerns for families</a:t>
            </a:r>
            <a:endParaRPr lang="en-US" sz="3800" dirty="0">
              <a:solidFill>
                <a:schemeClr val="bg2"/>
              </a:solidFill>
            </a:endParaRPr>
          </a:p>
        </p:txBody>
      </p:sp>
      <p:pic>
        <p:nvPicPr>
          <p:cNvPr id="11" name="Picture 10" descr="image.png">
            <a:extLst>
              <a:ext uri="{FF2B5EF4-FFF2-40B4-BE49-F238E27FC236}">
                <a16:creationId xmlns:a16="http://schemas.microsoft.com/office/drawing/2014/main" id="{CCA2D4A7-E0D0-3807-B71F-DE11DD55700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786651" y="1704922"/>
            <a:ext cx="5924080" cy="3411953"/>
          </a:xfrm>
          <a:prstGeom prst="rect">
            <a:avLst/>
          </a:prstGeom>
        </p:spPr>
      </p:pic>
      <p:sp>
        <p:nvSpPr>
          <p:cNvPr id="13" name="Shape 2">
            <a:extLst>
              <a:ext uri="{FF2B5EF4-FFF2-40B4-BE49-F238E27FC236}">
                <a16:creationId xmlns:a16="http://schemas.microsoft.com/office/drawing/2014/main" id="{79505FCA-0116-0A71-1357-C424EA8DC03C}"/>
              </a:ext>
            </a:extLst>
          </p:cNvPr>
          <p:cNvSpPr/>
          <p:nvPr/>
        </p:nvSpPr>
        <p:spPr>
          <a:xfrm>
            <a:off x="563001" y="2070280"/>
            <a:ext cx="4839948" cy="45719"/>
          </a:xfrm>
          <a:prstGeom prst="rect">
            <a:avLst/>
          </a:prstGeom>
          <a:solidFill>
            <a:srgbClr val="B8872B"/>
          </a:solidFill>
          <a:ln w="12700">
            <a:solidFill>
              <a:srgbClr val="B8872B"/>
            </a:solidFill>
            <a:prstDash val="solid"/>
          </a:ln>
        </p:spPr>
        <p:txBody>
          <a:bodyPr/>
          <a:lstStyle/>
          <a:p>
            <a:endParaRPr lang="en-US" sz="2200" dirty="0">
              <a:solidFill>
                <a:srgbClr val="D7FEFD"/>
              </a:solidFill>
            </a:endParaRPr>
          </a:p>
        </p:txBody>
      </p:sp>
      <p:sp>
        <p:nvSpPr>
          <p:cNvPr id="14" name="TextBox 13">
            <a:extLst>
              <a:ext uri="{FF2B5EF4-FFF2-40B4-BE49-F238E27FC236}">
                <a16:creationId xmlns:a16="http://schemas.microsoft.com/office/drawing/2014/main" id="{933FE734-C427-A3CF-4137-1FA7CD0198CF}"/>
              </a:ext>
            </a:extLst>
          </p:cNvPr>
          <p:cNvSpPr txBox="1"/>
          <p:nvPr/>
        </p:nvSpPr>
        <p:spPr>
          <a:xfrm>
            <a:off x="481269" y="426872"/>
            <a:ext cx="8555798" cy="1477328"/>
          </a:xfrm>
          <a:prstGeom prst="rect">
            <a:avLst/>
          </a:prstGeom>
          <a:noFill/>
        </p:spPr>
        <p:txBody>
          <a:bodyPr wrap="square" rtlCol="0">
            <a:spAutoFit/>
          </a:bodyPr>
          <a:lstStyle/>
          <a:p>
            <a:r>
              <a:rPr lang="en-US" sz="3600" b="1" dirty="0">
                <a:solidFill>
                  <a:schemeClr val="bg2"/>
                </a:solidFill>
              </a:rPr>
              <a:t>FAMILY VIOLENCE AND SAFETY:</a:t>
            </a:r>
          </a:p>
          <a:p>
            <a:r>
              <a:rPr lang="en-US" sz="3600" b="1" dirty="0">
                <a:solidFill>
                  <a:schemeClr val="bg2"/>
                </a:solidFill>
              </a:rPr>
              <a:t>Safety Concerns in Establishing Support</a:t>
            </a:r>
            <a:endParaRPr lang="en-US" sz="3600" dirty="0">
              <a:solidFill>
                <a:schemeClr val="bg2"/>
              </a:solidFill>
            </a:endParaRPr>
          </a:p>
          <a:p>
            <a:endParaRPr lang="en-US" dirty="0"/>
          </a:p>
        </p:txBody>
      </p:sp>
      <p:sp>
        <p:nvSpPr>
          <p:cNvPr id="17" name="TextBox 16">
            <a:extLst>
              <a:ext uri="{FF2B5EF4-FFF2-40B4-BE49-F238E27FC236}">
                <a16:creationId xmlns:a16="http://schemas.microsoft.com/office/drawing/2014/main" id="{5257B22E-4707-DC97-03F1-27EFE21D9B4A}"/>
              </a:ext>
            </a:extLst>
          </p:cNvPr>
          <p:cNvSpPr txBox="1"/>
          <p:nvPr/>
        </p:nvSpPr>
        <p:spPr>
          <a:xfrm>
            <a:off x="5402949" y="6195648"/>
            <a:ext cx="6307782" cy="230832"/>
          </a:xfrm>
          <a:prstGeom prst="rect">
            <a:avLst/>
          </a:prstGeom>
          <a:noFill/>
        </p:spPr>
        <p:txBody>
          <a:bodyPr wrap="square" rtlCol="0">
            <a:spAutoFit/>
          </a:bodyPr>
          <a:lstStyle/>
          <a:p>
            <a:r>
              <a:rPr lang="en-US" sz="900" dirty="0"/>
              <a:t>Unknown Author is licensed</a:t>
            </a:r>
          </a:p>
        </p:txBody>
      </p:sp>
      <p:sp>
        <p:nvSpPr>
          <p:cNvPr id="3" name="TextBox 2">
            <a:extLst>
              <a:ext uri="{FF2B5EF4-FFF2-40B4-BE49-F238E27FC236}">
                <a16:creationId xmlns:a16="http://schemas.microsoft.com/office/drawing/2014/main" id="{06C7086B-131B-F0B4-BAEF-A2976FD6CBFD}"/>
              </a:ext>
            </a:extLst>
          </p:cNvPr>
          <p:cNvSpPr txBox="1"/>
          <p:nvPr/>
        </p:nvSpPr>
        <p:spPr>
          <a:xfrm>
            <a:off x="481268" y="5171090"/>
            <a:ext cx="5181705" cy="461665"/>
          </a:xfrm>
          <a:prstGeom prst="rect">
            <a:avLst/>
          </a:prstGeom>
          <a:noFill/>
        </p:spPr>
        <p:txBody>
          <a:bodyPr wrap="square" rtlCol="0">
            <a:spAutoFit/>
          </a:bodyPr>
          <a:lstStyle/>
          <a:p>
            <a:r>
              <a:rPr lang="en-US" sz="2400" dirty="0">
                <a:solidFill>
                  <a:schemeClr val="accent4">
                    <a:lumMod val="75000"/>
                  </a:schemeClr>
                </a:solidFill>
              </a:rPr>
              <a:t>Does the Harm outweigh the Benefit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Shape 2">
            <a:extLst>
              <a:ext uri="{FF2B5EF4-FFF2-40B4-BE49-F238E27FC236}">
                <a16:creationId xmlns:a16="http://schemas.microsoft.com/office/drawing/2014/main" id="{9A12908E-7FDB-5A40-DA84-0B4B8BE2FB69}"/>
              </a:ext>
            </a:extLst>
          </p:cNvPr>
          <p:cNvSpPr/>
          <p:nvPr/>
        </p:nvSpPr>
        <p:spPr>
          <a:xfrm>
            <a:off x="594359" y="4048058"/>
            <a:ext cx="5446987" cy="2444181"/>
          </a:xfrm>
          <a:prstGeom prst="roundRect">
            <a:avLst>
              <a:gd name="adj" fmla="val 5926"/>
            </a:avLst>
          </a:prstGeom>
          <a:solidFill>
            <a:srgbClr val="FFFFFF"/>
          </a:solidFill>
          <a:ln w="12700">
            <a:solidFill>
              <a:srgbClr val="D7DEE5"/>
            </a:solidFill>
            <a:prstDash val="solid"/>
          </a:ln>
          <a:effectLst>
            <a:outerShdw blurRad="12700" dist="6350" dir="2700000" algn="bl" rotWithShape="0">
              <a:srgbClr val="000000">
                <a:alpha val="12000"/>
              </a:srgbClr>
            </a:outerShdw>
          </a:effectLst>
        </p:spPr>
        <p:txBody>
          <a:bodyPr/>
          <a:lstStyle/>
          <a:p>
            <a:endParaRPr lang="en-US"/>
          </a:p>
        </p:txBody>
      </p:sp>
      <p:pic>
        <p:nvPicPr>
          <p:cNvPr id="23" name="Picture 22" descr="Power and Control Wheel — Southern Valley Alliance">
            <a:extLst>
              <a:ext uri="{FF2B5EF4-FFF2-40B4-BE49-F238E27FC236}">
                <a16:creationId xmlns:a16="http://schemas.microsoft.com/office/drawing/2014/main" id="{BF79C8E4-46DC-7B3D-D60F-D54EC42AD167}"/>
              </a:ext>
            </a:extLst>
          </p:cNvPr>
          <p:cNvPicPr>
            <a:picLocks noChangeAspect="1"/>
          </p:cNvPicPr>
          <p:nvPr/>
        </p:nvPicPr>
        <p:blipFill>
          <a:blip r:embed="rId2"/>
          <a:stretch>
            <a:fillRect/>
          </a:stretch>
        </p:blipFill>
        <p:spPr>
          <a:xfrm>
            <a:off x="6212139" y="1169328"/>
            <a:ext cx="5277767" cy="5181022"/>
          </a:xfrm>
          <a:prstGeom prst="rect">
            <a:avLst/>
          </a:prstGeom>
        </p:spPr>
      </p:pic>
      <p:sp>
        <p:nvSpPr>
          <p:cNvPr id="2" name="Text 0"/>
          <p:cNvSpPr/>
          <p:nvPr/>
        </p:nvSpPr>
        <p:spPr>
          <a:xfrm>
            <a:off x="594359" y="320040"/>
            <a:ext cx="10290153" cy="411480"/>
          </a:xfrm>
          <a:prstGeom prst="rect">
            <a:avLst/>
          </a:prstGeom>
          <a:noFill/>
          <a:ln/>
        </p:spPr>
        <p:txBody>
          <a:bodyPr wrap="square" lIns="0" tIns="0" rIns="0" bIns="0" rtlCol="0" anchor="ctr"/>
          <a:lstStyle/>
          <a:p>
            <a:pPr marL="0" indent="0">
              <a:buNone/>
            </a:pPr>
            <a:r>
              <a:rPr lang="en-US" sz="3000" b="1" dirty="0">
                <a:solidFill>
                  <a:srgbClr val="163A5F"/>
                </a:solidFill>
                <a:latin typeface="Aptos Display" pitchFamily="34" charset="0"/>
                <a:ea typeface="Aptos Display" pitchFamily="34" charset="-122"/>
                <a:cs typeface="Aptos Display" pitchFamily="34" charset="-120"/>
              </a:rPr>
              <a:t>Child support helps families, but the process can create risk</a:t>
            </a:r>
            <a:endParaRPr lang="en-US" sz="3000" dirty="0"/>
          </a:p>
        </p:txBody>
      </p:sp>
      <p:sp>
        <p:nvSpPr>
          <p:cNvPr id="3" name="Text 1"/>
          <p:cNvSpPr/>
          <p:nvPr/>
        </p:nvSpPr>
        <p:spPr>
          <a:xfrm>
            <a:off x="620214" y="1028700"/>
            <a:ext cx="10749877" cy="228600"/>
          </a:xfrm>
          <a:prstGeom prst="rect">
            <a:avLst/>
          </a:prstGeom>
          <a:noFill/>
          <a:ln/>
        </p:spPr>
        <p:txBody>
          <a:bodyPr wrap="square" lIns="0" tIns="0" rIns="0" bIns="0" rtlCol="0" anchor="ctr"/>
          <a:lstStyle/>
          <a:p>
            <a:pPr marL="0" indent="0">
              <a:buNone/>
            </a:pPr>
            <a:r>
              <a:rPr lang="en-US" sz="2200" dirty="0">
                <a:solidFill>
                  <a:srgbClr val="5B6770"/>
                </a:solidFill>
              </a:rPr>
              <a:t>The downside is usually not the concept of support. It is what may happen when the case forces contact, disclosure, or conflict.</a:t>
            </a:r>
            <a:endParaRPr lang="en-US" sz="1050" dirty="0"/>
          </a:p>
        </p:txBody>
      </p:sp>
      <p:sp>
        <p:nvSpPr>
          <p:cNvPr id="5" name="Shape 2"/>
          <p:cNvSpPr/>
          <p:nvPr/>
        </p:nvSpPr>
        <p:spPr>
          <a:xfrm>
            <a:off x="594359" y="1725930"/>
            <a:ext cx="5446987" cy="2137410"/>
          </a:xfrm>
          <a:prstGeom prst="roundRect">
            <a:avLst>
              <a:gd name="adj" fmla="val 5926"/>
            </a:avLst>
          </a:prstGeom>
          <a:solidFill>
            <a:srgbClr val="FFFFFF"/>
          </a:solidFill>
          <a:ln w="12700">
            <a:solidFill>
              <a:srgbClr val="D7DEE5"/>
            </a:solidFill>
            <a:prstDash val="solid"/>
          </a:ln>
          <a:effectLst>
            <a:outerShdw blurRad="12700" dist="6350" dir="2700000" algn="bl" rotWithShape="0">
              <a:srgbClr val="000000">
                <a:alpha val="12000"/>
              </a:srgbClr>
            </a:outerShdw>
          </a:effectLst>
        </p:spPr>
        <p:txBody>
          <a:bodyPr/>
          <a:lstStyle/>
          <a:p>
            <a:endParaRPr lang="en-US"/>
          </a:p>
        </p:txBody>
      </p:sp>
      <p:sp>
        <p:nvSpPr>
          <p:cNvPr id="6" name="Text 3"/>
          <p:cNvSpPr/>
          <p:nvPr/>
        </p:nvSpPr>
        <p:spPr>
          <a:xfrm>
            <a:off x="763577" y="2161058"/>
            <a:ext cx="5221539" cy="1576551"/>
          </a:xfrm>
          <a:prstGeom prst="rect">
            <a:avLst/>
          </a:prstGeom>
          <a:noFill/>
          <a:ln/>
        </p:spPr>
        <p:txBody>
          <a:bodyPr wrap="square" lIns="254" tIns="254" rIns="254" bIns="254" rtlCol="0" anchor="ctr">
            <a:normAutofit/>
          </a:bodyPr>
          <a:lstStyle/>
          <a:p>
            <a:r>
              <a:rPr lang="en-US" sz="2400" dirty="0">
                <a:solidFill>
                  <a:srgbClr val="163A5F"/>
                </a:solidFill>
              </a:rPr>
              <a:t>Child support is critical income that c</a:t>
            </a:r>
            <a:r>
              <a:rPr lang="en-US" sz="2400" dirty="0">
                <a:solidFill>
                  <a:srgbClr val="1F2937"/>
                </a:solidFill>
              </a:rPr>
              <a:t>an stabilize food, housing, childcare, and health care for families.</a:t>
            </a:r>
            <a:endParaRPr lang="en-US" sz="2400" dirty="0"/>
          </a:p>
        </p:txBody>
      </p:sp>
      <p:sp>
        <p:nvSpPr>
          <p:cNvPr id="19" name="Text 16"/>
          <p:cNvSpPr/>
          <p:nvPr/>
        </p:nvSpPr>
        <p:spPr>
          <a:xfrm>
            <a:off x="674764" y="4614958"/>
            <a:ext cx="5248868" cy="1796349"/>
          </a:xfrm>
          <a:prstGeom prst="rect">
            <a:avLst/>
          </a:prstGeom>
          <a:noFill/>
          <a:ln/>
        </p:spPr>
        <p:txBody>
          <a:bodyPr wrap="square" lIns="1016" tIns="1016" rIns="1016" bIns="1016" rtlCol="0" anchor="ctr">
            <a:noAutofit/>
          </a:bodyPr>
          <a:lstStyle/>
          <a:p>
            <a:r>
              <a:rPr lang="en-US" sz="2400" dirty="0">
                <a:solidFill>
                  <a:srgbClr val="163A5F"/>
                </a:solidFill>
              </a:rPr>
              <a:t>Child Support can trigger retaliation, litigation, or renewed control by establishing parentage, requiring location disclosure, and confrontation with abusers at court hearings</a:t>
            </a:r>
            <a:r>
              <a:rPr lang="en-US" sz="2400" dirty="0">
                <a:solidFill>
                  <a:srgbClr val="1F2937"/>
                </a:solidFill>
              </a:rPr>
              <a:t>.</a:t>
            </a:r>
            <a:endParaRPr lang="en-US" sz="2400" dirty="0"/>
          </a:p>
        </p:txBody>
      </p:sp>
      <p:sp>
        <p:nvSpPr>
          <p:cNvPr id="24" name="TextBox 23">
            <a:extLst>
              <a:ext uri="{FF2B5EF4-FFF2-40B4-BE49-F238E27FC236}">
                <a16:creationId xmlns:a16="http://schemas.microsoft.com/office/drawing/2014/main" id="{6788260C-51D8-6D3F-963D-EB160C8870D1}"/>
              </a:ext>
            </a:extLst>
          </p:cNvPr>
          <p:cNvSpPr txBox="1"/>
          <p:nvPr/>
        </p:nvSpPr>
        <p:spPr>
          <a:xfrm>
            <a:off x="594358" y="1712662"/>
            <a:ext cx="5446987" cy="461665"/>
          </a:xfrm>
          <a:prstGeom prst="rect">
            <a:avLst/>
          </a:prstGeom>
          <a:solidFill>
            <a:schemeClr val="accent4">
              <a:lumMod val="75000"/>
            </a:schemeClr>
          </a:solidFill>
        </p:spPr>
        <p:txBody>
          <a:bodyPr wrap="square" rtlCol="0">
            <a:spAutoFit/>
          </a:bodyPr>
          <a:lstStyle/>
          <a:p>
            <a:r>
              <a:rPr lang="en-US" sz="2400" b="1" dirty="0"/>
              <a:t> Benefits</a:t>
            </a:r>
          </a:p>
        </p:txBody>
      </p:sp>
      <p:sp>
        <p:nvSpPr>
          <p:cNvPr id="29" name="TextBox 28">
            <a:extLst>
              <a:ext uri="{FF2B5EF4-FFF2-40B4-BE49-F238E27FC236}">
                <a16:creationId xmlns:a16="http://schemas.microsoft.com/office/drawing/2014/main" id="{A2CBE44E-97D4-D723-5FBB-5526E27EDEF7}"/>
              </a:ext>
            </a:extLst>
          </p:cNvPr>
          <p:cNvSpPr txBox="1"/>
          <p:nvPr/>
        </p:nvSpPr>
        <p:spPr>
          <a:xfrm>
            <a:off x="594359" y="4048058"/>
            <a:ext cx="5446987" cy="461665"/>
          </a:xfrm>
          <a:prstGeom prst="rect">
            <a:avLst/>
          </a:prstGeom>
          <a:solidFill>
            <a:srgbClr val="920000"/>
          </a:solidFill>
        </p:spPr>
        <p:txBody>
          <a:bodyPr wrap="square" rtlCol="0">
            <a:spAutoFit/>
          </a:bodyPr>
          <a:lstStyle/>
          <a:p>
            <a:r>
              <a:rPr lang="en-US" sz="2400" b="1" dirty="0"/>
              <a:t> </a:t>
            </a:r>
            <a:r>
              <a:rPr lang="en-US" sz="2400" b="1" dirty="0">
                <a:solidFill>
                  <a:schemeClr val="bg2"/>
                </a:solidFill>
              </a:rPr>
              <a:t>Risks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D7FEFD">
            <a:alpha val="66000"/>
          </a:srgbClr>
        </a:solidFill>
        <a:effectLst/>
      </p:bgPr>
    </p:bg>
    <p:spTree>
      <p:nvGrpSpPr>
        <p:cNvPr id="1" name=""/>
        <p:cNvGrpSpPr/>
        <p:nvPr/>
      </p:nvGrpSpPr>
      <p:grpSpPr>
        <a:xfrm>
          <a:off x="0" y="0"/>
          <a:ext cx="0" cy="0"/>
          <a:chOff x="0" y="0"/>
          <a:chExt cx="0" cy="0"/>
        </a:xfrm>
      </p:grpSpPr>
      <p:sp>
        <p:nvSpPr>
          <p:cNvPr id="2" name="Text 0"/>
          <p:cNvSpPr/>
          <p:nvPr/>
        </p:nvSpPr>
        <p:spPr>
          <a:xfrm>
            <a:off x="594359" y="295695"/>
            <a:ext cx="9880297" cy="411480"/>
          </a:xfrm>
          <a:prstGeom prst="rect">
            <a:avLst/>
          </a:prstGeom>
          <a:noFill/>
          <a:ln/>
        </p:spPr>
        <p:txBody>
          <a:bodyPr wrap="square" lIns="0" tIns="0" rIns="0" bIns="0" rtlCol="0" anchor="ctr"/>
          <a:lstStyle/>
          <a:p>
            <a:pPr marL="0" indent="0">
              <a:buNone/>
            </a:pPr>
            <a:r>
              <a:rPr lang="en-US" sz="3600" b="1" dirty="0">
                <a:solidFill>
                  <a:srgbClr val="163A5F"/>
                </a:solidFill>
                <a:latin typeface="Aptos Display" pitchFamily="34" charset="0"/>
                <a:ea typeface="Aptos Display" pitchFamily="34" charset="-122"/>
                <a:cs typeface="Aptos Display" pitchFamily="34" charset="-120"/>
              </a:rPr>
              <a:t>Why some parents do not seek child support</a:t>
            </a:r>
            <a:endParaRPr lang="en-US" sz="3600" dirty="0"/>
          </a:p>
        </p:txBody>
      </p:sp>
      <p:sp>
        <p:nvSpPr>
          <p:cNvPr id="3" name="Text 1"/>
          <p:cNvSpPr/>
          <p:nvPr/>
        </p:nvSpPr>
        <p:spPr>
          <a:xfrm>
            <a:off x="612646" y="954101"/>
            <a:ext cx="10955072" cy="285459"/>
          </a:xfrm>
          <a:prstGeom prst="rect">
            <a:avLst/>
          </a:prstGeom>
          <a:noFill/>
          <a:ln/>
        </p:spPr>
        <p:txBody>
          <a:bodyPr wrap="square" lIns="0" tIns="0" rIns="0" bIns="0" rtlCol="0" anchor="ctr"/>
          <a:lstStyle/>
          <a:p>
            <a:pPr marL="0" indent="0">
              <a:buNone/>
            </a:pPr>
            <a:r>
              <a:rPr lang="en-US" sz="2200" dirty="0">
                <a:solidFill>
                  <a:srgbClr val="5B6770"/>
                </a:solidFill>
              </a:rPr>
              <a:t>The decision often involves safety, stability, and control concerns that are not visible in a payment calculation.</a:t>
            </a:r>
            <a:endParaRPr lang="en-US" sz="1050" dirty="0"/>
          </a:p>
        </p:txBody>
      </p:sp>
      <p:sp>
        <p:nvSpPr>
          <p:cNvPr id="5" name="Shape 2"/>
          <p:cNvSpPr/>
          <p:nvPr/>
        </p:nvSpPr>
        <p:spPr>
          <a:xfrm>
            <a:off x="4222498" y="1455588"/>
            <a:ext cx="7345222" cy="902153"/>
          </a:xfrm>
          <a:prstGeom prst="roundRect">
            <a:avLst>
              <a:gd name="adj" fmla="val 8333"/>
            </a:avLst>
          </a:prstGeom>
          <a:solidFill>
            <a:srgbClr val="F0F5F8"/>
          </a:solidFill>
          <a:ln w="12700">
            <a:solidFill>
              <a:srgbClr val="D3DFE8"/>
            </a:solidFill>
            <a:prstDash val="solid"/>
          </a:ln>
        </p:spPr>
        <p:txBody>
          <a:bodyPr/>
          <a:lstStyle/>
          <a:p>
            <a:endParaRPr lang="en-US"/>
          </a:p>
        </p:txBody>
      </p:sp>
      <p:sp>
        <p:nvSpPr>
          <p:cNvPr id="6" name="Text 3"/>
          <p:cNvSpPr/>
          <p:nvPr/>
        </p:nvSpPr>
        <p:spPr>
          <a:xfrm>
            <a:off x="4360458" y="1553498"/>
            <a:ext cx="2614911" cy="688321"/>
          </a:xfrm>
          <a:prstGeom prst="rect">
            <a:avLst/>
          </a:prstGeom>
          <a:noFill/>
          <a:ln/>
        </p:spPr>
        <p:txBody>
          <a:bodyPr wrap="square" lIns="0" tIns="0" rIns="0" bIns="0" rtlCol="0" anchor="ctr"/>
          <a:lstStyle/>
          <a:p>
            <a:pPr marL="0" indent="0">
              <a:buNone/>
            </a:pPr>
            <a:r>
              <a:rPr lang="en-US" sz="2800" b="1" dirty="0">
                <a:solidFill>
                  <a:srgbClr val="163A5F"/>
                </a:solidFill>
              </a:rPr>
              <a:t>Domestic violence</a:t>
            </a:r>
            <a:endParaRPr lang="en-US" sz="2800" dirty="0"/>
          </a:p>
        </p:txBody>
      </p:sp>
      <p:sp>
        <p:nvSpPr>
          <p:cNvPr id="7" name="Text 4"/>
          <p:cNvSpPr/>
          <p:nvPr/>
        </p:nvSpPr>
        <p:spPr>
          <a:xfrm>
            <a:off x="7126382" y="1535645"/>
            <a:ext cx="4531413" cy="743471"/>
          </a:xfrm>
          <a:prstGeom prst="rect">
            <a:avLst/>
          </a:prstGeom>
          <a:noFill/>
          <a:ln/>
        </p:spPr>
        <p:txBody>
          <a:bodyPr wrap="square" lIns="0" tIns="0" rIns="0" bIns="0" rtlCol="0" anchor="ctr">
            <a:noAutofit/>
          </a:bodyPr>
          <a:lstStyle/>
          <a:p>
            <a:pPr marL="0" indent="0">
              <a:buNone/>
            </a:pPr>
            <a:r>
              <a:rPr lang="en-US" sz="2000" dirty="0">
                <a:solidFill>
                  <a:srgbClr val="1F2937"/>
                </a:solidFill>
              </a:rPr>
              <a:t>A support case can alert an abusive parent, revive contact, or provoke threats.</a:t>
            </a:r>
            <a:endParaRPr lang="en-US" sz="2000" dirty="0"/>
          </a:p>
        </p:txBody>
      </p:sp>
      <p:sp>
        <p:nvSpPr>
          <p:cNvPr id="8" name="Shape 5"/>
          <p:cNvSpPr/>
          <p:nvPr/>
        </p:nvSpPr>
        <p:spPr>
          <a:xfrm>
            <a:off x="4222498" y="2366601"/>
            <a:ext cx="7345220" cy="931349"/>
          </a:xfrm>
          <a:prstGeom prst="roundRect">
            <a:avLst>
              <a:gd name="adj" fmla="val 8333"/>
            </a:avLst>
          </a:prstGeom>
          <a:solidFill>
            <a:srgbClr val="FFFFFF"/>
          </a:solidFill>
          <a:ln w="12700">
            <a:solidFill>
              <a:srgbClr val="D3DFE8"/>
            </a:solidFill>
            <a:prstDash val="solid"/>
          </a:ln>
        </p:spPr>
        <p:txBody>
          <a:bodyPr/>
          <a:lstStyle/>
          <a:p>
            <a:endParaRPr lang="en-US"/>
          </a:p>
        </p:txBody>
      </p:sp>
      <p:sp>
        <p:nvSpPr>
          <p:cNvPr id="9" name="Text 6"/>
          <p:cNvSpPr/>
          <p:nvPr/>
        </p:nvSpPr>
        <p:spPr>
          <a:xfrm rot="10800000" flipV="1">
            <a:off x="4360455" y="2552814"/>
            <a:ext cx="2614913" cy="607284"/>
          </a:xfrm>
          <a:prstGeom prst="rect">
            <a:avLst/>
          </a:prstGeom>
          <a:noFill/>
          <a:ln/>
        </p:spPr>
        <p:txBody>
          <a:bodyPr wrap="square" lIns="0" tIns="0" rIns="0" bIns="0" rtlCol="0" anchor="ctr"/>
          <a:lstStyle/>
          <a:p>
            <a:pPr marL="0" indent="0">
              <a:buNone/>
            </a:pPr>
            <a:r>
              <a:rPr lang="en-US" sz="2800" b="1" dirty="0">
                <a:solidFill>
                  <a:srgbClr val="163A5F"/>
                </a:solidFill>
              </a:rPr>
              <a:t>Abuse/ neglect allegations</a:t>
            </a:r>
            <a:endParaRPr lang="en-US" sz="2800" dirty="0"/>
          </a:p>
        </p:txBody>
      </p:sp>
      <p:sp>
        <p:nvSpPr>
          <p:cNvPr id="10" name="Text 7"/>
          <p:cNvSpPr/>
          <p:nvPr/>
        </p:nvSpPr>
        <p:spPr>
          <a:xfrm>
            <a:off x="7147670" y="2626949"/>
            <a:ext cx="4420049" cy="457200"/>
          </a:xfrm>
          <a:prstGeom prst="rect">
            <a:avLst/>
          </a:prstGeom>
          <a:noFill/>
          <a:ln/>
        </p:spPr>
        <p:txBody>
          <a:bodyPr wrap="square" lIns="0" tIns="0" rIns="0" bIns="0" rtlCol="0" anchor="ctr">
            <a:noAutofit/>
          </a:bodyPr>
          <a:lstStyle/>
          <a:p>
            <a:pPr marL="0" indent="0">
              <a:buNone/>
            </a:pPr>
            <a:r>
              <a:rPr lang="en-US" sz="2000" dirty="0">
                <a:solidFill>
                  <a:srgbClr val="1F2937"/>
                </a:solidFill>
              </a:rPr>
              <a:t>A parent may fear retaliation through DCFS reports, custody filings, or accusations of poor care.</a:t>
            </a:r>
            <a:endParaRPr lang="en-US" sz="2000" dirty="0"/>
          </a:p>
        </p:txBody>
      </p:sp>
      <p:sp>
        <p:nvSpPr>
          <p:cNvPr id="11" name="Shape 8"/>
          <p:cNvSpPr/>
          <p:nvPr/>
        </p:nvSpPr>
        <p:spPr>
          <a:xfrm>
            <a:off x="4222498" y="3306810"/>
            <a:ext cx="7345222" cy="999540"/>
          </a:xfrm>
          <a:prstGeom prst="roundRect">
            <a:avLst>
              <a:gd name="adj" fmla="val 8333"/>
            </a:avLst>
          </a:prstGeom>
          <a:solidFill>
            <a:srgbClr val="F0F5F8"/>
          </a:solidFill>
          <a:ln w="12700">
            <a:solidFill>
              <a:srgbClr val="D3DFE8"/>
            </a:solidFill>
            <a:prstDash val="solid"/>
          </a:ln>
        </p:spPr>
        <p:txBody>
          <a:bodyPr/>
          <a:lstStyle/>
          <a:p>
            <a:endParaRPr lang="en-US"/>
          </a:p>
        </p:txBody>
      </p:sp>
      <p:sp>
        <p:nvSpPr>
          <p:cNvPr id="12" name="Text 9"/>
          <p:cNvSpPr/>
          <p:nvPr/>
        </p:nvSpPr>
        <p:spPr>
          <a:xfrm>
            <a:off x="4360458" y="3429001"/>
            <a:ext cx="2825087" cy="727864"/>
          </a:xfrm>
          <a:prstGeom prst="rect">
            <a:avLst/>
          </a:prstGeom>
          <a:noFill/>
          <a:ln/>
        </p:spPr>
        <p:txBody>
          <a:bodyPr wrap="square" lIns="0" tIns="0" rIns="0" bIns="0" rtlCol="0" anchor="ctr"/>
          <a:lstStyle/>
          <a:p>
            <a:pPr marL="0" indent="0">
              <a:buNone/>
            </a:pPr>
            <a:r>
              <a:rPr lang="en-US" sz="2800" b="1" dirty="0">
                <a:solidFill>
                  <a:srgbClr val="163A5F"/>
                </a:solidFill>
              </a:rPr>
              <a:t>Location and privacy</a:t>
            </a:r>
            <a:endParaRPr lang="en-US" sz="2800" dirty="0"/>
          </a:p>
        </p:txBody>
      </p:sp>
      <p:sp>
        <p:nvSpPr>
          <p:cNvPr id="13" name="Text 10"/>
          <p:cNvSpPr/>
          <p:nvPr/>
        </p:nvSpPr>
        <p:spPr>
          <a:xfrm>
            <a:off x="7166606" y="3570700"/>
            <a:ext cx="4382175" cy="457200"/>
          </a:xfrm>
          <a:prstGeom prst="rect">
            <a:avLst/>
          </a:prstGeom>
          <a:noFill/>
          <a:ln/>
        </p:spPr>
        <p:txBody>
          <a:bodyPr wrap="square" lIns="0" tIns="0" rIns="0" bIns="0" rtlCol="0" anchor="ctr">
            <a:noAutofit/>
          </a:bodyPr>
          <a:lstStyle/>
          <a:p>
            <a:pPr marL="0" indent="0">
              <a:buNone/>
            </a:pPr>
            <a:r>
              <a:rPr lang="en-US" sz="2000" dirty="0">
                <a:solidFill>
                  <a:srgbClr val="1F2937"/>
                </a:solidFill>
              </a:rPr>
              <a:t>Court filings, service, employment records, and notices may expose sensitive information.</a:t>
            </a:r>
            <a:endParaRPr lang="en-US" sz="2000" dirty="0"/>
          </a:p>
        </p:txBody>
      </p:sp>
      <p:sp>
        <p:nvSpPr>
          <p:cNvPr id="14" name="Shape 11"/>
          <p:cNvSpPr/>
          <p:nvPr/>
        </p:nvSpPr>
        <p:spPr>
          <a:xfrm>
            <a:off x="4222498" y="4306350"/>
            <a:ext cx="7345222" cy="920905"/>
          </a:xfrm>
          <a:prstGeom prst="roundRect">
            <a:avLst>
              <a:gd name="adj" fmla="val 14552"/>
            </a:avLst>
          </a:prstGeom>
          <a:solidFill>
            <a:srgbClr val="FFFFFF"/>
          </a:solidFill>
          <a:ln w="12700">
            <a:solidFill>
              <a:srgbClr val="D3DFE8"/>
            </a:solidFill>
            <a:prstDash val="solid"/>
          </a:ln>
        </p:spPr>
        <p:txBody>
          <a:bodyPr/>
          <a:lstStyle/>
          <a:p>
            <a:endParaRPr lang="en-US"/>
          </a:p>
        </p:txBody>
      </p:sp>
      <p:sp>
        <p:nvSpPr>
          <p:cNvPr id="15" name="Text 12"/>
          <p:cNvSpPr/>
          <p:nvPr/>
        </p:nvSpPr>
        <p:spPr>
          <a:xfrm>
            <a:off x="4344287" y="4416093"/>
            <a:ext cx="2692020" cy="628763"/>
          </a:xfrm>
          <a:prstGeom prst="rect">
            <a:avLst/>
          </a:prstGeom>
          <a:noFill/>
          <a:ln/>
        </p:spPr>
        <p:txBody>
          <a:bodyPr wrap="square" lIns="0" tIns="0" rIns="0" bIns="0" rtlCol="0" anchor="ctr"/>
          <a:lstStyle/>
          <a:p>
            <a:pPr marL="0" indent="0">
              <a:buNone/>
            </a:pPr>
            <a:r>
              <a:rPr lang="en-US" sz="2800" b="1" dirty="0">
                <a:solidFill>
                  <a:srgbClr val="163A5F"/>
                </a:solidFill>
              </a:rPr>
              <a:t>Financial control</a:t>
            </a:r>
            <a:endParaRPr lang="en-US" sz="2800" dirty="0"/>
          </a:p>
        </p:txBody>
      </p:sp>
      <p:sp>
        <p:nvSpPr>
          <p:cNvPr id="16" name="Text 13"/>
          <p:cNvSpPr/>
          <p:nvPr/>
        </p:nvSpPr>
        <p:spPr>
          <a:xfrm>
            <a:off x="7209430" y="4393164"/>
            <a:ext cx="4160520" cy="703506"/>
          </a:xfrm>
          <a:prstGeom prst="rect">
            <a:avLst/>
          </a:prstGeom>
          <a:noFill/>
          <a:ln/>
        </p:spPr>
        <p:txBody>
          <a:bodyPr wrap="square" lIns="0" tIns="0" rIns="0" bIns="0" rtlCol="0" anchor="ctr">
            <a:noAutofit/>
          </a:bodyPr>
          <a:lstStyle/>
          <a:p>
            <a:pPr marL="0" indent="0">
              <a:buNone/>
            </a:pPr>
            <a:r>
              <a:rPr lang="en-US" sz="2000" dirty="0">
                <a:solidFill>
                  <a:srgbClr val="1F2937"/>
                </a:solidFill>
              </a:rPr>
              <a:t>Payments may be used to demand access, punish the other parent, or manipulate the child.</a:t>
            </a:r>
            <a:endParaRPr lang="en-US" sz="2000" dirty="0"/>
          </a:p>
        </p:txBody>
      </p:sp>
      <p:sp>
        <p:nvSpPr>
          <p:cNvPr id="17" name="Shape 14"/>
          <p:cNvSpPr/>
          <p:nvPr/>
        </p:nvSpPr>
        <p:spPr>
          <a:xfrm>
            <a:off x="4222498" y="5227256"/>
            <a:ext cx="7345222" cy="921935"/>
          </a:xfrm>
          <a:prstGeom prst="roundRect">
            <a:avLst>
              <a:gd name="adj" fmla="val 8333"/>
            </a:avLst>
          </a:prstGeom>
          <a:solidFill>
            <a:srgbClr val="F0F5F8"/>
          </a:solidFill>
          <a:ln w="12700">
            <a:solidFill>
              <a:srgbClr val="D3DFE8"/>
            </a:solidFill>
            <a:prstDash val="solid"/>
          </a:ln>
        </p:spPr>
        <p:txBody>
          <a:bodyPr/>
          <a:lstStyle/>
          <a:p>
            <a:endParaRPr lang="en-US"/>
          </a:p>
        </p:txBody>
      </p:sp>
      <p:sp>
        <p:nvSpPr>
          <p:cNvPr id="18" name="Text 15"/>
          <p:cNvSpPr/>
          <p:nvPr/>
        </p:nvSpPr>
        <p:spPr>
          <a:xfrm>
            <a:off x="4360458" y="5294723"/>
            <a:ext cx="2675849" cy="684822"/>
          </a:xfrm>
          <a:prstGeom prst="rect">
            <a:avLst/>
          </a:prstGeom>
          <a:noFill/>
          <a:ln/>
        </p:spPr>
        <p:txBody>
          <a:bodyPr wrap="square" lIns="0" tIns="0" rIns="0" bIns="0" rtlCol="0" anchor="ctr"/>
          <a:lstStyle/>
          <a:p>
            <a:pPr marL="0" indent="0">
              <a:buNone/>
            </a:pPr>
            <a:r>
              <a:rPr lang="en-US" sz="2800" b="1" dirty="0">
                <a:solidFill>
                  <a:srgbClr val="163A5F"/>
                </a:solidFill>
              </a:rPr>
              <a:t>System distrust</a:t>
            </a:r>
            <a:endParaRPr lang="en-US" sz="2800" dirty="0"/>
          </a:p>
        </p:txBody>
      </p:sp>
      <p:sp>
        <p:nvSpPr>
          <p:cNvPr id="19" name="Text 16"/>
          <p:cNvSpPr/>
          <p:nvPr/>
        </p:nvSpPr>
        <p:spPr>
          <a:xfrm>
            <a:off x="7185545" y="5268194"/>
            <a:ext cx="4160520" cy="792283"/>
          </a:xfrm>
          <a:prstGeom prst="rect">
            <a:avLst/>
          </a:prstGeom>
          <a:noFill/>
          <a:ln/>
        </p:spPr>
        <p:txBody>
          <a:bodyPr wrap="square" lIns="0" tIns="0" rIns="0" bIns="0" rtlCol="0" anchor="ctr">
            <a:noAutofit/>
          </a:bodyPr>
          <a:lstStyle/>
          <a:p>
            <a:pPr marL="0" indent="0">
              <a:buNone/>
            </a:pPr>
            <a:r>
              <a:rPr lang="en-US" sz="2000" dirty="0">
                <a:solidFill>
                  <a:srgbClr val="1F2937"/>
                </a:solidFill>
              </a:rPr>
              <a:t>Parents may fear being judged, losing benefits, or being blamed for poverty.</a:t>
            </a:r>
            <a:endParaRPr lang="en-US" sz="2000" dirty="0"/>
          </a:p>
        </p:txBody>
      </p:sp>
      <p:pic>
        <p:nvPicPr>
          <p:cNvPr id="24" name="Picture 23">
            <a:extLst>
              <a:ext uri="{FF2B5EF4-FFF2-40B4-BE49-F238E27FC236}">
                <a16:creationId xmlns:a16="http://schemas.microsoft.com/office/drawing/2014/main" id="{BBCC13AF-0DF0-7187-CDDA-9468C5959A50}"/>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24280" y="1472184"/>
            <a:ext cx="3394985" cy="466974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name="Slide 8">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566928" y="384048"/>
            <a:ext cx="10617412" cy="438912"/>
          </a:xfrm>
          <a:prstGeom prst="rect">
            <a:avLst/>
          </a:prstGeom>
          <a:noFill/>
          <a:ln/>
        </p:spPr>
        <p:txBody>
          <a:bodyPr wrap="square" lIns="0" tIns="0" rIns="0" bIns="0" rtlCol="0" anchor="ctr"/>
          <a:lstStyle/>
          <a:p>
            <a:pPr marL="0" indent="0">
              <a:buNone/>
            </a:pPr>
            <a:r>
              <a:rPr lang="en-US" sz="3600" b="1" dirty="0">
                <a:solidFill>
                  <a:srgbClr val="183B56"/>
                </a:solidFill>
                <a:latin typeface="Aptos Display" pitchFamily="34" charset="0"/>
                <a:ea typeface="Aptos Display" pitchFamily="34" charset="-122"/>
                <a:cs typeface="Aptos Display" pitchFamily="34" charset="-120"/>
              </a:rPr>
              <a:t>Safety and family dynamics complicate the decision</a:t>
            </a:r>
            <a:endParaRPr lang="en-US" sz="3600" dirty="0"/>
          </a:p>
        </p:txBody>
      </p:sp>
      <p:sp>
        <p:nvSpPr>
          <p:cNvPr id="3" name="Text 1"/>
          <p:cNvSpPr/>
          <p:nvPr/>
        </p:nvSpPr>
        <p:spPr>
          <a:xfrm>
            <a:off x="571250" y="1028001"/>
            <a:ext cx="11049500" cy="1134464"/>
          </a:xfrm>
          <a:prstGeom prst="rect">
            <a:avLst/>
          </a:prstGeom>
          <a:noFill/>
          <a:ln/>
        </p:spPr>
        <p:txBody>
          <a:bodyPr wrap="square" lIns="0" tIns="0" rIns="0" bIns="0" rtlCol="0" anchor="ctr"/>
          <a:lstStyle/>
          <a:p>
            <a:r>
              <a:rPr lang="en-US" sz="2400" dirty="0">
                <a:solidFill>
                  <a:srgbClr val="485766"/>
                </a:solidFill>
              </a:rPr>
              <a:t>The  legal process can increase contact, conflict, or fear. Domestic Violence Survivors </a:t>
            </a:r>
            <a:r>
              <a:rPr lang="en-US" sz="2400" dirty="0">
                <a:solidFill>
                  <a:srgbClr val="5B6770"/>
                </a:solidFill>
              </a:rPr>
              <a:t>may need support and safety at the same time. Systems should not force them to choose one or the other.</a:t>
            </a:r>
            <a:endParaRPr lang="en-US" sz="2400" dirty="0"/>
          </a:p>
          <a:p>
            <a:pPr marL="0" indent="0">
              <a:buNone/>
            </a:pPr>
            <a:endParaRPr lang="en-US" sz="1050" dirty="0"/>
          </a:p>
        </p:txBody>
      </p:sp>
      <p:sp>
        <p:nvSpPr>
          <p:cNvPr id="4" name="Shape 2"/>
          <p:cNvSpPr/>
          <p:nvPr/>
        </p:nvSpPr>
        <p:spPr>
          <a:xfrm>
            <a:off x="566928" y="2245664"/>
            <a:ext cx="10904470" cy="292608"/>
          </a:xfrm>
          <a:prstGeom prst="roundRect">
            <a:avLst>
              <a:gd name="adj" fmla="val 25000"/>
            </a:avLst>
          </a:prstGeom>
          <a:solidFill>
            <a:srgbClr val="B8872B"/>
          </a:solidFill>
          <a:ln w="12700">
            <a:solidFill>
              <a:srgbClr val="B8872B"/>
            </a:solidFill>
            <a:prstDash val="solid"/>
          </a:ln>
        </p:spPr>
        <p:txBody>
          <a:bodyPr/>
          <a:lstStyle/>
          <a:p>
            <a:endParaRPr/>
          </a:p>
        </p:txBody>
      </p:sp>
      <p:sp>
        <p:nvSpPr>
          <p:cNvPr id="5" name="Text 3"/>
          <p:cNvSpPr/>
          <p:nvPr/>
        </p:nvSpPr>
        <p:spPr>
          <a:xfrm>
            <a:off x="620973" y="2328862"/>
            <a:ext cx="6851176" cy="126211"/>
          </a:xfrm>
          <a:prstGeom prst="rect">
            <a:avLst/>
          </a:prstGeom>
          <a:noFill/>
          <a:ln/>
        </p:spPr>
        <p:txBody>
          <a:bodyPr wrap="square" lIns="0" tIns="0" rIns="0" bIns="0" rtlCol="0" anchor="ctr"/>
          <a:lstStyle/>
          <a:p>
            <a:pPr marL="0" indent="0">
              <a:buNone/>
            </a:pPr>
            <a:r>
              <a:rPr lang="en-US" sz="2200" b="1" dirty="0">
                <a:solidFill>
                  <a:srgbClr val="FFFFFF"/>
                </a:solidFill>
              </a:rPr>
              <a:t>Domestic violence, Retaliation and control</a:t>
            </a:r>
            <a:endParaRPr lang="en-US" sz="750" dirty="0"/>
          </a:p>
        </p:txBody>
      </p:sp>
      <p:sp>
        <p:nvSpPr>
          <p:cNvPr id="12" name="Text 7"/>
          <p:cNvSpPr/>
          <p:nvPr/>
        </p:nvSpPr>
        <p:spPr>
          <a:xfrm>
            <a:off x="858717" y="2940820"/>
            <a:ext cx="4572000" cy="347472"/>
          </a:xfrm>
          <a:prstGeom prst="rect">
            <a:avLst/>
          </a:prstGeom>
          <a:noFill/>
          <a:ln/>
        </p:spPr>
        <p:txBody>
          <a:bodyPr wrap="square" lIns="127" tIns="127" rIns="127" bIns="127" rtlCol="0" anchor="ctr">
            <a:normAutofit/>
          </a:bodyPr>
          <a:lstStyle/>
          <a:p>
            <a:pPr marL="0" indent="0">
              <a:buNone/>
            </a:pPr>
            <a:endParaRPr lang="en-US" sz="980" dirty="0"/>
          </a:p>
        </p:txBody>
      </p:sp>
      <p:sp>
        <p:nvSpPr>
          <p:cNvPr id="26" name="Text 4">
            <a:extLst>
              <a:ext uri="{FF2B5EF4-FFF2-40B4-BE49-F238E27FC236}">
                <a16:creationId xmlns:a16="http://schemas.microsoft.com/office/drawing/2014/main" id="{B8954914-7803-94FF-A283-7552F2953432}"/>
              </a:ext>
            </a:extLst>
          </p:cNvPr>
          <p:cNvSpPr/>
          <p:nvPr/>
        </p:nvSpPr>
        <p:spPr>
          <a:xfrm>
            <a:off x="566928" y="2621470"/>
            <a:ext cx="6400254" cy="3852482"/>
          </a:xfrm>
          <a:prstGeom prst="rect">
            <a:avLst/>
          </a:prstGeom>
          <a:noFill/>
          <a:ln/>
        </p:spPr>
        <p:txBody>
          <a:bodyPr wrap="square" lIns="1016" tIns="1016" rIns="1016" bIns="1016" rtlCol="0" anchor="ctr">
            <a:noAutofit/>
          </a:bodyPr>
          <a:lstStyle/>
          <a:p>
            <a:r>
              <a:rPr lang="en-US" sz="2200" dirty="0">
                <a:solidFill>
                  <a:schemeClr val="accent1">
                    <a:lumMod val="50000"/>
                  </a:schemeClr>
                </a:solidFill>
              </a:rPr>
              <a:t>An abusive parent may use support, parenting time, or court filings as leverage.</a:t>
            </a:r>
          </a:p>
          <a:p>
            <a:pPr marL="342900" indent="-342900">
              <a:buFont typeface="Arial" panose="020B0604020202020204" pitchFamily="34" charset="0"/>
              <a:buChar char="•"/>
            </a:pPr>
            <a:r>
              <a:rPr lang="en-US" sz="2200" dirty="0">
                <a:solidFill>
                  <a:schemeClr val="accent1">
                    <a:lumMod val="50000"/>
                  </a:schemeClr>
                </a:solidFill>
              </a:rPr>
              <a:t>Threats after service of process or hearing notices.</a:t>
            </a:r>
          </a:p>
          <a:p>
            <a:pPr marL="342900" indent="-342900">
              <a:buFont typeface="Arial" panose="020B0604020202020204" pitchFamily="34" charset="0"/>
              <a:buChar char="•"/>
            </a:pPr>
            <a:r>
              <a:rPr lang="en-US" sz="2200" dirty="0">
                <a:solidFill>
                  <a:schemeClr val="accent1">
                    <a:lumMod val="50000"/>
                  </a:schemeClr>
                </a:solidFill>
              </a:rPr>
              <a:t>Pressure to drop the case or accept informal payments.</a:t>
            </a:r>
          </a:p>
          <a:p>
            <a:pPr marL="342900" indent="-342900">
              <a:buFont typeface="Arial" panose="020B0604020202020204" pitchFamily="34" charset="0"/>
              <a:buChar char="•"/>
            </a:pPr>
            <a:r>
              <a:rPr lang="en-US" sz="2200" dirty="0">
                <a:solidFill>
                  <a:schemeClr val="accent1">
                    <a:lumMod val="50000"/>
                  </a:schemeClr>
                </a:solidFill>
              </a:rPr>
              <a:t>Use of support disputes to demand parenting time.</a:t>
            </a:r>
          </a:p>
          <a:p>
            <a:pPr marL="342900" indent="-342900">
              <a:buFont typeface="Arial" panose="020B0604020202020204" pitchFamily="34" charset="0"/>
              <a:buChar char="•"/>
            </a:pPr>
            <a:r>
              <a:rPr lang="en-US" sz="2200" dirty="0">
                <a:solidFill>
                  <a:schemeClr val="accent1">
                    <a:lumMod val="50000"/>
                  </a:schemeClr>
                </a:solidFill>
              </a:rPr>
              <a:t>Stalking through employer, address, court, etc.</a:t>
            </a:r>
          </a:p>
          <a:p>
            <a:pPr marL="342900" indent="-342900">
              <a:buFont typeface="Arial" panose="020B0604020202020204" pitchFamily="34" charset="0"/>
              <a:buChar char="•"/>
            </a:pPr>
            <a:r>
              <a:rPr lang="en-US" sz="2200" dirty="0">
                <a:solidFill>
                  <a:schemeClr val="accent1">
                    <a:lumMod val="50000"/>
                  </a:schemeClr>
                </a:solidFill>
              </a:rPr>
              <a:t>Escalation when wages, tax refunds, licenses, or accounts are affected.</a:t>
            </a:r>
          </a:p>
        </p:txBody>
      </p:sp>
      <p:pic>
        <p:nvPicPr>
          <p:cNvPr id="8" name="Picture 7">
            <a:extLst>
              <a:ext uri="{FF2B5EF4-FFF2-40B4-BE49-F238E27FC236}">
                <a16:creationId xmlns:a16="http://schemas.microsoft.com/office/drawing/2014/main" id="{BE32DEA4-599B-6161-EA80-3D3DBBC05E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99364" y="2765579"/>
            <a:ext cx="4560290" cy="365569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594359" y="320040"/>
            <a:ext cx="9757467" cy="411480"/>
          </a:xfrm>
          <a:prstGeom prst="rect">
            <a:avLst/>
          </a:prstGeom>
          <a:noFill/>
          <a:ln/>
        </p:spPr>
        <p:txBody>
          <a:bodyPr wrap="square" lIns="0" tIns="0" rIns="0" bIns="0" rtlCol="0" anchor="ctr"/>
          <a:lstStyle/>
          <a:p>
            <a:pPr marL="0" indent="0">
              <a:buNone/>
            </a:pPr>
            <a:r>
              <a:rPr lang="en-US" sz="3600" b="1" dirty="0">
                <a:solidFill>
                  <a:srgbClr val="163A5F"/>
                </a:solidFill>
                <a:latin typeface="Aptos Display" pitchFamily="34" charset="0"/>
                <a:ea typeface="Aptos Display" pitchFamily="34" charset="-122"/>
                <a:cs typeface="Aptos Display" pitchFamily="34" charset="-120"/>
              </a:rPr>
              <a:t>Abuse or neglect concerns can discourage action</a:t>
            </a:r>
            <a:endParaRPr lang="en-US" sz="3600" dirty="0"/>
          </a:p>
        </p:txBody>
      </p:sp>
      <p:sp>
        <p:nvSpPr>
          <p:cNvPr id="3" name="Text 1"/>
          <p:cNvSpPr/>
          <p:nvPr/>
        </p:nvSpPr>
        <p:spPr>
          <a:xfrm>
            <a:off x="612647" y="950922"/>
            <a:ext cx="10784141" cy="650773"/>
          </a:xfrm>
          <a:prstGeom prst="rect">
            <a:avLst/>
          </a:prstGeom>
          <a:noFill/>
          <a:ln/>
        </p:spPr>
        <p:txBody>
          <a:bodyPr wrap="square" lIns="0" tIns="0" rIns="0" bIns="0" rtlCol="0" anchor="ctr"/>
          <a:lstStyle/>
          <a:p>
            <a:pPr marL="0" indent="0">
              <a:buNone/>
            </a:pPr>
            <a:r>
              <a:rPr lang="en-US" sz="2200" dirty="0">
                <a:solidFill>
                  <a:srgbClr val="5B6770"/>
                </a:solidFill>
              </a:rPr>
              <a:t>A parent may avoid child support because opening a case could trigger a larger family conflict which may include DCFS involvement.</a:t>
            </a:r>
            <a:endParaRPr lang="en-US" sz="1050" dirty="0"/>
          </a:p>
        </p:txBody>
      </p:sp>
      <p:sp>
        <p:nvSpPr>
          <p:cNvPr id="5" name="Shape 2"/>
          <p:cNvSpPr/>
          <p:nvPr/>
        </p:nvSpPr>
        <p:spPr>
          <a:xfrm>
            <a:off x="5093002" y="1816857"/>
            <a:ext cx="6303787" cy="822960"/>
          </a:xfrm>
          <a:prstGeom prst="roundRect">
            <a:avLst>
              <a:gd name="adj" fmla="val 6667"/>
            </a:avLst>
          </a:prstGeom>
          <a:solidFill>
            <a:srgbClr val="FFFFFF"/>
          </a:solidFill>
          <a:ln w="12700">
            <a:solidFill>
              <a:srgbClr val="D7DEE5"/>
            </a:solidFill>
            <a:prstDash val="solid"/>
          </a:ln>
          <a:effectLst>
            <a:outerShdw blurRad="12700" dist="5080" dir="2700000" algn="bl" rotWithShape="0">
              <a:srgbClr val="000000">
                <a:alpha val="10000"/>
              </a:srgbClr>
            </a:outerShdw>
          </a:effectLst>
        </p:spPr>
        <p:txBody>
          <a:bodyPr/>
          <a:lstStyle/>
          <a:p>
            <a:endParaRPr lang="en-US"/>
          </a:p>
        </p:txBody>
      </p:sp>
      <p:sp>
        <p:nvSpPr>
          <p:cNvPr id="6" name="Text 3"/>
          <p:cNvSpPr/>
          <p:nvPr/>
        </p:nvSpPr>
        <p:spPr>
          <a:xfrm>
            <a:off x="5250180" y="2120823"/>
            <a:ext cx="1691640" cy="210312"/>
          </a:xfrm>
          <a:prstGeom prst="rect">
            <a:avLst/>
          </a:prstGeom>
          <a:noFill/>
          <a:ln/>
        </p:spPr>
        <p:txBody>
          <a:bodyPr wrap="square" lIns="0" tIns="0" rIns="0" bIns="0" rtlCol="0" anchor="ctr"/>
          <a:lstStyle/>
          <a:p>
            <a:pPr marL="0" indent="0">
              <a:buNone/>
            </a:pPr>
            <a:r>
              <a:rPr lang="en-US" sz="2200" b="1" dirty="0">
                <a:solidFill>
                  <a:srgbClr val="8B2E2E"/>
                </a:solidFill>
              </a:rPr>
              <a:t>Fear of retaliation</a:t>
            </a:r>
            <a:endParaRPr lang="en-US" sz="1250" dirty="0"/>
          </a:p>
        </p:txBody>
      </p:sp>
      <p:sp>
        <p:nvSpPr>
          <p:cNvPr id="7" name="Text 4"/>
          <p:cNvSpPr/>
          <p:nvPr/>
        </p:nvSpPr>
        <p:spPr>
          <a:xfrm>
            <a:off x="7098998" y="1934091"/>
            <a:ext cx="4193842" cy="502920"/>
          </a:xfrm>
          <a:prstGeom prst="rect">
            <a:avLst/>
          </a:prstGeom>
          <a:noFill/>
          <a:ln/>
        </p:spPr>
        <p:txBody>
          <a:bodyPr wrap="square" lIns="0" tIns="0" rIns="0" bIns="0" rtlCol="0" anchor="ctr">
            <a:normAutofit fontScale="85000" lnSpcReduction="20000"/>
          </a:bodyPr>
          <a:lstStyle/>
          <a:p>
            <a:pPr marL="0" indent="0">
              <a:buNone/>
            </a:pPr>
            <a:r>
              <a:rPr lang="en-US" sz="2200" dirty="0">
                <a:solidFill>
                  <a:srgbClr val="1F2937"/>
                </a:solidFill>
              </a:rPr>
              <a:t>The other parent may file false reports, seek custody, or threaten relatives.</a:t>
            </a:r>
            <a:endParaRPr lang="en-US" sz="1150" dirty="0"/>
          </a:p>
        </p:txBody>
      </p:sp>
      <p:sp>
        <p:nvSpPr>
          <p:cNvPr id="8" name="Shape 5"/>
          <p:cNvSpPr/>
          <p:nvPr/>
        </p:nvSpPr>
        <p:spPr>
          <a:xfrm>
            <a:off x="5093002" y="2787281"/>
            <a:ext cx="6303788" cy="822960"/>
          </a:xfrm>
          <a:prstGeom prst="roundRect">
            <a:avLst>
              <a:gd name="adj" fmla="val 6667"/>
            </a:avLst>
          </a:prstGeom>
          <a:solidFill>
            <a:srgbClr val="FFFFFF"/>
          </a:solidFill>
          <a:ln w="12700">
            <a:solidFill>
              <a:srgbClr val="D7DEE5"/>
            </a:solidFill>
            <a:prstDash val="solid"/>
          </a:ln>
          <a:effectLst>
            <a:outerShdw blurRad="12700" dist="5080" dir="2700000" algn="bl" rotWithShape="0">
              <a:srgbClr val="000000">
                <a:alpha val="10000"/>
              </a:srgbClr>
            </a:outerShdw>
          </a:effectLst>
        </p:spPr>
        <p:txBody>
          <a:bodyPr/>
          <a:lstStyle/>
          <a:p>
            <a:endParaRPr lang="en-US"/>
          </a:p>
        </p:txBody>
      </p:sp>
      <p:sp>
        <p:nvSpPr>
          <p:cNvPr id="9" name="Text 6"/>
          <p:cNvSpPr/>
          <p:nvPr/>
        </p:nvSpPr>
        <p:spPr>
          <a:xfrm>
            <a:off x="5285096" y="3092031"/>
            <a:ext cx="1874520" cy="293019"/>
          </a:xfrm>
          <a:prstGeom prst="rect">
            <a:avLst/>
          </a:prstGeom>
          <a:noFill/>
          <a:ln/>
        </p:spPr>
        <p:txBody>
          <a:bodyPr wrap="square" lIns="0" tIns="0" rIns="0" bIns="0" rtlCol="0" anchor="ctr"/>
          <a:lstStyle/>
          <a:p>
            <a:pPr marL="0" indent="0">
              <a:buNone/>
            </a:pPr>
            <a:r>
              <a:rPr lang="en-US" sz="2200" b="1" dirty="0">
                <a:solidFill>
                  <a:srgbClr val="8B2E2E"/>
                </a:solidFill>
              </a:rPr>
              <a:t>Abuse concerns</a:t>
            </a:r>
            <a:endParaRPr lang="en-US" sz="1250" dirty="0"/>
          </a:p>
        </p:txBody>
      </p:sp>
      <p:sp>
        <p:nvSpPr>
          <p:cNvPr id="10" name="Text 7"/>
          <p:cNvSpPr/>
          <p:nvPr/>
        </p:nvSpPr>
        <p:spPr>
          <a:xfrm>
            <a:off x="7159616" y="2941774"/>
            <a:ext cx="4133224" cy="502920"/>
          </a:xfrm>
          <a:prstGeom prst="rect">
            <a:avLst/>
          </a:prstGeom>
          <a:noFill/>
          <a:ln/>
        </p:spPr>
        <p:txBody>
          <a:bodyPr wrap="square" lIns="0" tIns="0" rIns="0" bIns="0" rtlCol="0" anchor="ctr">
            <a:normAutofit fontScale="77500" lnSpcReduction="20000"/>
          </a:bodyPr>
          <a:lstStyle/>
          <a:p>
            <a:pPr marL="0" indent="0">
              <a:buNone/>
            </a:pPr>
            <a:r>
              <a:rPr lang="en-US" sz="2200" dirty="0">
                <a:solidFill>
                  <a:srgbClr val="1F2937"/>
                </a:solidFill>
              </a:rPr>
              <a:t>A parent may fear that court contact gives an unsafe parent more access to the child.</a:t>
            </a:r>
            <a:endParaRPr lang="en-US" sz="1150" dirty="0"/>
          </a:p>
        </p:txBody>
      </p:sp>
      <p:sp>
        <p:nvSpPr>
          <p:cNvPr id="11" name="Shape 8"/>
          <p:cNvSpPr/>
          <p:nvPr/>
        </p:nvSpPr>
        <p:spPr>
          <a:xfrm>
            <a:off x="5126212" y="3802265"/>
            <a:ext cx="6303788" cy="822960"/>
          </a:xfrm>
          <a:prstGeom prst="roundRect">
            <a:avLst>
              <a:gd name="adj" fmla="val 6667"/>
            </a:avLst>
          </a:prstGeom>
          <a:solidFill>
            <a:srgbClr val="FFFFFF"/>
          </a:solidFill>
          <a:ln w="12700">
            <a:solidFill>
              <a:srgbClr val="D7DEE5"/>
            </a:solidFill>
            <a:prstDash val="solid"/>
          </a:ln>
          <a:effectLst>
            <a:outerShdw blurRad="12700" dist="5080" dir="2700000" algn="bl" rotWithShape="0">
              <a:srgbClr val="000000">
                <a:alpha val="10000"/>
              </a:srgbClr>
            </a:outerShdw>
          </a:effectLst>
        </p:spPr>
        <p:txBody>
          <a:bodyPr/>
          <a:lstStyle/>
          <a:p>
            <a:endParaRPr lang="en-US"/>
          </a:p>
        </p:txBody>
      </p:sp>
      <p:sp>
        <p:nvSpPr>
          <p:cNvPr id="12" name="Text 9"/>
          <p:cNvSpPr/>
          <p:nvPr/>
        </p:nvSpPr>
        <p:spPr>
          <a:xfrm>
            <a:off x="5285095" y="4093234"/>
            <a:ext cx="1691640" cy="210312"/>
          </a:xfrm>
          <a:prstGeom prst="rect">
            <a:avLst/>
          </a:prstGeom>
          <a:noFill/>
          <a:ln/>
        </p:spPr>
        <p:txBody>
          <a:bodyPr wrap="square" lIns="0" tIns="0" rIns="0" bIns="0" rtlCol="0" anchor="ctr"/>
          <a:lstStyle/>
          <a:p>
            <a:pPr marL="0" indent="0">
              <a:buNone/>
            </a:pPr>
            <a:r>
              <a:rPr lang="en-US" sz="2200" b="1" dirty="0">
                <a:solidFill>
                  <a:srgbClr val="8B2E2E"/>
                </a:solidFill>
              </a:rPr>
              <a:t>Neglect confusion</a:t>
            </a:r>
            <a:endParaRPr lang="en-US" sz="1250" dirty="0"/>
          </a:p>
        </p:txBody>
      </p:sp>
      <p:sp>
        <p:nvSpPr>
          <p:cNvPr id="13" name="Text 10"/>
          <p:cNvSpPr/>
          <p:nvPr/>
        </p:nvSpPr>
        <p:spPr>
          <a:xfrm>
            <a:off x="7159616" y="3977640"/>
            <a:ext cx="4041784" cy="502920"/>
          </a:xfrm>
          <a:prstGeom prst="rect">
            <a:avLst/>
          </a:prstGeom>
          <a:noFill/>
          <a:ln/>
        </p:spPr>
        <p:txBody>
          <a:bodyPr wrap="square" lIns="0" tIns="0" rIns="0" bIns="0" rtlCol="0" anchor="ctr">
            <a:normAutofit fontScale="85000" lnSpcReduction="20000"/>
          </a:bodyPr>
          <a:lstStyle/>
          <a:p>
            <a:pPr marL="0" indent="0">
              <a:buNone/>
            </a:pPr>
            <a:r>
              <a:rPr lang="en-US" sz="2200" dirty="0">
                <a:solidFill>
                  <a:srgbClr val="1F2937"/>
                </a:solidFill>
              </a:rPr>
              <a:t>Financial hardship can be mistaken for lack of care if not properly understood.</a:t>
            </a:r>
            <a:endParaRPr lang="en-US" sz="1150" dirty="0"/>
          </a:p>
        </p:txBody>
      </p:sp>
      <p:sp>
        <p:nvSpPr>
          <p:cNvPr id="14" name="Shape 11"/>
          <p:cNvSpPr/>
          <p:nvPr/>
        </p:nvSpPr>
        <p:spPr>
          <a:xfrm>
            <a:off x="5126212" y="4828304"/>
            <a:ext cx="6280928" cy="822960"/>
          </a:xfrm>
          <a:prstGeom prst="roundRect">
            <a:avLst>
              <a:gd name="adj" fmla="val 6667"/>
            </a:avLst>
          </a:prstGeom>
          <a:solidFill>
            <a:srgbClr val="FFFFFF"/>
          </a:solidFill>
          <a:ln w="12700">
            <a:solidFill>
              <a:srgbClr val="D7DEE5"/>
            </a:solidFill>
            <a:prstDash val="solid"/>
          </a:ln>
          <a:effectLst>
            <a:outerShdw blurRad="12700" dist="5080" dir="2700000" algn="bl" rotWithShape="0">
              <a:srgbClr val="000000">
                <a:alpha val="10000"/>
              </a:srgbClr>
            </a:outerShdw>
          </a:effectLst>
        </p:spPr>
        <p:txBody>
          <a:bodyPr/>
          <a:lstStyle/>
          <a:p>
            <a:endParaRPr lang="en-US"/>
          </a:p>
        </p:txBody>
      </p:sp>
      <p:sp>
        <p:nvSpPr>
          <p:cNvPr id="15" name="Text 12"/>
          <p:cNvSpPr/>
          <p:nvPr/>
        </p:nvSpPr>
        <p:spPr>
          <a:xfrm>
            <a:off x="5285095" y="4978838"/>
            <a:ext cx="2084696" cy="512406"/>
          </a:xfrm>
          <a:prstGeom prst="rect">
            <a:avLst/>
          </a:prstGeom>
          <a:noFill/>
          <a:ln/>
        </p:spPr>
        <p:txBody>
          <a:bodyPr wrap="square" lIns="0" tIns="0" rIns="0" bIns="0" rtlCol="0" anchor="ctr"/>
          <a:lstStyle/>
          <a:p>
            <a:pPr marL="0" indent="0">
              <a:buNone/>
            </a:pPr>
            <a:r>
              <a:rPr lang="en-US" sz="2200" b="1" dirty="0">
                <a:solidFill>
                  <a:srgbClr val="8B2E2E"/>
                </a:solidFill>
              </a:rPr>
              <a:t>Mandated reporter anxiety</a:t>
            </a:r>
            <a:endParaRPr lang="en-US" sz="1250" dirty="0"/>
          </a:p>
        </p:txBody>
      </p:sp>
      <p:sp>
        <p:nvSpPr>
          <p:cNvPr id="16" name="Text 13"/>
          <p:cNvSpPr/>
          <p:nvPr/>
        </p:nvSpPr>
        <p:spPr>
          <a:xfrm>
            <a:off x="7438030" y="4988324"/>
            <a:ext cx="3991970" cy="502920"/>
          </a:xfrm>
          <a:prstGeom prst="rect">
            <a:avLst/>
          </a:prstGeom>
          <a:noFill/>
          <a:ln/>
        </p:spPr>
        <p:txBody>
          <a:bodyPr wrap="square" lIns="0" tIns="0" rIns="0" bIns="0" rtlCol="0" anchor="ctr">
            <a:normAutofit fontScale="77500" lnSpcReduction="20000"/>
          </a:bodyPr>
          <a:lstStyle/>
          <a:p>
            <a:pPr marL="0" indent="0">
              <a:buNone/>
            </a:pPr>
            <a:r>
              <a:rPr lang="en-US" sz="2200" dirty="0">
                <a:solidFill>
                  <a:srgbClr val="1F2937"/>
                </a:solidFill>
              </a:rPr>
              <a:t>Parents may avoid schools, doctors, courts, and agencies if they fear scrutiny.</a:t>
            </a:r>
            <a:endParaRPr lang="en-US" sz="1150" dirty="0"/>
          </a:p>
        </p:txBody>
      </p:sp>
      <p:sp>
        <p:nvSpPr>
          <p:cNvPr id="17" name="Text 14"/>
          <p:cNvSpPr/>
          <p:nvPr/>
        </p:nvSpPr>
        <p:spPr>
          <a:xfrm>
            <a:off x="5126212" y="5745024"/>
            <a:ext cx="6280928" cy="747216"/>
          </a:xfrm>
          <a:prstGeom prst="rect">
            <a:avLst/>
          </a:prstGeom>
          <a:noFill/>
          <a:ln/>
        </p:spPr>
        <p:txBody>
          <a:bodyPr wrap="square" lIns="1016" tIns="1016" rIns="1016" bIns="1016" rtlCol="0" anchor="ctr">
            <a:normAutofit fontScale="70000" lnSpcReduction="20000"/>
          </a:bodyPr>
          <a:lstStyle/>
          <a:p>
            <a:pPr marL="0" indent="0" algn="ctr">
              <a:buNone/>
            </a:pPr>
            <a:r>
              <a:rPr lang="en-US" sz="2200" b="1" dirty="0">
                <a:solidFill>
                  <a:srgbClr val="163A5F"/>
                </a:solidFill>
                <a:latin typeface="Aptos" pitchFamily="34" charset="0"/>
                <a:ea typeface="Aptos" pitchFamily="34" charset="-122"/>
                <a:cs typeface="Aptos" pitchFamily="34" charset="-120"/>
              </a:rPr>
              <a:t>While Poverty is not a basis for removal for abuse and neglect, the domino can easily fall either direction, since financial instability, housing insecurity and lack of resources can be the basis for neglect.</a:t>
            </a:r>
            <a:endParaRPr lang="en-US" sz="1550" dirty="0"/>
          </a:p>
        </p:txBody>
      </p:sp>
      <p:pic>
        <p:nvPicPr>
          <p:cNvPr id="18" name="Picture 17" descr="Image result for Family Court">
            <a:extLst>
              <a:ext uri="{FF2B5EF4-FFF2-40B4-BE49-F238E27FC236}">
                <a16:creationId xmlns:a16="http://schemas.microsoft.com/office/drawing/2014/main" id="{1C26D9D7-C366-33E1-B78D-8ED77C1DC8C3}"/>
              </a:ext>
            </a:extLst>
          </p:cNvPr>
          <p:cNvPicPr>
            <a:picLocks noChangeAspect="1"/>
          </p:cNvPicPr>
          <p:nvPr/>
        </p:nvPicPr>
        <p:blipFill>
          <a:blip r:embed="rId2"/>
          <a:stretch>
            <a:fillRect/>
          </a:stretch>
        </p:blipFill>
        <p:spPr>
          <a:xfrm>
            <a:off x="723365" y="1804774"/>
            <a:ext cx="3958363" cy="3265369"/>
          </a:xfrm>
          <a:prstGeom prst="rect">
            <a:avLst/>
          </a:prstGeom>
        </p:spPr>
      </p:pic>
      <p:pic>
        <p:nvPicPr>
          <p:cNvPr id="19" name="Picture 18">
            <a:extLst>
              <a:ext uri="{FF2B5EF4-FFF2-40B4-BE49-F238E27FC236}">
                <a16:creationId xmlns:a16="http://schemas.microsoft.com/office/drawing/2014/main" id="{DBF85725-461E-2666-1FD9-D5F500BFBFA5}"/>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a:fillRect/>
          </a:stretch>
        </p:blipFill>
        <p:spPr>
          <a:xfrm>
            <a:off x="723366" y="5084246"/>
            <a:ext cx="3958362" cy="94448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66928" y="384048"/>
            <a:ext cx="11018520" cy="438912"/>
          </a:xfrm>
          <a:prstGeom prst="rect">
            <a:avLst/>
          </a:prstGeom>
          <a:noFill/>
          <a:ln/>
        </p:spPr>
        <p:txBody>
          <a:bodyPr wrap="square" lIns="0" tIns="0" rIns="0" bIns="0" rtlCol="0" anchor="ctr"/>
          <a:lstStyle/>
          <a:p>
            <a:pPr marL="0" indent="0">
              <a:buNone/>
            </a:pPr>
            <a:r>
              <a:rPr lang="en-US" sz="3600" b="1" dirty="0">
                <a:solidFill>
                  <a:srgbClr val="173B57"/>
                </a:solidFill>
              </a:rPr>
              <a:t>Juvenile Law: Where Child Support Intersects</a:t>
            </a:r>
            <a:endParaRPr lang="en-US" sz="3600" dirty="0"/>
          </a:p>
        </p:txBody>
      </p:sp>
      <p:sp>
        <p:nvSpPr>
          <p:cNvPr id="3" name="Text 1"/>
          <p:cNvSpPr/>
          <p:nvPr/>
        </p:nvSpPr>
        <p:spPr>
          <a:xfrm>
            <a:off x="585216" y="981598"/>
            <a:ext cx="10890504" cy="649156"/>
          </a:xfrm>
          <a:prstGeom prst="rect">
            <a:avLst/>
          </a:prstGeom>
          <a:noFill/>
          <a:ln/>
        </p:spPr>
        <p:txBody>
          <a:bodyPr wrap="square" lIns="0" tIns="0" rIns="0" bIns="0" rtlCol="0" anchor="ctr"/>
          <a:lstStyle/>
          <a:p>
            <a:pPr marL="0" indent="0">
              <a:buNone/>
            </a:pPr>
            <a:r>
              <a:rPr lang="en-US" sz="2200" dirty="0">
                <a:solidFill>
                  <a:srgbClr val="66717A"/>
                </a:solidFill>
              </a:rPr>
              <a:t>Juvenile court focuses on safety, best interests, rehabilitation, and permanency. </a:t>
            </a:r>
          </a:p>
          <a:p>
            <a:pPr marL="0" indent="0">
              <a:buNone/>
            </a:pPr>
            <a:r>
              <a:rPr lang="en-US" sz="2200" dirty="0">
                <a:solidFill>
                  <a:srgbClr val="66717A"/>
                </a:solidFill>
              </a:rPr>
              <a:t>Child support may be relevant issue in these cases, but rarely the sole legal issue.</a:t>
            </a:r>
            <a:endParaRPr lang="en-US" sz="1350" dirty="0"/>
          </a:p>
        </p:txBody>
      </p:sp>
      <p:sp>
        <p:nvSpPr>
          <p:cNvPr id="5" name="Shape 2"/>
          <p:cNvSpPr/>
          <p:nvPr/>
        </p:nvSpPr>
        <p:spPr>
          <a:xfrm>
            <a:off x="5660136" y="1781988"/>
            <a:ext cx="5806440" cy="1234440"/>
          </a:xfrm>
          <a:prstGeom prst="roundRect">
            <a:avLst>
              <a:gd name="adj" fmla="val 5926"/>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6" name="Shape 3"/>
          <p:cNvSpPr/>
          <p:nvPr/>
        </p:nvSpPr>
        <p:spPr>
          <a:xfrm>
            <a:off x="5660136" y="1781988"/>
            <a:ext cx="73152" cy="1234440"/>
          </a:xfrm>
          <a:prstGeom prst="rect">
            <a:avLst/>
          </a:prstGeom>
          <a:solidFill>
            <a:srgbClr val="A34A45"/>
          </a:solidFill>
          <a:ln w="12700">
            <a:solidFill>
              <a:srgbClr val="A34A45"/>
            </a:solidFill>
            <a:prstDash val="solid"/>
          </a:ln>
        </p:spPr>
        <p:txBody>
          <a:bodyPr/>
          <a:lstStyle/>
          <a:p>
            <a:endParaRPr lang="en-US"/>
          </a:p>
        </p:txBody>
      </p:sp>
      <p:sp>
        <p:nvSpPr>
          <p:cNvPr id="7" name="Text 4"/>
          <p:cNvSpPr/>
          <p:nvPr/>
        </p:nvSpPr>
        <p:spPr>
          <a:xfrm>
            <a:off x="5902452" y="1856556"/>
            <a:ext cx="5422392" cy="274320"/>
          </a:xfrm>
          <a:prstGeom prst="rect">
            <a:avLst/>
          </a:prstGeom>
          <a:noFill/>
          <a:ln/>
        </p:spPr>
        <p:txBody>
          <a:bodyPr wrap="square" lIns="0" tIns="0" rIns="0" bIns="0" rtlCol="0" anchor="ctr"/>
          <a:lstStyle/>
          <a:p>
            <a:pPr marL="0" indent="0">
              <a:buNone/>
            </a:pPr>
            <a:r>
              <a:rPr lang="en-US" sz="2200" b="1" dirty="0">
                <a:solidFill>
                  <a:srgbClr val="173B57"/>
                </a:solidFill>
              </a:rPr>
              <a:t>Abuse, neglect, and dependency</a:t>
            </a:r>
            <a:endParaRPr lang="en-US" sz="1600" dirty="0"/>
          </a:p>
        </p:txBody>
      </p:sp>
      <p:sp>
        <p:nvSpPr>
          <p:cNvPr id="8" name="Text 5"/>
          <p:cNvSpPr/>
          <p:nvPr/>
        </p:nvSpPr>
        <p:spPr>
          <a:xfrm>
            <a:off x="5897880" y="2261878"/>
            <a:ext cx="5413248" cy="521208"/>
          </a:xfrm>
          <a:prstGeom prst="rect">
            <a:avLst/>
          </a:prstGeom>
          <a:noFill/>
          <a:ln/>
        </p:spPr>
        <p:txBody>
          <a:bodyPr wrap="square" lIns="254" tIns="254" rIns="254" bIns="254" rtlCol="0" anchor="t">
            <a:normAutofit fontScale="62500" lnSpcReduction="20000"/>
          </a:bodyPr>
          <a:lstStyle/>
          <a:p>
            <a:pPr marL="0" indent="0">
              <a:buNone/>
            </a:pPr>
            <a:r>
              <a:rPr lang="en-US" sz="2200" dirty="0">
                <a:solidFill>
                  <a:srgbClr val="24313A"/>
                </a:solidFill>
              </a:rPr>
              <a:t>A child’s lack of necessary support, care, food, clothing, shelter, education, or medical care may be relevant to neglect. Courts must distinguish poverty from parental disregard or refusal.</a:t>
            </a:r>
            <a:endParaRPr lang="en-US" sz="1220" dirty="0"/>
          </a:p>
        </p:txBody>
      </p:sp>
      <p:sp>
        <p:nvSpPr>
          <p:cNvPr id="9" name="Shape 6"/>
          <p:cNvSpPr/>
          <p:nvPr/>
        </p:nvSpPr>
        <p:spPr>
          <a:xfrm>
            <a:off x="5669280" y="3302246"/>
            <a:ext cx="5806440" cy="1234440"/>
          </a:xfrm>
          <a:prstGeom prst="roundRect">
            <a:avLst>
              <a:gd name="adj" fmla="val 5926"/>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10" name="Shape 7"/>
          <p:cNvSpPr/>
          <p:nvPr/>
        </p:nvSpPr>
        <p:spPr>
          <a:xfrm>
            <a:off x="5672624" y="3313608"/>
            <a:ext cx="73152" cy="1234440"/>
          </a:xfrm>
          <a:prstGeom prst="rect">
            <a:avLst/>
          </a:prstGeom>
          <a:solidFill>
            <a:srgbClr val="C59A3D"/>
          </a:solidFill>
          <a:ln w="12700">
            <a:solidFill>
              <a:srgbClr val="C59A3D"/>
            </a:solidFill>
            <a:prstDash val="solid"/>
          </a:ln>
        </p:spPr>
        <p:txBody>
          <a:bodyPr/>
          <a:lstStyle/>
          <a:p>
            <a:endParaRPr lang="en-US"/>
          </a:p>
        </p:txBody>
      </p:sp>
      <p:sp>
        <p:nvSpPr>
          <p:cNvPr id="11" name="Text 8"/>
          <p:cNvSpPr/>
          <p:nvPr/>
        </p:nvSpPr>
        <p:spPr>
          <a:xfrm>
            <a:off x="5907024" y="3441592"/>
            <a:ext cx="5422392" cy="274320"/>
          </a:xfrm>
          <a:prstGeom prst="rect">
            <a:avLst/>
          </a:prstGeom>
          <a:noFill/>
          <a:ln/>
        </p:spPr>
        <p:txBody>
          <a:bodyPr wrap="square" lIns="0" tIns="0" rIns="0" bIns="0" rtlCol="0" anchor="ctr"/>
          <a:lstStyle/>
          <a:p>
            <a:pPr marL="0" indent="0">
              <a:buNone/>
            </a:pPr>
            <a:r>
              <a:rPr lang="en-US" sz="2200" b="1" dirty="0">
                <a:solidFill>
                  <a:srgbClr val="173B57"/>
                </a:solidFill>
              </a:rPr>
              <a:t>Delinquency/ Truancy</a:t>
            </a:r>
            <a:endParaRPr lang="en-US" sz="1600" dirty="0"/>
          </a:p>
        </p:txBody>
      </p:sp>
      <p:sp>
        <p:nvSpPr>
          <p:cNvPr id="12" name="Text 9"/>
          <p:cNvSpPr/>
          <p:nvPr/>
        </p:nvSpPr>
        <p:spPr>
          <a:xfrm>
            <a:off x="5897880" y="3865695"/>
            <a:ext cx="5413248" cy="521208"/>
          </a:xfrm>
          <a:prstGeom prst="rect">
            <a:avLst/>
          </a:prstGeom>
          <a:noFill/>
          <a:ln/>
        </p:spPr>
        <p:txBody>
          <a:bodyPr wrap="square" lIns="254" tIns="254" rIns="254" bIns="254" rtlCol="0" anchor="t">
            <a:normAutofit fontScale="55000" lnSpcReduction="20000"/>
          </a:bodyPr>
          <a:lstStyle/>
          <a:p>
            <a:pPr marL="0" indent="0">
              <a:buNone/>
            </a:pPr>
            <a:r>
              <a:rPr lang="en-US" sz="2200" dirty="0">
                <a:solidFill>
                  <a:srgbClr val="24313A"/>
                </a:solidFill>
              </a:rPr>
              <a:t>Family instability, housing insecurity, unmet needs, and parental conflict may affect risk and rehabilitation planning. Financial circumstances alone are not a basis for committing a youth to the Department of Juvenile Justice.</a:t>
            </a:r>
            <a:endParaRPr lang="en-US" sz="1220" dirty="0"/>
          </a:p>
        </p:txBody>
      </p:sp>
      <p:sp>
        <p:nvSpPr>
          <p:cNvPr id="13" name="Shape 10"/>
          <p:cNvSpPr/>
          <p:nvPr/>
        </p:nvSpPr>
        <p:spPr>
          <a:xfrm>
            <a:off x="5660136" y="4877301"/>
            <a:ext cx="5806440" cy="1234440"/>
          </a:xfrm>
          <a:prstGeom prst="roundRect">
            <a:avLst>
              <a:gd name="adj" fmla="val 5926"/>
            </a:avLst>
          </a:prstGeom>
          <a:solidFill>
            <a:srgbClr val="FFFFFF"/>
          </a:solidFill>
          <a:ln w="12700">
            <a:solidFill>
              <a:srgbClr val="D8DEE2"/>
            </a:solidFill>
            <a:prstDash val="solid"/>
          </a:ln>
          <a:effectLst>
            <a:outerShdw blurRad="19050" dist="12700" dir="2700000" algn="bl" rotWithShape="0">
              <a:srgbClr val="000000">
                <a:alpha val="12000"/>
              </a:srgbClr>
            </a:outerShdw>
          </a:effectLst>
        </p:spPr>
        <p:txBody>
          <a:bodyPr/>
          <a:lstStyle/>
          <a:p>
            <a:endParaRPr lang="en-US"/>
          </a:p>
        </p:txBody>
      </p:sp>
      <p:sp>
        <p:nvSpPr>
          <p:cNvPr id="14" name="Shape 11"/>
          <p:cNvSpPr/>
          <p:nvPr/>
        </p:nvSpPr>
        <p:spPr>
          <a:xfrm>
            <a:off x="5664708" y="4877301"/>
            <a:ext cx="73152" cy="1234440"/>
          </a:xfrm>
          <a:prstGeom prst="rect">
            <a:avLst/>
          </a:prstGeom>
          <a:solidFill>
            <a:srgbClr val="497A66"/>
          </a:solidFill>
          <a:ln w="12700">
            <a:solidFill>
              <a:srgbClr val="497A66"/>
            </a:solidFill>
            <a:prstDash val="solid"/>
          </a:ln>
        </p:spPr>
        <p:txBody>
          <a:bodyPr/>
          <a:lstStyle/>
          <a:p>
            <a:endParaRPr lang="en-US"/>
          </a:p>
        </p:txBody>
      </p:sp>
      <p:sp>
        <p:nvSpPr>
          <p:cNvPr id="15" name="Text 12"/>
          <p:cNvSpPr/>
          <p:nvPr/>
        </p:nvSpPr>
        <p:spPr>
          <a:xfrm>
            <a:off x="5897880" y="4979088"/>
            <a:ext cx="5422392" cy="274320"/>
          </a:xfrm>
          <a:prstGeom prst="rect">
            <a:avLst/>
          </a:prstGeom>
          <a:noFill/>
          <a:ln/>
        </p:spPr>
        <p:txBody>
          <a:bodyPr wrap="square" lIns="0" tIns="0" rIns="0" bIns="0" rtlCol="0" anchor="ctr"/>
          <a:lstStyle/>
          <a:p>
            <a:pPr marL="0" indent="0">
              <a:buNone/>
            </a:pPr>
            <a:r>
              <a:rPr lang="en-US" sz="2200" b="1" dirty="0">
                <a:solidFill>
                  <a:srgbClr val="173B57"/>
                </a:solidFill>
              </a:rPr>
              <a:t>Permanency and placement</a:t>
            </a:r>
            <a:endParaRPr lang="en-US" sz="1600" dirty="0"/>
          </a:p>
        </p:txBody>
      </p:sp>
      <p:sp>
        <p:nvSpPr>
          <p:cNvPr id="16" name="Text 13"/>
          <p:cNvSpPr/>
          <p:nvPr/>
        </p:nvSpPr>
        <p:spPr>
          <a:xfrm>
            <a:off x="5907024" y="5355194"/>
            <a:ext cx="5413248" cy="521208"/>
          </a:xfrm>
          <a:prstGeom prst="rect">
            <a:avLst/>
          </a:prstGeom>
          <a:noFill/>
          <a:ln/>
        </p:spPr>
        <p:txBody>
          <a:bodyPr wrap="square" lIns="254" tIns="254" rIns="254" bIns="254" rtlCol="0" anchor="t">
            <a:normAutofit fontScale="62500" lnSpcReduction="20000"/>
          </a:bodyPr>
          <a:lstStyle/>
          <a:p>
            <a:pPr marL="0" indent="0">
              <a:buNone/>
            </a:pPr>
            <a:r>
              <a:rPr lang="en-US" sz="2200" dirty="0">
                <a:solidFill>
                  <a:srgbClr val="24313A"/>
                </a:solidFill>
              </a:rPr>
              <a:t>When custody changes to a relative, foster parent, guardian, or the State, support obligations and payment direction may need review so resources follow the child’s placement.</a:t>
            </a:r>
            <a:endParaRPr lang="en-US" sz="1220" dirty="0"/>
          </a:p>
        </p:txBody>
      </p:sp>
      <p:pic>
        <p:nvPicPr>
          <p:cNvPr id="20" name="Picture 19">
            <a:extLst>
              <a:ext uri="{FF2B5EF4-FFF2-40B4-BE49-F238E27FC236}">
                <a16:creationId xmlns:a16="http://schemas.microsoft.com/office/drawing/2014/main" id="{8DA1D0C0-9BD6-B2C5-463E-2CFC9D52D094}"/>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585216" y="1856556"/>
            <a:ext cx="4491281" cy="434552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94360" y="320040"/>
            <a:ext cx="10441502" cy="411480"/>
          </a:xfrm>
          <a:prstGeom prst="rect">
            <a:avLst/>
          </a:prstGeom>
          <a:noFill/>
          <a:ln/>
        </p:spPr>
        <p:txBody>
          <a:bodyPr wrap="square" lIns="0" tIns="0" rIns="0" bIns="0" rtlCol="0" anchor="ctr"/>
          <a:lstStyle/>
          <a:p>
            <a:pPr marL="0" indent="0">
              <a:buNone/>
            </a:pPr>
            <a:r>
              <a:rPr lang="en-US" sz="3600" b="1" dirty="0">
                <a:solidFill>
                  <a:srgbClr val="163A5F"/>
                </a:solidFill>
                <a:latin typeface="Aptos Display" pitchFamily="34" charset="0"/>
                <a:ea typeface="Aptos Display" pitchFamily="34" charset="-122"/>
                <a:cs typeface="Aptos Display" pitchFamily="34" charset="-120"/>
              </a:rPr>
              <a:t>Public benefits can pressure parents to cooperate</a:t>
            </a:r>
            <a:endParaRPr lang="en-US" sz="3600" dirty="0"/>
          </a:p>
        </p:txBody>
      </p:sp>
      <p:sp>
        <p:nvSpPr>
          <p:cNvPr id="3" name="Text 1"/>
          <p:cNvSpPr/>
          <p:nvPr/>
        </p:nvSpPr>
        <p:spPr>
          <a:xfrm>
            <a:off x="594360" y="875146"/>
            <a:ext cx="10877261" cy="228600"/>
          </a:xfrm>
          <a:prstGeom prst="rect">
            <a:avLst/>
          </a:prstGeom>
          <a:noFill/>
          <a:ln/>
        </p:spPr>
        <p:txBody>
          <a:bodyPr wrap="square" lIns="0" tIns="0" rIns="0" bIns="0" rtlCol="0" anchor="ctr"/>
          <a:lstStyle/>
          <a:p>
            <a:pPr marL="0" indent="0">
              <a:buNone/>
            </a:pPr>
            <a:r>
              <a:rPr lang="en-US" sz="2200" dirty="0">
                <a:solidFill>
                  <a:srgbClr val="5B6770"/>
                </a:solidFill>
              </a:rPr>
              <a:t>For TANF families, child support cooperation can be required unless good cause applies.</a:t>
            </a:r>
            <a:endParaRPr lang="en-US" sz="1050" dirty="0"/>
          </a:p>
        </p:txBody>
      </p:sp>
      <p:sp>
        <p:nvSpPr>
          <p:cNvPr id="5" name="Shape 2"/>
          <p:cNvSpPr/>
          <p:nvPr/>
        </p:nvSpPr>
        <p:spPr>
          <a:xfrm>
            <a:off x="5009492" y="1452162"/>
            <a:ext cx="6480415" cy="1541709"/>
          </a:xfrm>
          <a:prstGeom prst="roundRect">
            <a:avLst>
              <a:gd name="adj" fmla="val 4444"/>
            </a:avLst>
          </a:prstGeom>
          <a:solidFill>
            <a:srgbClr val="FFFFFF"/>
          </a:solidFill>
          <a:ln w="12700">
            <a:solidFill>
              <a:srgbClr val="D7DEE5"/>
            </a:solidFill>
            <a:prstDash val="solid"/>
          </a:ln>
        </p:spPr>
        <p:txBody>
          <a:bodyPr/>
          <a:lstStyle/>
          <a:p>
            <a:endParaRPr lang="en-US"/>
          </a:p>
        </p:txBody>
      </p:sp>
      <p:sp>
        <p:nvSpPr>
          <p:cNvPr id="6" name="Text 3"/>
          <p:cNvSpPr/>
          <p:nvPr/>
        </p:nvSpPr>
        <p:spPr>
          <a:xfrm>
            <a:off x="5188432" y="1950511"/>
            <a:ext cx="1645920" cy="237744"/>
          </a:xfrm>
          <a:prstGeom prst="rect">
            <a:avLst/>
          </a:prstGeom>
          <a:noFill/>
          <a:ln/>
        </p:spPr>
        <p:txBody>
          <a:bodyPr wrap="square" lIns="0" tIns="0" rIns="0" bIns="0" rtlCol="0" anchor="ctr"/>
          <a:lstStyle/>
          <a:p>
            <a:pPr marL="0" indent="0">
              <a:buNone/>
            </a:pPr>
            <a:r>
              <a:rPr lang="en-US" sz="2200" b="1" dirty="0">
                <a:solidFill>
                  <a:srgbClr val="8B2E2E"/>
                </a:solidFill>
              </a:rPr>
              <a:t>Pressure point</a:t>
            </a:r>
            <a:endParaRPr lang="en-US" sz="1300" dirty="0"/>
          </a:p>
        </p:txBody>
      </p:sp>
      <p:sp>
        <p:nvSpPr>
          <p:cNvPr id="7" name="Text 4"/>
          <p:cNvSpPr/>
          <p:nvPr/>
        </p:nvSpPr>
        <p:spPr>
          <a:xfrm>
            <a:off x="6834352" y="1845355"/>
            <a:ext cx="4504208" cy="685800"/>
          </a:xfrm>
          <a:prstGeom prst="rect">
            <a:avLst/>
          </a:prstGeom>
          <a:noFill/>
          <a:ln/>
        </p:spPr>
        <p:txBody>
          <a:bodyPr wrap="square" lIns="1016" tIns="1016" rIns="1016" bIns="1016" rtlCol="0" anchor="ctr">
            <a:noAutofit/>
          </a:bodyPr>
          <a:lstStyle/>
          <a:p>
            <a:pPr marL="0" indent="0">
              <a:buNone/>
            </a:pPr>
            <a:r>
              <a:rPr lang="en-US" sz="2000" dirty="0">
                <a:solidFill>
                  <a:srgbClr val="1F2937"/>
                </a:solidFill>
                <a:latin typeface="Aptos" pitchFamily="34" charset="0"/>
                <a:ea typeface="Aptos" pitchFamily="34" charset="-122"/>
                <a:cs typeface="Aptos" pitchFamily="34" charset="-120"/>
              </a:rPr>
              <a:t>A parent receiving TANF may have to identify the other parent, help establish parentage, and participate in child support proceedings.</a:t>
            </a:r>
            <a:endParaRPr lang="en-US" sz="2000" dirty="0"/>
          </a:p>
        </p:txBody>
      </p:sp>
      <p:sp>
        <p:nvSpPr>
          <p:cNvPr id="8" name="Shape 5"/>
          <p:cNvSpPr/>
          <p:nvPr/>
        </p:nvSpPr>
        <p:spPr>
          <a:xfrm>
            <a:off x="5009493" y="3204658"/>
            <a:ext cx="6480414" cy="1538398"/>
          </a:xfrm>
          <a:prstGeom prst="roundRect">
            <a:avLst>
              <a:gd name="adj" fmla="val 4444"/>
            </a:avLst>
          </a:prstGeom>
          <a:solidFill>
            <a:srgbClr val="F0F5F8"/>
          </a:solidFill>
          <a:ln w="12700">
            <a:solidFill>
              <a:srgbClr val="D7DEE5"/>
            </a:solidFill>
            <a:prstDash val="solid"/>
          </a:ln>
        </p:spPr>
        <p:txBody>
          <a:bodyPr/>
          <a:lstStyle/>
          <a:p>
            <a:endParaRPr lang="en-US"/>
          </a:p>
        </p:txBody>
      </p:sp>
      <p:sp>
        <p:nvSpPr>
          <p:cNvPr id="9" name="Text 6"/>
          <p:cNvSpPr/>
          <p:nvPr/>
        </p:nvSpPr>
        <p:spPr>
          <a:xfrm>
            <a:off x="5228317" y="3859557"/>
            <a:ext cx="1645920" cy="237744"/>
          </a:xfrm>
          <a:prstGeom prst="rect">
            <a:avLst/>
          </a:prstGeom>
          <a:noFill/>
          <a:ln/>
        </p:spPr>
        <p:txBody>
          <a:bodyPr wrap="square" lIns="0" tIns="0" rIns="0" bIns="0" rtlCol="0" anchor="ctr"/>
          <a:lstStyle/>
          <a:p>
            <a:pPr marL="0" indent="0">
              <a:buNone/>
            </a:pPr>
            <a:r>
              <a:rPr lang="en-US" sz="2200" b="1" dirty="0">
                <a:solidFill>
                  <a:srgbClr val="2F6B4F"/>
                </a:solidFill>
              </a:rPr>
              <a:t>Good cause</a:t>
            </a:r>
            <a:endParaRPr lang="en-US" sz="1300" dirty="0"/>
          </a:p>
        </p:txBody>
      </p:sp>
      <p:sp>
        <p:nvSpPr>
          <p:cNvPr id="10" name="Text 7"/>
          <p:cNvSpPr/>
          <p:nvPr/>
        </p:nvSpPr>
        <p:spPr>
          <a:xfrm>
            <a:off x="6967412" y="3647039"/>
            <a:ext cx="4371148" cy="685800"/>
          </a:xfrm>
          <a:prstGeom prst="rect">
            <a:avLst/>
          </a:prstGeom>
          <a:noFill/>
          <a:ln/>
        </p:spPr>
        <p:txBody>
          <a:bodyPr wrap="square" lIns="1016" tIns="1016" rIns="1016" bIns="1016" rtlCol="0" anchor="ctr">
            <a:noAutofit/>
          </a:bodyPr>
          <a:lstStyle/>
          <a:p>
            <a:pPr marL="0" indent="0">
              <a:buNone/>
            </a:pPr>
            <a:r>
              <a:rPr lang="en-US" sz="2000" dirty="0">
                <a:solidFill>
                  <a:srgbClr val="1F2937"/>
                </a:solidFill>
                <a:latin typeface="Aptos" pitchFamily="34" charset="0"/>
                <a:ea typeface="Aptos" pitchFamily="34" charset="-122"/>
                <a:cs typeface="Aptos" pitchFamily="34" charset="-120"/>
              </a:rPr>
              <a:t>Illinois recognizes good cause concerns including domestic or sexual violence, emotional harm, rape, incest, and adoption related issues.</a:t>
            </a:r>
            <a:endParaRPr lang="en-US" sz="2000" dirty="0"/>
          </a:p>
        </p:txBody>
      </p:sp>
      <p:sp>
        <p:nvSpPr>
          <p:cNvPr id="11" name="Shape 8"/>
          <p:cNvSpPr/>
          <p:nvPr/>
        </p:nvSpPr>
        <p:spPr>
          <a:xfrm>
            <a:off x="4983480" y="4953843"/>
            <a:ext cx="6506428" cy="1171060"/>
          </a:xfrm>
          <a:prstGeom prst="roundRect">
            <a:avLst>
              <a:gd name="adj" fmla="val 8341"/>
            </a:avLst>
          </a:prstGeom>
          <a:solidFill>
            <a:srgbClr val="FFF5F5"/>
          </a:solidFill>
          <a:ln w="12700">
            <a:solidFill>
              <a:srgbClr val="E8C9C9"/>
            </a:solidFill>
            <a:prstDash val="solid"/>
          </a:ln>
        </p:spPr>
        <p:txBody>
          <a:bodyPr/>
          <a:lstStyle/>
          <a:p>
            <a:endParaRPr lang="en-US"/>
          </a:p>
        </p:txBody>
      </p:sp>
      <p:sp>
        <p:nvSpPr>
          <p:cNvPr id="12" name="Text 9"/>
          <p:cNvSpPr/>
          <p:nvPr/>
        </p:nvSpPr>
        <p:spPr>
          <a:xfrm>
            <a:off x="5273040" y="5525971"/>
            <a:ext cx="1645920" cy="237744"/>
          </a:xfrm>
          <a:prstGeom prst="rect">
            <a:avLst/>
          </a:prstGeom>
          <a:noFill/>
          <a:ln/>
        </p:spPr>
        <p:txBody>
          <a:bodyPr wrap="square" lIns="0" tIns="0" rIns="0" bIns="0" rtlCol="0" anchor="ctr"/>
          <a:lstStyle/>
          <a:p>
            <a:pPr marL="0" indent="0">
              <a:buNone/>
            </a:pPr>
            <a:r>
              <a:rPr lang="en-US" sz="2200" b="1" dirty="0">
                <a:solidFill>
                  <a:srgbClr val="8B2E2E"/>
                </a:solidFill>
              </a:rPr>
              <a:t>Risk</a:t>
            </a:r>
            <a:endParaRPr lang="en-US" sz="1300" dirty="0"/>
          </a:p>
        </p:txBody>
      </p:sp>
      <p:sp>
        <p:nvSpPr>
          <p:cNvPr id="13" name="Text 10"/>
          <p:cNvSpPr/>
          <p:nvPr/>
        </p:nvSpPr>
        <p:spPr>
          <a:xfrm>
            <a:off x="6949440" y="5319286"/>
            <a:ext cx="4251960" cy="475488"/>
          </a:xfrm>
          <a:prstGeom prst="rect">
            <a:avLst/>
          </a:prstGeom>
          <a:noFill/>
          <a:ln/>
        </p:spPr>
        <p:txBody>
          <a:bodyPr wrap="square" lIns="1016" tIns="1016" rIns="1016" bIns="1016" rtlCol="0" anchor="ctr">
            <a:noAutofit/>
          </a:bodyPr>
          <a:lstStyle/>
          <a:p>
            <a:pPr marL="0" indent="0">
              <a:buNone/>
            </a:pPr>
            <a:r>
              <a:rPr lang="en-US" sz="2000" dirty="0">
                <a:solidFill>
                  <a:srgbClr val="1F2937"/>
                </a:solidFill>
                <a:latin typeface="Aptos" pitchFamily="34" charset="0"/>
                <a:ea typeface="Aptos" pitchFamily="34" charset="-122"/>
                <a:cs typeface="Aptos" pitchFamily="34" charset="-120"/>
              </a:rPr>
              <a:t>A survivor may not know good cause exists, may not trust the process, or may lack safe documentation.</a:t>
            </a:r>
            <a:endParaRPr lang="en-US" sz="2000" dirty="0"/>
          </a:p>
        </p:txBody>
      </p:sp>
      <p:pic>
        <p:nvPicPr>
          <p:cNvPr id="15" name="Picture 14">
            <a:extLst>
              <a:ext uri="{FF2B5EF4-FFF2-40B4-BE49-F238E27FC236}">
                <a16:creationId xmlns:a16="http://schemas.microsoft.com/office/drawing/2014/main" id="{6E9743BC-0AA9-33DE-39D0-489CE4A41D15}"/>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a:fillRect/>
          </a:stretch>
        </p:blipFill>
        <p:spPr>
          <a:xfrm flipH="1">
            <a:off x="676080" y="1483616"/>
            <a:ext cx="4018892" cy="432684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E06BA-CE7C-61E4-4BC4-CCEF9EC99F6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4AD8AA4-E9B0-F414-EAE0-20D19126187F}"/>
              </a:ext>
            </a:extLst>
          </p:cNvPr>
          <p:cNvSpPr/>
          <p:nvPr/>
        </p:nvSpPr>
        <p:spPr>
          <a:xfrm>
            <a:off x="0" y="0"/>
            <a:ext cx="12192000" cy="6858000"/>
          </a:xfrm>
          <a:prstGeom prst="rect">
            <a:avLst/>
          </a:prstGeom>
          <a:solidFill>
            <a:srgbClr val="0B1F33"/>
          </a:solidFill>
          <a:ln w="12700">
            <a:solidFill>
              <a:srgbClr val="333333">
                <a:alpha val="0"/>
              </a:srgbClr>
            </a:solidFill>
            <a:prstDash val="solid"/>
          </a:ln>
        </p:spPr>
        <p:txBody>
          <a:bodyPr/>
          <a:lstStyle/>
          <a:p>
            <a:endParaRPr lang="en-US" sz="3600" dirty="0">
              <a:solidFill>
                <a:schemeClr val="bg2"/>
              </a:solidFill>
            </a:endParaRPr>
          </a:p>
        </p:txBody>
      </p:sp>
      <p:sp>
        <p:nvSpPr>
          <p:cNvPr id="4" name="Text 1">
            <a:extLst>
              <a:ext uri="{FF2B5EF4-FFF2-40B4-BE49-F238E27FC236}">
                <a16:creationId xmlns:a16="http://schemas.microsoft.com/office/drawing/2014/main" id="{2A19FE93-3739-4A48-CF0B-525E38C86147}"/>
              </a:ext>
            </a:extLst>
          </p:cNvPr>
          <p:cNvSpPr/>
          <p:nvPr/>
        </p:nvSpPr>
        <p:spPr>
          <a:xfrm>
            <a:off x="442065" y="1668475"/>
            <a:ext cx="4572000" cy="1143000"/>
          </a:xfrm>
          <a:prstGeom prst="rect">
            <a:avLst/>
          </a:prstGeom>
          <a:noFill/>
          <a:ln/>
        </p:spPr>
        <p:txBody>
          <a:bodyPr wrap="square" lIns="0" tIns="0" rIns="0" bIns="0" rtlCol="0" anchor="ctr">
            <a:normAutofit/>
          </a:bodyPr>
          <a:lstStyle/>
          <a:p>
            <a:pPr marL="0" indent="0">
              <a:buNone/>
            </a:pPr>
            <a:r>
              <a:rPr sz="2200" b="1" dirty="0">
                <a:solidFill>
                  <a:schemeClr val="bg2"/>
                </a:solidFill>
              </a:rPr>
              <a:t>Balancing financial support, privacy, safety, and the best interests of children</a:t>
            </a:r>
            <a:endParaRPr lang="en-US" sz="3800" dirty="0">
              <a:solidFill>
                <a:schemeClr val="bg2"/>
              </a:solidFill>
            </a:endParaRPr>
          </a:p>
        </p:txBody>
      </p:sp>
      <p:pic>
        <p:nvPicPr>
          <p:cNvPr id="11" name="Picture 10" descr="image.png">
            <a:extLst>
              <a:ext uri="{FF2B5EF4-FFF2-40B4-BE49-F238E27FC236}">
                <a16:creationId xmlns:a16="http://schemas.microsoft.com/office/drawing/2014/main" id="{636FF5DB-EDD2-0CCB-0784-B97C4D6847A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402948" y="1704922"/>
            <a:ext cx="6307783" cy="3411953"/>
          </a:xfrm>
          <a:prstGeom prst="rect">
            <a:avLst/>
          </a:prstGeom>
        </p:spPr>
      </p:pic>
      <p:sp>
        <p:nvSpPr>
          <p:cNvPr id="13" name="Shape 2">
            <a:extLst>
              <a:ext uri="{FF2B5EF4-FFF2-40B4-BE49-F238E27FC236}">
                <a16:creationId xmlns:a16="http://schemas.microsoft.com/office/drawing/2014/main" id="{5B2291E0-C439-E1F4-BD3E-6F4051190CC0}"/>
              </a:ext>
            </a:extLst>
          </p:cNvPr>
          <p:cNvSpPr/>
          <p:nvPr/>
        </p:nvSpPr>
        <p:spPr>
          <a:xfrm>
            <a:off x="381592" y="2971800"/>
            <a:ext cx="4839948" cy="45719"/>
          </a:xfrm>
          <a:prstGeom prst="rect">
            <a:avLst/>
          </a:prstGeom>
          <a:solidFill>
            <a:srgbClr val="B8872B"/>
          </a:solidFill>
          <a:ln w="12700">
            <a:solidFill>
              <a:srgbClr val="B8872B"/>
            </a:solidFill>
            <a:prstDash val="solid"/>
          </a:ln>
        </p:spPr>
        <p:txBody>
          <a:bodyPr/>
          <a:lstStyle/>
          <a:p>
            <a:endParaRPr lang="en-US" sz="2200" dirty="0">
              <a:solidFill>
                <a:srgbClr val="D7FEFD"/>
              </a:solidFill>
            </a:endParaRPr>
          </a:p>
          <a:p>
            <a:r>
              <a:rPr lang="en-US" sz="3200" dirty="0">
                <a:solidFill>
                  <a:srgbClr val="D7FEFD"/>
                </a:solidFill>
              </a:rPr>
              <a:t>A trauma informed approach</a:t>
            </a:r>
            <a:endParaRPr sz="3200" dirty="0">
              <a:solidFill>
                <a:srgbClr val="D7FEFD"/>
              </a:solidFill>
            </a:endParaRPr>
          </a:p>
        </p:txBody>
      </p:sp>
      <p:sp>
        <p:nvSpPr>
          <p:cNvPr id="14" name="TextBox 13">
            <a:extLst>
              <a:ext uri="{FF2B5EF4-FFF2-40B4-BE49-F238E27FC236}">
                <a16:creationId xmlns:a16="http://schemas.microsoft.com/office/drawing/2014/main" id="{7B7BBC83-7439-10BE-6E6F-806CA8E9054F}"/>
              </a:ext>
            </a:extLst>
          </p:cNvPr>
          <p:cNvSpPr txBox="1"/>
          <p:nvPr/>
        </p:nvSpPr>
        <p:spPr>
          <a:xfrm>
            <a:off x="260656" y="344811"/>
            <a:ext cx="8555798" cy="923330"/>
          </a:xfrm>
          <a:prstGeom prst="rect">
            <a:avLst/>
          </a:prstGeom>
          <a:noFill/>
        </p:spPr>
        <p:txBody>
          <a:bodyPr wrap="square" rtlCol="0">
            <a:spAutoFit/>
          </a:bodyPr>
          <a:lstStyle/>
          <a:p>
            <a:r>
              <a:rPr lang="en-US" sz="3600" b="1" dirty="0">
                <a:solidFill>
                  <a:schemeClr val="bg2"/>
                </a:solidFill>
              </a:rPr>
              <a:t>ESTABLISHING BEST PRACTICES</a:t>
            </a:r>
          </a:p>
          <a:p>
            <a:endParaRPr lang="en-US" dirty="0"/>
          </a:p>
        </p:txBody>
      </p:sp>
      <p:sp>
        <p:nvSpPr>
          <p:cNvPr id="17" name="TextBox 16">
            <a:extLst>
              <a:ext uri="{FF2B5EF4-FFF2-40B4-BE49-F238E27FC236}">
                <a16:creationId xmlns:a16="http://schemas.microsoft.com/office/drawing/2014/main" id="{DF1EFDC7-507D-7904-1203-5F34F5D8D0BB}"/>
              </a:ext>
            </a:extLst>
          </p:cNvPr>
          <p:cNvSpPr txBox="1"/>
          <p:nvPr/>
        </p:nvSpPr>
        <p:spPr>
          <a:xfrm>
            <a:off x="5402949" y="6195648"/>
            <a:ext cx="6307782" cy="230832"/>
          </a:xfrm>
          <a:prstGeom prst="rect">
            <a:avLst/>
          </a:prstGeom>
          <a:noFill/>
        </p:spPr>
        <p:txBody>
          <a:bodyPr wrap="square" rtlCol="0">
            <a:spAutoFit/>
          </a:bodyPr>
          <a:lstStyle/>
          <a:p>
            <a:r>
              <a:rPr lang="en-US" sz="900" dirty="0"/>
              <a:t>Unknown Author is licensed</a:t>
            </a:r>
          </a:p>
        </p:txBody>
      </p:sp>
    </p:spTree>
    <p:extLst>
      <p:ext uri="{BB962C8B-B14F-4D97-AF65-F5344CB8AC3E}">
        <p14:creationId xmlns:p14="http://schemas.microsoft.com/office/powerpoint/2010/main" val="4217081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34D70E-2BBA-ECE6-F8B9-E22A4C9C4243}"/>
              </a:ext>
            </a:extLst>
          </p:cNvPr>
          <p:cNvSpPr txBox="1"/>
          <p:nvPr/>
        </p:nvSpPr>
        <p:spPr>
          <a:xfrm>
            <a:off x="575441" y="536027"/>
            <a:ext cx="10979107" cy="707886"/>
          </a:xfrm>
          <a:prstGeom prst="rect">
            <a:avLst/>
          </a:prstGeom>
          <a:solidFill>
            <a:schemeClr val="tx2"/>
          </a:solidFill>
          <a:ln>
            <a:noFill/>
          </a:ln>
        </p:spPr>
        <p:txBody>
          <a:bodyPr wrap="square" rtlCol="0">
            <a:spAutoFit/>
          </a:bodyPr>
          <a:lstStyle/>
          <a:p>
            <a:r>
              <a:rPr lang="en-US" sz="4000" dirty="0">
                <a:solidFill>
                  <a:schemeClr val="bg1"/>
                </a:solidFill>
              </a:rPr>
              <a:t>Being Trauma Informed: What does it mean</a:t>
            </a:r>
          </a:p>
        </p:txBody>
      </p:sp>
      <p:sp>
        <p:nvSpPr>
          <p:cNvPr id="3" name="TextBox 2">
            <a:extLst>
              <a:ext uri="{FF2B5EF4-FFF2-40B4-BE49-F238E27FC236}">
                <a16:creationId xmlns:a16="http://schemas.microsoft.com/office/drawing/2014/main" id="{A82F3F59-3632-5E44-D5EA-17723EA6DB6F}"/>
              </a:ext>
            </a:extLst>
          </p:cNvPr>
          <p:cNvSpPr txBox="1"/>
          <p:nvPr/>
        </p:nvSpPr>
        <p:spPr>
          <a:xfrm>
            <a:off x="575441" y="1419992"/>
            <a:ext cx="10838794" cy="2339102"/>
          </a:xfrm>
          <a:prstGeom prst="rect">
            <a:avLst/>
          </a:prstGeom>
          <a:solidFill>
            <a:schemeClr val="accent3">
              <a:lumMod val="40000"/>
              <a:lumOff val="60000"/>
            </a:schemeClr>
          </a:solidFill>
        </p:spPr>
        <p:txBody>
          <a:bodyPr wrap="square" rtlCol="0">
            <a:spAutoFit/>
          </a:bodyPr>
          <a:lstStyle/>
          <a:p>
            <a:r>
              <a:rPr lang="en-US" sz="3200" dirty="0"/>
              <a:t>Understanding how past trauma affects a person's behavior, memory, and reactions so the legal system can avoid re-traumatizing them and handle cases more fairly and without causing further harm.</a:t>
            </a:r>
          </a:p>
          <a:p>
            <a:endParaRPr lang="en-US" dirty="0"/>
          </a:p>
        </p:txBody>
      </p:sp>
      <p:pic>
        <p:nvPicPr>
          <p:cNvPr id="5" name="Picture 4" descr="Trauma-Informed Judicial Practices">
            <a:extLst>
              <a:ext uri="{FF2B5EF4-FFF2-40B4-BE49-F238E27FC236}">
                <a16:creationId xmlns:a16="http://schemas.microsoft.com/office/drawing/2014/main" id="{285E139E-96E8-141D-CC9B-4A3CB954CE9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10154" y="3759094"/>
            <a:ext cx="5004081" cy="2471438"/>
          </a:xfrm>
          <a:prstGeom prst="rect">
            <a:avLst/>
          </a:prstGeom>
        </p:spPr>
      </p:pic>
      <p:sp>
        <p:nvSpPr>
          <p:cNvPr id="7" name="TextBox 6">
            <a:extLst>
              <a:ext uri="{FF2B5EF4-FFF2-40B4-BE49-F238E27FC236}">
                <a16:creationId xmlns:a16="http://schemas.microsoft.com/office/drawing/2014/main" id="{83F3753D-70DA-D387-9BFD-B9754F39F3A5}"/>
              </a:ext>
            </a:extLst>
          </p:cNvPr>
          <p:cNvSpPr txBox="1"/>
          <p:nvPr/>
        </p:nvSpPr>
        <p:spPr>
          <a:xfrm>
            <a:off x="575441" y="3759095"/>
            <a:ext cx="5834713" cy="2554545"/>
          </a:xfrm>
          <a:prstGeom prst="rect">
            <a:avLst/>
          </a:prstGeom>
          <a:noFill/>
        </p:spPr>
        <p:txBody>
          <a:bodyPr wrap="square" rtlCol="0">
            <a:spAutoFit/>
          </a:bodyPr>
          <a:lstStyle/>
          <a:p>
            <a:r>
              <a:rPr lang="en-US" sz="3200" dirty="0"/>
              <a:t>Key Principles</a:t>
            </a:r>
          </a:p>
          <a:p>
            <a:pPr marL="342900" indent="-342900">
              <a:buAutoNum type="arabicPeriod"/>
            </a:pPr>
            <a:r>
              <a:rPr lang="en-US" sz="3200" dirty="0"/>
              <a:t>Recognize Trauma</a:t>
            </a:r>
          </a:p>
          <a:p>
            <a:pPr marL="342900" indent="-342900">
              <a:buAutoNum type="arabicPeriod"/>
            </a:pPr>
            <a:r>
              <a:rPr lang="en-US" sz="3200" dirty="0"/>
              <a:t>Avoid </a:t>
            </a:r>
            <a:r>
              <a:rPr lang="en-US" sz="3200" dirty="0" err="1"/>
              <a:t>Retraumatization</a:t>
            </a:r>
            <a:endParaRPr lang="en-US" sz="3200" dirty="0"/>
          </a:p>
          <a:p>
            <a:pPr marL="342900" indent="-342900">
              <a:buAutoNum type="arabicPeriod"/>
            </a:pPr>
            <a:r>
              <a:rPr lang="en-US" sz="3200" dirty="0"/>
              <a:t>Promote Safety &amp; Trust</a:t>
            </a:r>
          </a:p>
          <a:p>
            <a:pPr marL="342900" indent="-342900">
              <a:buAutoNum type="arabicPeriod"/>
            </a:pPr>
            <a:r>
              <a:rPr lang="en-US" sz="3200" dirty="0"/>
              <a:t>Empower Litigants</a:t>
            </a:r>
          </a:p>
        </p:txBody>
      </p:sp>
    </p:spTree>
    <p:extLst>
      <p:ext uri="{BB962C8B-B14F-4D97-AF65-F5344CB8AC3E}">
        <p14:creationId xmlns:p14="http://schemas.microsoft.com/office/powerpoint/2010/main" val="1467590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9C67F7-B05C-F8AC-87B0-20D8ABF5529B}"/>
              </a:ext>
            </a:extLst>
          </p:cNvPr>
          <p:cNvSpPr txBox="1"/>
          <p:nvPr/>
        </p:nvSpPr>
        <p:spPr>
          <a:xfrm>
            <a:off x="644284" y="1031008"/>
            <a:ext cx="10903432" cy="5016758"/>
          </a:xfrm>
          <a:prstGeom prst="rect">
            <a:avLst/>
          </a:prstGeom>
          <a:noFill/>
        </p:spPr>
        <p:txBody>
          <a:bodyPr wrap="square" rtlCol="0">
            <a:spAutoFit/>
          </a:bodyPr>
          <a:lstStyle/>
          <a:p>
            <a:pPr lvl="0"/>
            <a:r>
              <a:rPr lang="en-US" sz="3200" b="1" dirty="0"/>
              <a:t>Safety:</a:t>
            </a:r>
            <a:r>
              <a:rPr lang="en-US" sz="3200" dirty="0"/>
              <a:t> Creating safe and secure environment in every interaction.</a:t>
            </a:r>
          </a:p>
          <a:p>
            <a:pPr lvl="0"/>
            <a:r>
              <a:rPr lang="en-US" sz="3200" b="1" dirty="0"/>
              <a:t>Trustworthiness &amp; Transparency:</a:t>
            </a:r>
            <a:r>
              <a:rPr lang="en-US" sz="3200" dirty="0"/>
              <a:t> Communicating openly, clarifying roles, and following through reliably.</a:t>
            </a:r>
          </a:p>
          <a:p>
            <a:pPr lvl="0"/>
            <a:r>
              <a:rPr lang="en-US" sz="3200" b="1" dirty="0"/>
              <a:t>Empowerment &amp; Choice:</a:t>
            </a:r>
            <a:r>
              <a:rPr lang="en-US" sz="3200" dirty="0"/>
              <a:t> Involving Client directly in decisions.</a:t>
            </a:r>
          </a:p>
          <a:p>
            <a:pPr lvl="0"/>
            <a:r>
              <a:rPr lang="en-US" sz="3200" b="1" dirty="0"/>
              <a:t>Collaboration:</a:t>
            </a:r>
            <a:r>
              <a:rPr lang="en-US" sz="3200" dirty="0"/>
              <a:t> Treating the attorney-client relationship as an equal partnership</a:t>
            </a:r>
          </a:p>
          <a:p>
            <a:pPr lvl="0"/>
            <a:r>
              <a:rPr lang="en-US" sz="3200" b="1" dirty="0"/>
              <a:t>Cultural Sensitivity:</a:t>
            </a:r>
            <a:r>
              <a:rPr lang="en-US" sz="3200" dirty="0"/>
              <a:t> Accounting for cultural, historical, and identity-based factors that shape a client's experience</a:t>
            </a:r>
          </a:p>
        </p:txBody>
      </p:sp>
      <p:sp>
        <p:nvSpPr>
          <p:cNvPr id="4" name="TextBox 3">
            <a:extLst>
              <a:ext uri="{FF2B5EF4-FFF2-40B4-BE49-F238E27FC236}">
                <a16:creationId xmlns:a16="http://schemas.microsoft.com/office/drawing/2014/main" id="{4D349B0D-6C10-FAFB-30C9-EC486B737CA8}"/>
              </a:ext>
            </a:extLst>
          </p:cNvPr>
          <p:cNvSpPr txBox="1"/>
          <p:nvPr/>
        </p:nvSpPr>
        <p:spPr>
          <a:xfrm>
            <a:off x="644284" y="348347"/>
            <a:ext cx="10822502" cy="707886"/>
          </a:xfrm>
          <a:prstGeom prst="rect">
            <a:avLst/>
          </a:prstGeom>
          <a:noFill/>
        </p:spPr>
        <p:txBody>
          <a:bodyPr wrap="square" rtlCol="0">
            <a:spAutoFit/>
          </a:bodyPr>
          <a:lstStyle/>
          <a:p>
            <a:r>
              <a:rPr lang="en-US" sz="4000" b="1" dirty="0"/>
              <a:t>Core Principles in Legal Representation</a:t>
            </a:r>
          </a:p>
        </p:txBody>
      </p:sp>
      <p:sp>
        <p:nvSpPr>
          <p:cNvPr id="5" name="TextBox 4">
            <a:extLst>
              <a:ext uri="{FF2B5EF4-FFF2-40B4-BE49-F238E27FC236}">
                <a16:creationId xmlns:a16="http://schemas.microsoft.com/office/drawing/2014/main" id="{ACAF863C-32AD-4C53-BC19-E70E034121FB}"/>
              </a:ext>
            </a:extLst>
          </p:cNvPr>
          <p:cNvSpPr txBox="1"/>
          <p:nvPr/>
        </p:nvSpPr>
        <p:spPr>
          <a:xfrm>
            <a:off x="667407" y="6060378"/>
            <a:ext cx="10776256" cy="276999"/>
          </a:xfrm>
          <a:prstGeom prst="rect">
            <a:avLst/>
          </a:prstGeom>
          <a:noFill/>
        </p:spPr>
        <p:txBody>
          <a:bodyPr wrap="square" rtlCol="0">
            <a:spAutoFit/>
          </a:bodyPr>
          <a:lstStyle/>
          <a:p>
            <a:r>
              <a:rPr lang="en-US" sz="1200" dirty="0"/>
              <a:t>Trauma-Informed Legal Practice: Principles and Application 30 July 2025 Law Society of Tasmania</a:t>
            </a:r>
            <a:endParaRPr lang="en-US" dirty="0"/>
          </a:p>
        </p:txBody>
      </p:sp>
    </p:spTree>
    <p:extLst>
      <p:ext uri="{BB962C8B-B14F-4D97-AF65-F5344CB8AC3E}">
        <p14:creationId xmlns:p14="http://schemas.microsoft.com/office/powerpoint/2010/main" val="3590237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63C393-9C0D-7841-E286-DF197BBDAF2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921224" y="-1"/>
            <a:ext cx="10031104" cy="6475863"/>
          </a:xfrm>
          <a:prstGeom prst="rect">
            <a:avLst/>
          </a:prstGeom>
        </p:spPr>
      </p:pic>
    </p:spTree>
    <p:extLst>
      <p:ext uri="{BB962C8B-B14F-4D97-AF65-F5344CB8AC3E}">
        <p14:creationId xmlns:p14="http://schemas.microsoft.com/office/powerpoint/2010/main" val="1379290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0B559D-5B72-7CBE-70AC-1A1B482EC28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59808" y="381924"/>
            <a:ext cx="9758150" cy="6094152"/>
          </a:xfrm>
          <a:prstGeom prst="rect">
            <a:avLst/>
          </a:prstGeom>
        </p:spPr>
      </p:pic>
    </p:spTree>
    <p:extLst>
      <p:ext uri="{BB962C8B-B14F-4D97-AF65-F5344CB8AC3E}">
        <p14:creationId xmlns:p14="http://schemas.microsoft.com/office/powerpoint/2010/main" val="1970391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594360" y="320040"/>
            <a:ext cx="10435196" cy="411480"/>
          </a:xfrm>
          <a:prstGeom prst="rect">
            <a:avLst/>
          </a:prstGeom>
          <a:noFill/>
          <a:ln/>
        </p:spPr>
        <p:txBody>
          <a:bodyPr wrap="square" lIns="0" tIns="0" rIns="0" bIns="0" rtlCol="0" anchor="ctr"/>
          <a:lstStyle/>
          <a:p>
            <a:pPr marL="0" indent="0">
              <a:buNone/>
            </a:pPr>
            <a:r>
              <a:rPr lang="en-US" sz="3600" b="1" dirty="0">
                <a:solidFill>
                  <a:srgbClr val="163A5F"/>
                </a:solidFill>
                <a:latin typeface="Aptos Display" pitchFamily="34" charset="0"/>
                <a:ea typeface="Aptos Display" pitchFamily="34" charset="-122"/>
                <a:cs typeface="Aptos Display" pitchFamily="34" charset="-120"/>
              </a:rPr>
              <a:t>Practical safeguards before opening a case</a:t>
            </a:r>
            <a:endParaRPr lang="en-US" sz="3600" dirty="0"/>
          </a:p>
        </p:txBody>
      </p:sp>
      <p:sp>
        <p:nvSpPr>
          <p:cNvPr id="3" name="Text 1"/>
          <p:cNvSpPr/>
          <p:nvPr/>
        </p:nvSpPr>
        <p:spPr>
          <a:xfrm>
            <a:off x="612648" y="811451"/>
            <a:ext cx="10908792" cy="228600"/>
          </a:xfrm>
          <a:prstGeom prst="rect">
            <a:avLst/>
          </a:prstGeom>
          <a:noFill/>
          <a:ln/>
        </p:spPr>
        <p:txBody>
          <a:bodyPr wrap="square" lIns="0" tIns="0" rIns="0" bIns="0" rtlCol="0" anchor="ctr"/>
          <a:lstStyle/>
          <a:p>
            <a:pPr marL="0" indent="0">
              <a:buNone/>
            </a:pPr>
            <a:r>
              <a:rPr lang="en-US" sz="2200" dirty="0">
                <a:solidFill>
                  <a:srgbClr val="5B6770"/>
                </a:solidFill>
              </a:rPr>
              <a:t>A safer child support process screens for risk before the other parent is contacted.</a:t>
            </a:r>
            <a:endParaRPr lang="en-US" sz="1050" dirty="0"/>
          </a:p>
        </p:txBody>
      </p:sp>
      <p:pic>
        <p:nvPicPr>
          <p:cNvPr id="4" name="Picture 3" descr="image.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345151" y="1230299"/>
            <a:ext cx="4091149" cy="4251960"/>
          </a:xfrm>
          <a:prstGeom prst="rect">
            <a:avLst/>
          </a:prstGeom>
        </p:spPr>
      </p:pic>
      <p:sp>
        <p:nvSpPr>
          <p:cNvPr id="5" name="Shape 2"/>
          <p:cNvSpPr/>
          <p:nvPr/>
        </p:nvSpPr>
        <p:spPr>
          <a:xfrm>
            <a:off x="585844" y="1188720"/>
            <a:ext cx="475488" cy="475488"/>
          </a:xfrm>
          <a:prstGeom prst="ellipse">
            <a:avLst/>
          </a:prstGeom>
          <a:solidFill>
            <a:srgbClr val="163A5F"/>
          </a:solidFill>
          <a:ln w="12700">
            <a:solidFill>
              <a:srgbClr val="163A5F"/>
            </a:solidFill>
            <a:prstDash val="solid"/>
          </a:ln>
        </p:spPr>
        <p:txBody>
          <a:bodyPr/>
          <a:lstStyle/>
          <a:p>
            <a:endParaRPr lang="en-US"/>
          </a:p>
        </p:txBody>
      </p:sp>
      <p:sp>
        <p:nvSpPr>
          <p:cNvPr id="6" name="Text 3"/>
          <p:cNvSpPr/>
          <p:nvPr/>
        </p:nvSpPr>
        <p:spPr>
          <a:xfrm>
            <a:off x="585849" y="1334076"/>
            <a:ext cx="475488" cy="182880"/>
          </a:xfrm>
          <a:prstGeom prst="rect">
            <a:avLst/>
          </a:prstGeom>
          <a:noFill/>
          <a:ln/>
        </p:spPr>
        <p:txBody>
          <a:bodyPr wrap="square" lIns="0" tIns="0" rIns="0" bIns="0" rtlCol="0" anchor="ctr"/>
          <a:lstStyle/>
          <a:p>
            <a:pPr marL="0" indent="0" algn="ctr">
              <a:buNone/>
            </a:pPr>
            <a:r>
              <a:rPr lang="en-US" sz="2200" b="1" dirty="0">
                <a:solidFill>
                  <a:srgbClr val="FFFFFF"/>
                </a:solidFill>
              </a:rPr>
              <a:t>1</a:t>
            </a:r>
            <a:endParaRPr lang="en-US" sz="1100" dirty="0"/>
          </a:p>
        </p:txBody>
      </p:sp>
      <p:sp>
        <p:nvSpPr>
          <p:cNvPr id="7" name="Text 4"/>
          <p:cNvSpPr/>
          <p:nvPr/>
        </p:nvSpPr>
        <p:spPr>
          <a:xfrm>
            <a:off x="1236330" y="1312164"/>
            <a:ext cx="1463040" cy="228600"/>
          </a:xfrm>
          <a:prstGeom prst="rect">
            <a:avLst/>
          </a:prstGeom>
          <a:noFill/>
          <a:ln/>
        </p:spPr>
        <p:txBody>
          <a:bodyPr wrap="square" lIns="0" tIns="0" rIns="0" bIns="0" rtlCol="0" anchor="ctr"/>
          <a:lstStyle/>
          <a:p>
            <a:pPr marL="0" indent="0">
              <a:buNone/>
            </a:pPr>
            <a:r>
              <a:rPr lang="en-US" sz="2200" b="1" dirty="0">
                <a:solidFill>
                  <a:srgbClr val="163A5F"/>
                </a:solidFill>
              </a:rPr>
              <a:t>Screen first</a:t>
            </a:r>
            <a:endParaRPr lang="en-US" sz="1300" dirty="0"/>
          </a:p>
        </p:txBody>
      </p:sp>
      <p:sp>
        <p:nvSpPr>
          <p:cNvPr id="8" name="Text 5"/>
          <p:cNvSpPr/>
          <p:nvPr/>
        </p:nvSpPr>
        <p:spPr>
          <a:xfrm>
            <a:off x="3017519" y="1263054"/>
            <a:ext cx="4379662" cy="411480"/>
          </a:xfrm>
          <a:prstGeom prst="rect">
            <a:avLst/>
          </a:prstGeom>
          <a:noFill/>
          <a:ln/>
        </p:spPr>
        <p:txBody>
          <a:bodyPr wrap="square" lIns="0" tIns="0" rIns="0" bIns="0" rtlCol="0" anchor="ctr">
            <a:noAutofit/>
          </a:bodyPr>
          <a:lstStyle/>
          <a:p>
            <a:pPr marL="0" indent="0">
              <a:buNone/>
            </a:pPr>
            <a:r>
              <a:rPr lang="en-US" dirty="0">
                <a:solidFill>
                  <a:srgbClr val="1F2937"/>
                </a:solidFill>
              </a:rPr>
              <a:t>Ask privately about violence, stalking, coercive control, and child safety.</a:t>
            </a:r>
            <a:endParaRPr lang="en-US" dirty="0"/>
          </a:p>
        </p:txBody>
      </p:sp>
      <p:sp>
        <p:nvSpPr>
          <p:cNvPr id="9" name="Shape 6"/>
          <p:cNvSpPr/>
          <p:nvPr/>
        </p:nvSpPr>
        <p:spPr>
          <a:xfrm>
            <a:off x="592154" y="2057400"/>
            <a:ext cx="475488" cy="475488"/>
          </a:xfrm>
          <a:prstGeom prst="ellipse">
            <a:avLst/>
          </a:prstGeom>
          <a:solidFill>
            <a:srgbClr val="163A5F"/>
          </a:solidFill>
          <a:ln w="12700">
            <a:solidFill>
              <a:srgbClr val="163A5F"/>
            </a:solidFill>
            <a:prstDash val="solid"/>
          </a:ln>
        </p:spPr>
        <p:txBody>
          <a:bodyPr/>
          <a:lstStyle/>
          <a:p>
            <a:endParaRPr lang="en-US"/>
          </a:p>
        </p:txBody>
      </p:sp>
      <p:sp>
        <p:nvSpPr>
          <p:cNvPr id="10" name="Text 7"/>
          <p:cNvSpPr/>
          <p:nvPr/>
        </p:nvSpPr>
        <p:spPr>
          <a:xfrm>
            <a:off x="598461" y="2190144"/>
            <a:ext cx="475488" cy="182880"/>
          </a:xfrm>
          <a:prstGeom prst="rect">
            <a:avLst/>
          </a:prstGeom>
          <a:noFill/>
          <a:ln/>
        </p:spPr>
        <p:txBody>
          <a:bodyPr wrap="square" lIns="0" tIns="0" rIns="0" bIns="0" rtlCol="0" anchor="ctr"/>
          <a:lstStyle/>
          <a:p>
            <a:pPr marL="0" indent="0" algn="ctr">
              <a:buNone/>
            </a:pPr>
            <a:r>
              <a:rPr lang="en-US" sz="2200" b="1" dirty="0">
                <a:solidFill>
                  <a:srgbClr val="FFFFFF"/>
                </a:solidFill>
              </a:rPr>
              <a:t>2</a:t>
            </a:r>
            <a:endParaRPr lang="en-US" sz="1100" dirty="0"/>
          </a:p>
        </p:txBody>
      </p:sp>
      <p:sp>
        <p:nvSpPr>
          <p:cNvPr id="11" name="Text 8"/>
          <p:cNvSpPr/>
          <p:nvPr/>
        </p:nvSpPr>
        <p:spPr>
          <a:xfrm>
            <a:off x="1225296" y="2099573"/>
            <a:ext cx="1463040" cy="228600"/>
          </a:xfrm>
          <a:prstGeom prst="rect">
            <a:avLst/>
          </a:prstGeom>
          <a:noFill/>
          <a:ln/>
        </p:spPr>
        <p:txBody>
          <a:bodyPr wrap="square" lIns="0" tIns="0" rIns="0" bIns="0" rtlCol="0" anchor="ctr"/>
          <a:lstStyle/>
          <a:p>
            <a:pPr marL="0" indent="0">
              <a:buNone/>
            </a:pPr>
            <a:r>
              <a:rPr lang="en-US" sz="2200" b="1" dirty="0">
                <a:solidFill>
                  <a:srgbClr val="163A5F"/>
                </a:solidFill>
              </a:rPr>
              <a:t>Plan notice</a:t>
            </a:r>
            <a:endParaRPr lang="en-US" sz="1300" dirty="0"/>
          </a:p>
        </p:txBody>
      </p:sp>
      <p:sp>
        <p:nvSpPr>
          <p:cNvPr id="12" name="Text 9"/>
          <p:cNvSpPr/>
          <p:nvPr/>
        </p:nvSpPr>
        <p:spPr>
          <a:xfrm>
            <a:off x="3017519" y="1993392"/>
            <a:ext cx="4449030" cy="702194"/>
          </a:xfrm>
          <a:prstGeom prst="rect">
            <a:avLst/>
          </a:prstGeom>
          <a:noFill/>
          <a:ln/>
        </p:spPr>
        <p:txBody>
          <a:bodyPr wrap="square" lIns="0" tIns="0" rIns="0" bIns="0" rtlCol="0" anchor="ctr">
            <a:noAutofit/>
          </a:bodyPr>
          <a:lstStyle/>
          <a:p>
            <a:pPr marL="0" indent="0">
              <a:buNone/>
            </a:pPr>
            <a:r>
              <a:rPr lang="en-US" dirty="0">
                <a:solidFill>
                  <a:srgbClr val="1F2937"/>
                </a:solidFill>
              </a:rPr>
              <a:t>Consider timing, confidential address practices, and safe communication channels.</a:t>
            </a:r>
            <a:endParaRPr lang="en-US" dirty="0"/>
          </a:p>
        </p:txBody>
      </p:sp>
      <p:sp>
        <p:nvSpPr>
          <p:cNvPr id="13" name="Shape 10"/>
          <p:cNvSpPr/>
          <p:nvPr/>
        </p:nvSpPr>
        <p:spPr>
          <a:xfrm>
            <a:off x="598456" y="2926080"/>
            <a:ext cx="475488" cy="475488"/>
          </a:xfrm>
          <a:prstGeom prst="ellipse">
            <a:avLst/>
          </a:prstGeom>
          <a:solidFill>
            <a:srgbClr val="163A5F"/>
          </a:solidFill>
          <a:ln w="12700">
            <a:solidFill>
              <a:srgbClr val="163A5F"/>
            </a:solidFill>
            <a:prstDash val="solid"/>
          </a:ln>
        </p:spPr>
        <p:txBody>
          <a:bodyPr/>
          <a:lstStyle/>
          <a:p>
            <a:endParaRPr lang="en-US"/>
          </a:p>
        </p:txBody>
      </p:sp>
      <p:sp>
        <p:nvSpPr>
          <p:cNvPr id="14" name="Text 11"/>
          <p:cNvSpPr/>
          <p:nvPr/>
        </p:nvSpPr>
        <p:spPr>
          <a:xfrm>
            <a:off x="604769" y="3052518"/>
            <a:ext cx="475488" cy="182880"/>
          </a:xfrm>
          <a:prstGeom prst="rect">
            <a:avLst/>
          </a:prstGeom>
          <a:noFill/>
          <a:ln/>
        </p:spPr>
        <p:txBody>
          <a:bodyPr wrap="square" lIns="0" tIns="0" rIns="0" bIns="0" rtlCol="0" anchor="ctr"/>
          <a:lstStyle/>
          <a:p>
            <a:pPr marL="0" indent="0" algn="ctr">
              <a:buNone/>
            </a:pPr>
            <a:r>
              <a:rPr lang="en-US" sz="2200" b="1" dirty="0">
                <a:solidFill>
                  <a:srgbClr val="FFFFFF"/>
                </a:solidFill>
              </a:rPr>
              <a:t>3</a:t>
            </a:r>
            <a:endParaRPr lang="en-US" sz="1100" dirty="0"/>
          </a:p>
        </p:txBody>
      </p:sp>
      <p:sp>
        <p:nvSpPr>
          <p:cNvPr id="15" name="Text 12"/>
          <p:cNvSpPr/>
          <p:nvPr/>
        </p:nvSpPr>
        <p:spPr>
          <a:xfrm>
            <a:off x="1225296" y="2954299"/>
            <a:ext cx="1490472" cy="411480"/>
          </a:xfrm>
          <a:prstGeom prst="rect">
            <a:avLst/>
          </a:prstGeom>
          <a:noFill/>
          <a:ln/>
        </p:spPr>
        <p:txBody>
          <a:bodyPr wrap="square" lIns="0" tIns="0" rIns="0" bIns="0" rtlCol="0" anchor="ctr"/>
          <a:lstStyle/>
          <a:p>
            <a:pPr marL="0" indent="0">
              <a:buNone/>
            </a:pPr>
            <a:r>
              <a:rPr lang="en-US" sz="2200" b="1" dirty="0">
                <a:solidFill>
                  <a:srgbClr val="163A5F"/>
                </a:solidFill>
              </a:rPr>
              <a:t>Separate issues</a:t>
            </a:r>
            <a:endParaRPr lang="en-US" sz="1300" dirty="0"/>
          </a:p>
        </p:txBody>
      </p:sp>
      <p:sp>
        <p:nvSpPr>
          <p:cNvPr id="16" name="Text 13"/>
          <p:cNvSpPr/>
          <p:nvPr/>
        </p:nvSpPr>
        <p:spPr>
          <a:xfrm>
            <a:off x="3035393" y="2877836"/>
            <a:ext cx="4191520" cy="642287"/>
          </a:xfrm>
          <a:prstGeom prst="rect">
            <a:avLst/>
          </a:prstGeom>
          <a:noFill/>
          <a:ln/>
        </p:spPr>
        <p:txBody>
          <a:bodyPr wrap="square" lIns="0" tIns="0" rIns="0" bIns="0" rtlCol="0" anchor="ctr">
            <a:noAutofit/>
          </a:bodyPr>
          <a:lstStyle/>
          <a:p>
            <a:pPr marL="0" indent="0">
              <a:buNone/>
            </a:pPr>
            <a:r>
              <a:rPr lang="en-US" dirty="0">
                <a:solidFill>
                  <a:srgbClr val="1F2937"/>
                </a:solidFill>
              </a:rPr>
              <a:t>Be clear that child support collection is a separate issue from parenting time issues</a:t>
            </a:r>
            <a:endParaRPr lang="en-US" dirty="0"/>
          </a:p>
        </p:txBody>
      </p:sp>
      <p:sp>
        <p:nvSpPr>
          <p:cNvPr id="17" name="Shape 14"/>
          <p:cNvSpPr/>
          <p:nvPr/>
        </p:nvSpPr>
        <p:spPr>
          <a:xfrm>
            <a:off x="598460" y="3794760"/>
            <a:ext cx="475488" cy="475488"/>
          </a:xfrm>
          <a:prstGeom prst="ellipse">
            <a:avLst/>
          </a:prstGeom>
          <a:solidFill>
            <a:srgbClr val="163A5F"/>
          </a:solidFill>
          <a:ln w="12700">
            <a:solidFill>
              <a:srgbClr val="163A5F"/>
            </a:solidFill>
            <a:prstDash val="solid"/>
          </a:ln>
        </p:spPr>
        <p:txBody>
          <a:bodyPr/>
          <a:lstStyle/>
          <a:p>
            <a:endParaRPr lang="en-US"/>
          </a:p>
        </p:txBody>
      </p:sp>
      <p:sp>
        <p:nvSpPr>
          <p:cNvPr id="18" name="Text 15"/>
          <p:cNvSpPr/>
          <p:nvPr/>
        </p:nvSpPr>
        <p:spPr>
          <a:xfrm>
            <a:off x="611076" y="3908586"/>
            <a:ext cx="475488" cy="182880"/>
          </a:xfrm>
          <a:prstGeom prst="rect">
            <a:avLst/>
          </a:prstGeom>
          <a:noFill/>
          <a:ln/>
        </p:spPr>
        <p:txBody>
          <a:bodyPr wrap="square" lIns="0" tIns="0" rIns="0" bIns="0" rtlCol="0" anchor="ctr"/>
          <a:lstStyle/>
          <a:p>
            <a:pPr marL="0" indent="0" algn="ctr">
              <a:buNone/>
            </a:pPr>
            <a:r>
              <a:rPr lang="en-US" sz="2200" b="1" dirty="0">
                <a:solidFill>
                  <a:srgbClr val="FFFFFF"/>
                </a:solidFill>
              </a:rPr>
              <a:t>4</a:t>
            </a:r>
            <a:endParaRPr lang="en-US" sz="1100" dirty="0"/>
          </a:p>
        </p:txBody>
      </p:sp>
      <p:sp>
        <p:nvSpPr>
          <p:cNvPr id="19" name="Text 16"/>
          <p:cNvSpPr/>
          <p:nvPr/>
        </p:nvSpPr>
        <p:spPr>
          <a:xfrm>
            <a:off x="1225296" y="3774972"/>
            <a:ext cx="1508760" cy="450107"/>
          </a:xfrm>
          <a:prstGeom prst="rect">
            <a:avLst/>
          </a:prstGeom>
          <a:noFill/>
          <a:ln/>
        </p:spPr>
        <p:txBody>
          <a:bodyPr wrap="square" lIns="0" tIns="0" rIns="0" bIns="0" rtlCol="0" anchor="ctr"/>
          <a:lstStyle/>
          <a:p>
            <a:pPr marL="0" indent="0">
              <a:buNone/>
            </a:pPr>
            <a:r>
              <a:rPr lang="en-US" sz="2200" b="1" dirty="0">
                <a:solidFill>
                  <a:srgbClr val="163A5F"/>
                </a:solidFill>
              </a:rPr>
              <a:t>Protections</a:t>
            </a:r>
            <a:endParaRPr lang="en-US" sz="1300" dirty="0"/>
          </a:p>
        </p:txBody>
      </p:sp>
      <p:sp>
        <p:nvSpPr>
          <p:cNvPr id="20" name="Text 17"/>
          <p:cNvSpPr/>
          <p:nvPr/>
        </p:nvSpPr>
        <p:spPr>
          <a:xfrm>
            <a:off x="3042743" y="3796099"/>
            <a:ext cx="4091149" cy="550296"/>
          </a:xfrm>
          <a:prstGeom prst="rect">
            <a:avLst/>
          </a:prstGeom>
          <a:noFill/>
          <a:ln/>
        </p:spPr>
        <p:txBody>
          <a:bodyPr wrap="square" lIns="0" tIns="0" rIns="0" bIns="0" rtlCol="0" anchor="ctr">
            <a:noAutofit/>
          </a:bodyPr>
          <a:lstStyle/>
          <a:p>
            <a:pPr marL="0" indent="0">
              <a:buNone/>
            </a:pPr>
            <a:r>
              <a:rPr lang="en-US" dirty="0">
                <a:solidFill>
                  <a:srgbClr val="1F2937"/>
                </a:solidFill>
              </a:rPr>
              <a:t>Coordinate with legal aid, victim services, DCFS, and court safety resources.</a:t>
            </a:r>
            <a:endParaRPr lang="en-US" dirty="0"/>
          </a:p>
        </p:txBody>
      </p:sp>
      <p:sp>
        <p:nvSpPr>
          <p:cNvPr id="21" name="Shape 18"/>
          <p:cNvSpPr/>
          <p:nvPr/>
        </p:nvSpPr>
        <p:spPr>
          <a:xfrm>
            <a:off x="611069" y="4663440"/>
            <a:ext cx="475488" cy="475488"/>
          </a:xfrm>
          <a:prstGeom prst="ellipse">
            <a:avLst/>
          </a:prstGeom>
          <a:solidFill>
            <a:srgbClr val="163A5F"/>
          </a:solidFill>
          <a:ln w="12700">
            <a:solidFill>
              <a:srgbClr val="163A5F"/>
            </a:solidFill>
            <a:prstDash val="solid"/>
          </a:ln>
        </p:spPr>
        <p:txBody>
          <a:bodyPr/>
          <a:lstStyle/>
          <a:p>
            <a:endParaRPr lang="en-US"/>
          </a:p>
        </p:txBody>
      </p:sp>
      <p:sp>
        <p:nvSpPr>
          <p:cNvPr id="22" name="Text 19"/>
          <p:cNvSpPr/>
          <p:nvPr/>
        </p:nvSpPr>
        <p:spPr>
          <a:xfrm>
            <a:off x="604766" y="4789878"/>
            <a:ext cx="475488" cy="182880"/>
          </a:xfrm>
          <a:prstGeom prst="rect">
            <a:avLst/>
          </a:prstGeom>
          <a:noFill/>
          <a:ln/>
        </p:spPr>
        <p:txBody>
          <a:bodyPr wrap="square" lIns="0" tIns="0" rIns="0" bIns="0" rtlCol="0" anchor="ctr"/>
          <a:lstStyle/>
          <a:p>
            <a:pPr marL="0" indent="0" algn="ctr">
              <a:buNone/>
            </a:pPr>
            <a:r>
              <a:rPr lang="en-US" sz="2200" b="1" dirty="0">
                <a:solidFill>
                  <a:srgbClr val="FFFFFF"/>
                </a:solidFill>
              </a:rPr>
              <a:t>5</a:t>
            </a:r>
            <a:endParaRPr lang="en-US" sz="1100" dirty="0"/>
          </a:p>
        </p:txBody>
      </p:sp>
      <p:sp>
        <p:nvSpPr>
          <p:cNvPr id="23" name="Text 20"/>
          <p:cNvSpPr/>
          <p:nvPr/>
        </p:nvSpPr>
        <p:spPr>
          <a:xfrm>
            <a:off x="1225296" y="4654927"/>
            <a:ext cx="1606190" cy="411480"/>
          </a:xfrm>
          <a:prstGeom prst="rect">
            <a:avLst/>
          </a:prstGeom>
          <a:noFill/>
          <a:ln/>
        </p:spPr>
        <p:txBody>
          <a:bodyPr wrap="square" lIns="0" tIns="0" rIns="0" bIns="0" rtlCol="0" anchor="ctr"/>
          <a:lstStyle/>
          <a:p>
            <a:pPr marL="0" indent="0">
              <a:buNone/>
            </a:pPr>
            <a:r>
              <a:rPr lang="en-US" sz="2200" b="1" dirty="0">
                <a:solidFill>
                  <a:srgbClr val="163A5F"/>
                </a:solidFill>
              </a:rPr>
              <a:t>Good cause</a:t>
            </a:r>
            <a:endParaRPr lang="en-US" sz="1300" dirty="0"/>
          </a:p>
        </p:txBody>
      </p:sp>
      <p:sp>
        <p:nvSpPr>
          <p:cNvPr id="24" name="Text 21"/>
          <p:cNvSpPr/>
          <p:nvPr/>
        </p:nvSpPr>
        <p:spPr>
          <a:xfrm>
            <a:off x="3042745" y="4654926"/>
            <a:ext cx="4045432" cy="642287"/>
          </a:xfrm>
          <a:prstGeom prst="rect">
            <a:avLst/>
          </a:prstGeom>
          <a:noFill/>
          <a:ln/>
        </p:spPr>
        <p:txBody>
          <a:bodyPr wrap="square" lIns="0" tIns="0" rIns="0" bIns="0" rtlCol="0" anchor="ctr">
            <a:noAutofit/>
          </a:bodyPr>
          <a:lstStyle/>
          <a:p>
            <a:pPr marL="0" indent="0">
              <a:buNone/>
            </a:pPr>
            <a:r>
              <a:rPr lang="en-US" dirty="0">
                <a:solidFill>
                  <a:srgbClr val="1F2937"/>
                </a:solidFill>
              </a:rPr>
              <a:t>For TANF or benefit cases, evaluate good cause before sanctions or referrals.</a:t>
            </a:r>
            <a:endParaRPr lang="en-US" dirty="0"/>
          </a:p>
        </p:txBody>
      </p:sp>
      <p:sp>
        <p:nvSpPr>
          <p:cNvPr id="25" name="Text 22"/>
          <p:cNvSpPr/>
          <p:nvPr/>
        </p:nvSpPr>
        <p:spPr>
          <a:xfrm>
            <a:off x="612648" y="5532120"/>
            <a:ext cx="10771632" cy="967488"/>
          </a:xfrm>
          <a:prstGeom prst="rect">
            <a:avLst/>
          </a:prstGeom>
          <a:noFill/>
          <a:ln/>
        </p:spPr>
        <p:txBody>
          <a:bodyPr wrap="square" lIns="1016" tIns="1016" rIns="1016" bIns="1016" rtlCol="0" anchor="ctr">
            <a:normAutofit fontScale="92500" lnSpcReduction="10000"/>
          </a:bodyPr>
          <a:lstStyle/>
          <a:p>
            <a:pPr marL="0" indent="0">
              <a:buNone/>
            </a:pPr>
            <a:r>
              <a:rPr lang="en-US" sz="4100" b="1" dirty="0">
                <a:solidFill>
                  <a:srgbClr val="163A5F"/>
                </a:solidFill>
                <a:latin typeface="Aptos" pitchFamily="34" charset="0"/>
                <a:ea typeface="Aptos" pitchFamily="34" charset="-122"/>
                <a:cs typeface="Aptos" pitchFamily="34" charset="-120"/>
              </a:rPr>
              <a:t>Goal: </a:t>
            </a:r>
            <a:r>
              <a:rPr lang="en-US" sz="3200" b="1" dirty="0">
                <a:solidFill>
                  <a:srgbClr val="163A5F"/>
                </a:solidFill>
                <a:latin typeface="Aptos" pitchFamily="34" charset="0"/>
                <a:ea typeface="Aptos" pitchFamily="34" charset="-122"/>
                <a:cs typeface="Aptos" pitchFamily="34" charset="-120"/>
              </a:rPr>
              <a:t>Maximize lawful support while minimizing danger, retaliation, and unnecessary court involvement.</a:t>
            </a:r>
            <a:endParaRPr lang="en-US"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594359" y="509463"/>
            <a:ext cx="10662219" cy="411480"/>
          </a:xfrm>
          <a:prstGeom prst="rect">
            <a:avLst/>
          </a:prstGeom>
          <a:noFill/>
          <a:ln/>
        </p:spPr>
        <p:txBody>
          <a:bodyPr wrap="square" lIns="0" tIns="0" rIns="0" bIns="0" rtlCol="0" anchor="ctr"/>
          <a:lstStyle/>
          <a:p>
            <a:pPr marL="0" indent="0">
              <a:buNone/>
            </a:pPr>
            <a:r>
              <a:rPr lang="en-US" sz="3600" b="1" dirty="0">
                <a:solidFill>
                  <a:srgbClr val="163A5F"/>
                </a:solidFill>
                <a:latin typeface="Aptos Display" pitchFamily="34" charset="0"/>
                <a:ea typeface="Aptos Display" pitchFamily="34" charset="-122"/>
                <a:cs typeface="Aptos Display" pitchFamily="34" charset="-120"/>
              </a:rPr>
              <a:t>Decision framework:  Risk vs. Benefit of Child Support</a:t>
            </a:r>
            <a:endParaRPr lang="en-US" sz="2800" dirty="0"/>
          </a:p>
        </p:txBody>
      </p:sp>
      <p:sp>
        <p:nvSpPr>
          <p:cNvPr id="3" name="Text 1"/>
          <p:cNvSpPr/>
          <p:nvPr/>
        </p:nvSpPr>
        <p:spPr>
          <a:xfrm>
            <a:off x="612648" y="1051560"/>
            <a:ext cx="10588752" cy="228600"/>
          </a:xfrm>
          <a:prstGeom prst="rect">
            <a:avLst/>
          </a:prstGeom>
          <a:noFill/>
          <a:ln/>
        </p:spPr>
        <p:txBody>
          <a:bodyPr wrap="square" lIns="0" tIns="0" rIns="0" bIns="0" rtlCol="0" anchor="ctr"/>
          <a:lstStyle/>
          <a:p>
            <a:pPr marL="0" indent="0">
              <a:buNone/>
            </a:pPr>
            <a:r>
              <a:rPr lang="en-US" sz="2200" dirty="0">
                <a:solidFill>
                  <a:srgbClr val="5B6770"/>
                </a:solidFill>
              </a:rPr>
              <a:t>This framework is not a reason to deny support. It is a reason to design a safer path.</a:t>
            </a:r>
            <a:endParaRPr lang="en-US" sz="1050" dirty="0"/>
          </a:p>
        </p:txBody>
      </p:sp>
      <p:sp>
        <p:nvSpPr>
          <p:cNvPr id="4" name="Shape 2"/>
          <p:cNvSpPr/>
          <p:nvPr/>
        </p:nvSpPr>
        <p:spPr>
          <a:xfrm>
            <a:off x="639032" y="1475336"/>
            <a:ext cx="5167408" cy="1072371"/>
          </a:xfrm>
          <a:prstGeom prst="roundRect">
            <a:avLst>
              <a:gd name="adj" fmla="val 6667"/>
            </a:avLst>
          </a:prstGeom>
          <a:solidFill>
            <a:srgbClr val="E6F0F5"/>
          </a:solidFill>
          <a:ln w="12700">
            <a:solidFill>
              <a:srgbClr val="D4DEE6"/>
            </a:solidFill>
            <a:prstDash val="solid"/>
          </a:ln>
          <a:effectLst>
            <a:outerShdw blurRad="12700" dist="3810" dir="2700000" algn="bl" rotWithShape="0">
              <a:srgbClr val="000000">
                <a:alpha val="8000"/>
              </a:srgbClr>
            </a:outerShdw>
          </a:effectLst>
        </p:spPr>
        <p:txBody>
          <a:bodyPr/>
          <a:lstStyle/>
          <a:p>
            <a:endParaRPr lang="en-US"/>
          </a:p>
        </p:txBody>
      </p:sp>
      <p:sp>
        <p:nvSpPr>
          <p:cNvPr id="5" name="Text 3"/>
          <p:cNvSpPr/>
          <p:nvPr/>
        </p:nvSpPr>
        <p:spPr>
          <a:xfrm>
            <a:off x="822960" y="1793408"/>
            <a:ext cx="1188720" cy="228600"/>
          </a:xfrm>
          <a:prstGeom prst="rect">
            <a:avLst/>
          </a:prstGeom>
          <a:noFill/>
          <a:ln/>
        </p:spPr>
        <p:txBody>
          <a:bodyPr wrap="square" lIns="0" tIns="0" rIns="0" bIns="0" rtlCol="0" anchor="ctr"/>
          <a:lstStyle/>
          <a:p>
            <a:pPr marL="0" indent="0">
              <a:buNone/>
            </a:pPr>
            <a:r>
              <a:rPr lang="en-US" sz="2200" b="1" dirty="0">
                <a:solidFill>
                  <a:srgbClr val="163A5F"/>
                </a:solidFill>
              </a:rPr>
              <a:t>Safety</a:t>
            </a:r>
            <a:endParaRPr lang="en-US" sz="1350" dirty="0"/>
          </a:p>
        </p:txBody>
      </p:sp>
      <p:sp>
        <p:nvSpPr>
          <p:cNvPr id="6" name="Text 4"/>
          <p:cNvSpPr/>
          <p:nvPr/>
        </p:nvSpPr>
        <p:spPr>
          <a:xfrm>
            <a:off x="2240279" y="1654669"/>
            <a:ext cx="3397469" cy="741690"/>
          </a:xfrm>
          <a:prstGeom prst="rect">
            <a:avLst/>
          </a:prstGeom>
          <a:noFill/>
          <a:ln/>
        </p:spPr>
        <p:txBody>
          <a:bodyPr wrap="square" lIns="0" tIns="0" rIns="0" bIns="0" rtlCol="0" anchor="ctr">
            <a:noAutofit/>
          </a:bodyPr>
          <a:lstStyle/>
          <a:p>
            <a:pPr marL="0" indent="0">
              <a:buNone/>
            </a:pPr>
            <a:r>
              <a:rPr lang="en-US" dirty="0">
                <a:solidFill>
                  <a:srgbClr val="1F2937"/>
                </a:solidFill>
              </a:rPr>
              <a:t>Will notice, parent locate, hearings, or enforcement increase danger?</a:t>
            </a:r>
            <a:endParaRPr lang="en-US" dirty="0"/>
          </a:p>
        </p:txBody>
      </p:sp>
      <p:sp>
        <p:nvSpPr>
          <p:cNvPr id="7" name="Shape 5"/>
          <p:cNvSpPr/>
          <p:nvPr/>
        </p:nvSpPr>
        <p:spPr>
          <a:xfrm>
            <a:off x="6243145" y="1516957"/>
            <a:ext cx="5309823" cy="1030750"/>
          </a:xfrm>
          <a:prstGeom prst="roundRect">
            <a:avLst>
              <a:gd name="adj" fmla="val 6667"/>
            </a:avLst>
          </a:prstGeom>
          <a:solidFill>
            <a:srgbClr val="E6F0F5"/>
          </a:solidFill>
          <a:ln w="12700">
            <a:solidFill>
              <a:srgbClr val="D4DEE6"/>
            </a:solidFill>
            <a:prstDash val="solid"/>
          </a:ln>
          <a:effectLst>
            <a:outerShdw blurRad="12700" dist="3810" dir="2700000" algn="bl" rotWithShape="0">
              <a:srgbClr val="000000">
                <a:alpha val="8000"/>
              </a:srgbClr>
            </a:outerShdw>
          </a:effectLst>
        </p:spPr>
        <p:txBody>
          <a:bodyPr/>
          <a:lstStyle/>
          <a:p>
            <a:endParaRPr lang="en-US"/>
          </a:p>
        </p:txBody>
      </p:sp>
      <p:sp>
        <p:nvSpPr>
          <p:cNvPr id="8" name="Text 6"/>
          <p:cNvSpPr/>
          <p:nvPr/>
        </p:nvSpPr>
        <p:spPr>
          <a:xfrm>
            <a:off x="6477262" y="1743430"/>
            <a:ext cx="1188720" cy="228600"/>
          </a:xfrm>
          <a:prstGeom prst="rect">
            <a:avLst/>
          </a:prstGeom>
          <a:noFill/>
          <a:ln/>
        </p:spPr>
        <p:txBody>
          <a:bodyPr wrap="square" lIns="0" tIns="0" rIns="0" bIns="0" rtlCol="0" anchor="ctr"/>
          <a:lstStyle/>
          <a:p>
            <a:pPr marL="0" indent="0">
              <a:buNone/>
            </a:pPr>
            <a:r>
              <a:rPr lang="en-US" sz="2200" b="1" dirty="0">
                <a:solidFill>
                  <a:srgbClr val="163A5F"/>
                </a:solidFill>
              </a:rPr>
              <a:t>Access</a:t>
            </a:r>
            <a:endParaRPr lang="en-US" sz="1350" dirty="0"/>
          </a:p>
        </p:txBody>
      </p:sp>
      <p:sp>
        <p:nvSpPr>
          <p:cNvPr id="9" name="Text 7"/>
          <p:cNvSpPr/>
          <p:nvPr/>
        </p:nvSpPr>
        <p:spPr>
          <a:xfrm>
            <a:off x="7863840" y="1760061"/>
            <a:ext cx="3505200" cy="502920"/>
          </a:xfrm>
          <a:prstGeom prst="rect">
            <a:avLst/>
          </a:prstGeom>
          <a:noFill/>
          <a:ln/>
        </p:spPr>
        <p:txBody>
          <a:bodyPr wrap="square" lIns="0" tIns="0" rIns="0" bIns="0" rtlCol="0" anchor="ctr">
            <a:noAutofit/>
          </a:bodyPr>
          <a:lstStyle/>
          <a:p>
            <a:pPr marL="0" indent="0">
              <a:buNone/>
            </a:pPr>
            <a:r>
              <a:rPr lang="en-US" dirty="0">
                <a:solidFill>
                  <a:srgbClr val="1F2937"/>
                </a:solidFill>
              </a:rPr>
              <a:t>Will the other parent use support to demand contact or unsupervised parenting time?</a:t>
            </a:r>
            <a:endParaRPr lang="en-US" dirty="0"/>
          </a:p>
        </p:txBody>
      </p:sp>
      <p:sp>
        <p:nvSpPr>
          <p:cNvPr id="10" name="Shape 8"/>
          <p:cNvSpPr/>
          <p:nvPr/>
        </p:nvSpPr>
        <p:spPr>
          <a:xfrm>
            <a:off x="639030" y="2861283"/>
            <a:ext cx="5167410" cy="996301"/>
          </a:xfrm>
          <a:prstGeom prst="roundRect">
            <a:avLst>
              <a:gd name="adj" fmla="val 6667"/>
            </a:avLst>
          </a:prstGeom>
          <a:solidFill>
            <a:srgbClr val="F7E9BF"/>
          </a:solidFill>
          <a:ln w="12700">
            <a:solidFill>
              <a:srgbClr val="D4DEE6"/>
            </a:solidFill>
            <a:prstDash val="solid"/>
          </a:ln>
          <a:effectLst>
            <a:outerShdw blurRad="12700" dist="3810" dir="2700000" algn="bl" rotWithShape="0">
              <a:srgbClr val="000000">
                <a:alpha val="8000"/>
              </a:srgbClr>
            </a:outerShdw>
          </a:effectLst>
        </p:spPr>
        <p:txBody>
          <a:bodyPr/>
          <a:lstStyle/>
          <a:p>
            <a:endParaRPr lang="en-US"/>
          </a:p>
        </p:txBody>
      </p:sp>
      <p:sp>
        <p:nvSpPr>
          <p:cNvPr id="11" name="Text 9"/>
          <p:cNvSpPr/>
          <p:nvPr/>
        </p:nvSpPr>
        <p:spPr>
          <a:xfrm>
            <a:off x="859222" y="3203317"/>
            <a:ext cx="1188720" cy="228600"/>
          </a:xfrm>
          <a:prstGeom prst="rect">
            <a:avLst/>
          </a:prstGeom>
          <a:noFill/>
          <a:ln/>
        </p:spPr>
        <p:txBody>
          <a:bodyPr wrap="square" lIns="0" tIns="0" rIns="0" bIns="0" rtlCol="0" anchor="ctr"/>
          <a:lstStyle/>
          <a:p>
            <a:pPr marL="0" indent="0">
              <a:buNone/>
            </a:pPr>
            <a:r>
              <a:rPr lang="en-US" sz="2200" b="1" dirty="0">
                <a:solidFill>
                  <a:srgbClr val="163A5F"/>
                </a:solidFill>
              </a:rPr>
              <a:t>Child welfare</a:t>
            </a:r>
            <a:endParaRPr lang="en-US" sz="1350" dirty="0"/>
          </a:p>
        </p:txBody>
      </p:sp>
      <p:sp>
        <p:nvSpPr>
          <p:cNvPr id="12" name="Text 10"/>
          <p:cNvSpPr/>
          <p:nvPr/>
        </p:nvSpPr>
        <p:spPr>
          <a:xfrm>
            <a:off x="2240280" y="2993635"/>
            <a:ext cx="3504675" cy="649697"/>
          </a:xfrm>
          <a:prstGeom prst="rect">
            <a:avLst/>
          </a:prstGeom>
          <a:noFill/>
          <a:ln/>
        </p:spPr>
        <p:txBody>
          <a:bodyPr wrap="square" lIns="0" tIns="0" rIns="0" bIns="0" rtlCol="0" anchor="ctr">
            <a:noAutofit/>
          </a:bodyPr>
          <a:lstStyle/>
          <a:p>
            <a:pPr marL="0" indent="0">
              <a:buNone/>
            </a:pPr>
            <a:r>
              <a:rPr lang="en-US" dirty="0">
                <a:solidFill>
                  <a:srgbClr val="1F2937"/>
                </a:solidFill>
              </a:rPr>
              <a:t>Are abuse, neglect, dependency, or DCFS concerns already present?</a:t>
            </a:r>
            <a:endParaRPr lang="en-US" dirty="0"/>
          </a:p>
        </p:txBody>
      </p:sp>
      <p:sp>
        <p:nvSpPr>
          <p:cNvPr id="13" name="Shape 11"/>
          <p:cNvSpPr/>
          <p:nvPr/>
        </p:nvSpPr>
        <p:spPr>
          <a:xfrm>
            <a:off x="6243142" y="2861284"/>
            <a:ext cx="5309826" cy="960120"/>
          </a:xfrm>
          <a:prstGeom prst="roundRect">
            <a:avLst>
              <a:gd name="adj" fmla="val 6667"/>
            </a:avLst>
          </a:prstGeom>
          <a:solidFill>
            <a:srgbClr val="F7E9BF"/>
          </a:solidFill>
          <a:ln w="12700">
            <a:solidFill>
              <a:srgbClr val="D4DEE6"/>
            </a:solidFill>
            <a:prstDash val="solid"/>
          </a:ln>
          <a:effectLst>
            <a:outerShdw blurRad="12700" dist="3810" dir="2700000" algn="bl" rotWithShape="0">
              <a:srgbClr val="000000">
                <a:alpha val="8000"/>
              </a:srgbClr>
            </a:outerShdw>
          </a:effectLst>
        </p:spPr>
        <p:txBody>
          <a:bodyPr/>
          <a:lstStyle/>
          <a:p>
            <a:endParaRPr lang="en-US"/>
          </a:p>
        </p:txBody>
      </p:sp>
      <p:sp>
        <p:nvSpPr>
          <p:cNvPr id="14" name="Text 12"/>
          <p:cNvSpPr/>
          <p:nvPr/>
        </p:nvSpPr>
        <p:spPr>
          <a:xfrm>
            <a:off x="6477262" y="3165083"/>
            <a:ext cx="1188720" cy="228600"/>
          </a:xfrm>
          <a:prstGeom prst="rect">
            <a:avLst/>
          </a:prstGeom>
          <a:noFill/>
          <a:ln/>
        </p:spPr>
        <p:txBody>
          <a:bodyPr wrap="square" lIns="0" tIns="0" rIns="0" bIns="0" rtlCol="0" anchor="ctr"/>
          <a:lstStyle/>
          <a:p>
            <a:pPr marL="0" indent="0">
              <a:buNone/>
            </a:pPr>
            <a:r>
              <a:rPr lang="en-US" sz="2200" b="1" dirty="0">
                <a:solidFill>
                  <a:srgbClr val="163A5F"/>
                </a:solidFill>
              </a:rPr>
              <a:t>Benefits</a:t>
            </a:r>
            <a:endParaRPr lang="en-US" sz="1350" dirty="0"/>
          </a:p>
        </p:txBody>
      </p:sp>
      <p:sp>
        <p:nvSpPr>
          <p:cNvPr id="15" name="Text 13"/>
          <p:cNvSpPr/>
          <p:nvPr/>
        </p:nvSpPr>
        <p:spPr>
          <a:xfrm>
            <a:off x="7919018" y="3088859"/>
            <a:ext cx="3633950" cy="502920"/>
          </a:xfrm>
          <a:prstGeom prst="rect">
            <a:avLst/>
          </a:prstGeom>
          <a:noFill/>
          <a:ln/>
        </p:spPr>
        <p:txBody>
          <a:bodyPr wrap="square" lIns="0" tIns="0" rIns="0" bIns="0" rtlCol="0" anchor="ctr">
            <a:noAutofit/>
          </a:bodyPr>
          <a:lstStyle/>
          <a:p>
            <a:pPr marL="0" indent="0">
              <a:buNone/>
            </a:pPr>
            <a:r>
              <a:rPr lang="en-US" sz="2000" dirty="0">
                <a:solidFill>
                  <a:srgbClr val="1F2937"/>
                </a:solidFill>
              </a:rPr>
              <a:t>Is cooperation required, and has good cause been considered?</a:t>
            </a:r>
            <a:endParaRPr lang="en-US" sz="2000" dirty="0"/>
          </a:p>
        </p:txBody>
      </p:sp>
      <p:sp>
        <p:nvSpPr>
          <p:cNvPr id="16" name="Shape 14"/>
          <p:cNvSpPr/>
          <p:nvPr/>
        </p:nvSpPr>
        <p:spPr>
          <a:xfrm>
            <a:off x="639032" y="4258423"/>
            <a:ext cx="5167408" cy="1090817"/>
          </a:xfrm>
          <a:prstGeom prst="roundRect">
            <a:avLst>
              <a:gd name="adj" fmla="val 6667"/>
            </a:avLst>
          </a:prstGeom>
          <a:solidFill>
            <a:srgbClr val="E6F0F5"/>
          </a:solidFill>
          <a:ln w="12700">
            <a:solidFill>
              <a:srgbClr val="D4DEE6"/>
            </a:solidFill>
            <a:prstDash val="solid"/>
          </a:ln>
          <a:effectLst>
            <a:outerShdw blurRad="12700" dist="3810" dir="2700000" algn="bl" rotWithShape="0">
              <a:srgbClr val="000000">
                <a:alpha val="8000"/>
              </a:srgbClr>
            </a:outerShdw>
          </a:effectLst>
        </p:spPr>
        <p:txBody>
          <a:bodyPr/>
          <a:lstStyle/>
          <a:p>
            <a:endParaRPr lang="en-US"/>
          </a:p>
        </p:txBody>
      </p:sp>
      <p:sp>
        <p:nvSpPr>
          <p:cNvPr id="17" name="Text 15"/>
          <p:cNvSpPr/>
          <p:nvPr/>
        </p:nvSpPr>
        <p:spPr>
          <a:xfrm>
            <a:off x="887863" y="4710303"/>
            <a:ext cx="1188720" cy="228600"/>
          </a:xfrm>
          <a:prstGeom prst="rect">
            <a:avLst/>
          </a:prstGeom>
          <a:noFill/>
          <a:ln/>
        </p:spPr>
        <p:txBody>
          <a:bodyPr wrap="square" lIns="0" tIns="0" rIns="0" bIns="0" rtlCol="0" anchor="ctr"/>
          <a:lstStyle/>
          <a:p>
            <a:pPr marL="0" indent="0">
              <a:buNone/>
            </a:pPr>
            <a:r>
              <a:rPr lang="en-US" sz="2200" b="1" dirty="0">
                <a:solidFill>
                  <a:srgbClr val="163A5F"/>
                </a:solidFill>
              </a:rPr>
              <a:t>Privacy</a:t>
            </a:r>
            <a:endParaRPr lang="en-US" sz="1350" dirty="0"/>
          </a:p>
        </p:txBody>
      </p:sp>
      <p:sp>
        <p:nvSpPr>
          <p:cNvPr id="18" name="Text 16"/>
          <p:cNvSpPr/>
          <p:nvPr/>
        </p:nvSpPr>
        <p:spPr>
          <a:xfrm>
            <a:off x="2240279" y="4512091"/>
            <a:ext cx="3504675" cy="603899"/>
          </a:xfrm>
          <a:prstGeom prst="rect">
            <a:avLst/>
          </a:prstGeom>
          <a:noFill/>
          <a:ln/>
        </p:spPr>
        <p:txBody>
          <a:bodyPr wrap="square" lIns="0" tIns="0" rIns="0" bIns="0" rtlCol="0" anchor="ctr">
            <a:noAutofit/>
          </a:bodyPr>
          <a:lstStyle/>
          <a:p>
            <a:pPr marL="0" indent="0">
              <a:buNone/>
            </a:pPr>
            <a:r>
              <a:rPr lang="en-US" dirty="0">
                <a:solidFill>
                  <a:srgbClr val="1F2937"/>
                </a:solidFill>
              </a:rPr>
              <a:t>Can address, employer, school, and medical information be protected?</a:t>
            </a:r>
            <a:endParaRPr lang="en-US" dirty="0"/>
          </a:p>
        </p:txBody>
      </p:sp>
      <p:sp>
        <p:nvSpPr>
          <p:cNvPr id="19" name="Shape 17"/>
          <p:cNvSpPr/>
          <p:nvPr/>
        </p:nvSpPr>
        <p:spPr>
          <a:xfrm>
            <a:off x="6243145" y="4258423"/>
            <a:ext cx="5309826" cy="1022710"/>
          </a:xfrm>
          <a:prstGeom prst="roundRect">
            <a:avLst>
              <a:gd name="adj" fmla="val 6667"/>
            </a:avLst>
          </a:prstGeom>
          <a:solidFill>
            <a:srgbClr val="E6F0F5"/>
          </a:solidFill>
          <a:ln w="12700">
            <a:solidFill>
              <a:srgbClr val="D4DEE6"/>
            </a:solidFill>
            <a:prstDash val="solid"/>
          </a:ln>
          <a:effectLst>
            <a:outerShdw blurRad="12700" dist="3810" dir="2700000" algn="bl" rotWithShape="0">
              <a:srgbClr val="000000">
                <a:alpha val="8000"/>
              </a:srgbClr>
            </a:outerShdw>
          </a:effectLst>
        </p:spPr>
        <p:txBody>
          <a:bodyPr/>
          <a:lstStyle/>
          <a:p>
            <a:endParaRPr lang="en-US"/>
          </a:p>
        </p:txBody>
      </p:sp>
      <p:sp>
        <p:nvSpPr>
          <p:cNvPr id="20" name="Text 18"/>
          <p:cNvSpPr/>
          <p:nvPr/>
        </p:nvSpPr>
        <p:spPr>
          <a:xfrm>
            <a:off x="6426813" y="4655478"/>
            <a:ext cx="1672721" cy="228600"/>
          </a:xfrm>
          <a:prstGeom prst="rect">
            <a:avLst/>
          </a:prstGeom>
          <a:noFill/>
          <a:ln/>
        </p:spPr>
        <p:txBody>
          <a:bodyPr wrap="square" lIns="0" tIns="0" rIns="0" bIns="0" rtlCol="0" anchor="ctr"/>
          <a:lstStyle/>
          <a:p>
            <a:pPr marL="0" indent="0">
              <a:buNone/>
            </a:pPr>
            <a:r>
              <a:rPr lang="en-US" sz="2200" b="1" dirty="0">
                <a:solidFill>
                  <a:srgbClr val="163A5F"/>
                </a:solidFill>
              </a:rPr>
              <a:t>Alternatives</a:t>
            </a:r>
            <a:endParaRPr lang="en-US" sz="1350" dirty="0"/>
          </a:p>
        </p:txBody>
      </p:sp>
      <p:sp>
        <p:nvSpPr>
          <p:cNvPr id="21" name="Text 19"/>
          <p:cNvSpPr/>
          <p:nvPr/>
        </p:nvSpPr>
        <p:spPr>
          <a:xfrm>
            <a:off x="8149983" y="4452025"/>
            <a:ext cx="3463685" cy="660812"/>
          </a:xfrm>
          <a:prstGeom prst="rect">
            <a:avLst/>
          </a:prstGeom>
          <a:noFill/>
          <a:ln/>
        </p:spPr>
        <p:txBody>
          <a:bodyPr wrap="square" lIns="0" tIns="0" rIns="0" bIns="0" rtlCol="0" anchor="ctr">
            <a:noAutofit/>
          </a:bodyPr>
          <a:lstStyle/>
          <a:p>
            <a:pPr marL="0" indent="0">
              <a:buNone/>
            </a:pPr>
            <a:r>
              <a:rPr lang="en-US" dirty="0">
                <a:solidFill>
                  <a:srgbClr val="1F2937"/>
                </a:solidFill>
              </a:rPr>
              <a:t>Is there a safer legal route, support order structure, or referral?</a:t>
            </a:r>
            <a:endParaRPr lang="en-US" dirty="0"/>
          </a:p>
        </p:txBody>
      </p:sp>
      <p:sp>
        <p:nvSpPr>
          <p:cNvPr id="22" name="Shape 20"/>
          <p:cNvSpPr/>
          <p:nvPr/>
        </p:nvSpPr>
        <p:spPr>
          <a:xfrm>
            <a:off x="639032" y="5551118"/>
            <a:ext cx="10913939" cy="658368"/>
          </a:xfrm>
          <a:prstGeom prst="roundRect">
            <a:avLst>
              <a:gd name="adj" fmla="val 11111"/>
            </a:avLst>
          </a:prstGeom>
          <a:solidFill>
            <a:srgbClr val="FFFFFF"/>
          </a:solidFill>
          <a:ln w="12700">
            <a:solidFill>
              <a:srgbClr val="D7DEE5"/>
            </a:solidFill>
            <a:prstDash val="solid"/>
          </a:ln>
          <a:effectLst>
            <a:outerShdw blurRad="12700" dist="6350" dir="2700000" algn="bl" rotWithShape="0">
              <a:srgbClr val="000000">
                <a:alpha val="12000"/>
              </a:srgbClr>
            </a:outerShdw>
          </a:effectLst>
        </p:spPr>
        <p:txBody>
          <a:bodyPr/>
          <a:lstStyle/>
          <a:p>
            <a:endParaRPr lang="en-US"/>
          </a:p>
        </p:txBody>
      </p:sp>
      <p:sp>
        <p:nvSpPr>
          <p:cNvPr id="23" name="Text 21"/>
          <p:cNvSpPr/>
          <p:nvPr/>
        </p:nvSpPr>
        <p:spPr>
          <a:xfrm>
            <a:off x="822961" y="5600227"/>
            <a:ext cx="10730010" cy="609259"/>
          </a:xfrm>
          <a:prstGeom prst="rect">
            <a:avLst/>
          </a:prstGeom>
          <a:noFill/>
          <a:ln/>
        </p:spPr>
        <p:txBody>
          <a:bodyPr wrap="square" lIns="254" tIns="254" rIns="254" bIns="254" rtlCol="0" anchor="ctr">
            <a:normAutofit fontScale="55000" lnSpcReduction="20000"/>
          </a:bodyPr>
          <a:lstStyle/>
          <a:p>
            <a:pPr marL="0" indent="0" algn="ctr">
              <a:buNone/>
            </a:pPr>
            <a:r>
              <a:rPr lang="en-US" sz="4400" b="1" dirty="0">
                <a:solidFill>
                  <a:srgbClr val="163A5F"/>
                </a:solidFill>
              </a:rPr>
              <a:t>The best outcome is not simply an order. </a:t>
            </a:r>
          </a:p>
          <a:p>
            <a:pPr marL="0" indent="0" algn="ctr">
              <a:buNone/>
            </a:pPr>
            <a:r>
              <a:rPr lang="en-US" sz="4400" b="1" dirty="0">
                <a:solidFill>
                  <a:srgbClr val="163A5F"/>
                </a:solidFill>
              </a:rPr>
              <a:t>It is a support system that does not place the parent or child at greater risk</a:t>
            </a:r>
            <a:r>
              <a:rPr lang="en-US" sz="2200" b="1" dirty="0">
                <a:solidFill>
                  <a:srgbClr val="163A5F"/>
                </a:solidFill>
              </a:rPr>
              <a:t>.</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864D68E-3FF6-CFD3-DA94-C0D3AC97E048}"/>
              </a:ext>
            </a:extLst>
          </p:cNvPr>
          <p:cNvSpPr txBox="1"/>
          <p:nvPr/>
        </p:nvSpPr>
        <p:spPr>
          <a:xfrm>
            <a:off x="693682" y="532315"/>
            <a:ext cx="11117844" cy="5693866"/>
          </a:xfrm>
          <a:prstGeom prst="rect">
            <a:avLst/>
          </a:prstGeom>
          <a:noFill/>
        </p:spPr>
        <p:txBody>
          <a:bodyPr wrap="square">
            <a:spAutoFit/>
          </a:bodyPr>
          <a:lstStyle/>
          <a:p>
            <a:pPr indent="0" algn="l">
              <a:buNone/>
            </a:pPr>
            <a:r>
              <a:rPr lang="en-US" sz="3600" b="1" dirty="0"/>
              <a:t>Good Clause Claim:</a:t>
            </a:r>
          </a:p>
          <a:p>
            <a:pPr indent="0" algn="l">
              <a:buNone/>
            </a:pPr>
            <a:r>
              <a:rPr lang="en-US" sz="3600" b="1" i="0" dirty="0">
                <a:solidFill>
                  <a:schemeClr val="tx1"/>
                </a:solidFill>
                <a:effectLst/>
                <a:latin typeface="+mn-lt"/>
              </a:rPr>
              <a:t>                         </a:t>
            </a:r>
            <a:r>
              <a:rPr lang="en-US" sz="3200" b="1" i="0" dirty="0">
                <a:solidFill>
                  <a:schemeClr val="tx1"/>
                </a:solidFill>
                <a:effectLst/>
                <a:latin typeface="+mn-lt"/>
              </a:rPr>
              <a:t>Illinois Department of Human Service</a:t>
            </a:r>
            <a:endParaRPr lang="en-US" sz="3200" b="1" i="0" spc="75" dirty="0">
              <a:solidFill>
                <a:schemeClr val="tx1"/>
              </a:solidFill>
              <a:effectLst/>
              <a:latin typeface="+mn-lt"/>
            </a:endParaRPr>
          </a:p>
          <a:p>
            <a:pPr marR="0" lvl="0" algn="l"/>
            <a:endParaRPr lang="en-US" sz="1200" b="1" i="0" spc="75" dirty="0">
              <a:solidFill>
                <a:schemeClr val="tx1"/>
              </a:solidFill>
              <a:effectLst/>
              <a:latin typeface="+mn-lt"/>
            </a:endParaRPr>
          </a:p>
          <a:p>
            <a:pPr marL="0" marR="0" indent="0" algn="l">
              <a:buNone/>
            </a:pPr>
            <a:r>
              <a:rPr lang="en-US" sz="2800" b="0" i="0" dirty="0">
                <a:solidFill>
                  <a:schemeClr val="tx1"/>
                </a:solidFill>
                <a:effectLst/>
                <a:latin typeface="+mn-lt"/>
              </a:rPr>
              <a:t>The client may claim that cooperation with the CSE process is not in their best interest or the best interest of the child… </a:t>
            </a:r>
          </a:p>
          <a:p>
            <a:pPr marL="0" marR="0" indent="0" algn="l">
              <a:buNone/>
            </a:pPr>
            <a:r>
              <a:rPr lang="en-US" sz="2800" b="0" i="0" dirty="0">
                <a:solidFill>
                  <a:schemeClr val="tx1"/>
                </a:solidFill>
                <a:effectLst/>
                <a:latin typeface="+mn-lt"/>
              </a:rPr>
              <a:t>Tell client of their right to claim "good cause" for noncooperation.</a:t>
            </a:r>
          </a:p>
          <a:p>
            <a:pPr marL="0" marR="0" indent="0" algn="l">
              <a:buNone/>
            </a:pPr>
            <a:r>
              <a:rPr lang="en-US" sz="2800" b="0" i="0" dirty="0">
                <a:solidFill>
                  <a:schemeClr val="tx1"/>
                </a:solidFill>
                <a:effectLst/>
                <a:latin typeface="+mn-lt"/>
              </a:rPr>
              <a:t>Child support actions are not taken as long as good cause exists…</a:t>
            </a:r>
          </a:p>
          <a:p>
            <a:pPr marL="0" marR="0" indent="0" algn="l">
              <a:buNone/>
            </a:pPr>
            <a:r>
              <a:rPr lang="en-US" sz="2800" b="0" i="0" dirty="0">
                <a:solidFill>
                  <a:schemeClr val="tx1"/>
                </a:solidFill>
                <a:effectLst/>
                <a:latin typeface="+mn-lt"/>
              </a:rPr>
              <a:t>The client may claim good cause for noncooperation with the CSE process when:</a:t>
            </a:r>
          </a:p>
          <a:p>
            <a:pPr marL="342900" marR="0" lvl="0" indent="-342900" algn="l">
              <a:buFont typeface="Arial" panose="020B0604020202020204" pitchFamily="34" charset="0"/>
              <a:buChar char="•"/>
            </a:pPr>
            <a:r>
              <a:rPr lang="en-US" sz="2800" b="0" i="0" dirty="0">
                <a:solidFill>
                  <a:schemeClr val="tx1"/>
                </a:solidFill>
                <a:effectLst/>
                <a:latin typeface="+mn-lt"/>
              </a:rPr>
              <a:t>the child was conceived as a result of incest or rape;</a:t>
            </a:r>
          </a:p>
          <a:p>
            <a:pPr marL="342900" marR="0" lvl="0" indent="-342900" algn="l">
              <a:buFont typeface="Arial" panose="020B0604020202020204" pitchFamily="34" charset="0"/>
              <a:buChar char="•"/>
            </a:pPr>
            <a:r>
              <a:rPr lang="en-US" sz="2800" b="0" i="0" dirty="0">
                <a:solidFill>
                  <a:schemeClr val="tx1"/>
                </a:solidFill>
                <a:effectLst/>
                <a:latin typeface="+mn-lt"/>
              </a:rPr>
              <a:t>there is a possibility the child is going to be adopted out;</a:t>
            </a:r>
          </a:p>
          <a:p>
            <a:pPr marL="342900" marR="0" lvl="0" indent="-342900" algn="l">
              <a:buFont typeface="Arial" panose="020B0604020202020204" pitchFamily="34" charset="0"/>
              <a:buChar char="•"/>
            </a:pPr>
            <a:r>
              <a:rPr lang="en-US" sz="2800" b="0" i="0" dirty="0">
                <a:solidFill>
                  <a:schemeClr val="tx1"/>
                </a:solidFill>
                <a:effectLst/>
                <a:latin typeface="+mn-lt"/>
              </a:rPr>
              <a:t>there may be emotional harm to the client or the child;</a:t>
            </a:r>
          </a:p>
          <a:p>
            <a:pPr marL="342900" marR="0" lvl="0" indent="-342900" algn="l">
              <a:buFont typeface="Arial" panose="020B0604020202020204" pitchFamily="34" charset="0"/>
              <a:buChar char="•"/>
            </a:pPr>
            <a:r>
              <a:rPr lang="en-US" sz="2800" b="0" i="0" dirty="0">
                <a:solidFill>
                  <a:schemeClr val="tx1"/>
                </a:solidFill>
                <a:effectLst/>
                <a:latin typeface="+mn-lt"/>
              </a:rPr>
              <a:t>there has been domestic or sexual violence, or there is fear/risk of it.</a:t>
            </a:r>
            <a:endParaRPr lang="en-US" sz="2800" b="0" i="0" dirty="0">
              <a:solidFill>
                <a:srgbClr val="000000"/>
              </a:solidFill>
              <a:effectLst/>
              <a:latin typeface="Segoe UI" panose="020B0502040204020203" pitchFamily="34" charset="0"/>
            </a:endParaRPr>
          </a:p>
        </p:txBody>
      </p:sp>
      <p:pic>
        <p:nvPicPr>
          <p:cNvPr id="9" name="Picture 8" descr="IDHS">
            <a:extLst>
              <a:ext uri="{FF2B5EF4-FFF2-40B4-BE49-F238E27FC236}">
                <a16:creationId xmlns:a16="http://schemas.microsoft.com/office/drawing/2014/main" id="{C669451E-ACC1-FAFE-BE72-721CC816D046}"/>
              </a:ext>
            </a:extLst>
          </p:cNvPr>
          <p:cNvPicPr>
            <a:picLocks noChangeAspect="1"/>
          </p:cNvPicPr>
          <p:nvPr/>
        </p:nvPicPr>
        <p:blipFill>
          <a:blip r:embed="rId2"/>
          <a:stretch>
            <a:fillRect/>
          </a:stretch>
        </p:blipFill>
        <p:spPr>
          <a:xfrm>
            <a:off x="693682" y="1169242"/>
            <a:ext cx="2311111" cy="507936"/>
          </a:xfrm>
          <a:prstGeom prst="rect">
            <a:avLst/>
          </a:prstGeom>
        </p:spPr>
      </p:pic>
      <p:sp>
        <p:nvSpPr>
          <p:cNvPr id="10" name="TextBox 9">
            <a:extLst>
              <a:ext uri="{FF2B5EF4-FFF2-40B4-BE49-F238E27FC236}">
                <a16:creationId xmlns:a16="http://schemas.microsoft.com/office/drawing/2014/main" id="{6EF647CB-DAC2-2736-DB85-2884AF1C038E}"/>
              </a:ext>
            </a:extLst>
          </p:cNvPr>
          <p:cNvSpPr txBox="1"/>
          <p:nvPr/>
        </p:nvSpPr>
        <p:spPr>
          <a:xfrm>
            <a:off x="737826" y="6180083"/>
            <a:ext cx="10525060" cy="369332"/>
          </a:xfrm>
          <a:prstGeom prst="rect">
            <a:avLst/>
          </a:prstGeom>
          <a:noFill/>
        </p:spPr>
        <p:txBody>
          <a:bodyPr wrap="square" rtlCol="0">
            <a:spAutoFit/>
          </a:bodyPr>
          <a:lstStyle/>
          <a:p>
            <a:r>
              <a:rPr lang="en-US" dirty="0"/>
              <a:t>PM 24-02-04-b: Determination of Good Cause   </a:t>
            </a:r>
            <a:r>
              <a:rPr lang="en-US" dirty="0">
                <a:hlinkClick r:id="rId3"/>
              </a:rPr>
              <a:t>https://www.dhs.state.il.us/page.aspx?item=18870</a:t>
            </a:r>
            <a:r>
              <a:rPr lang="en-US" dirty="0"/>
              <a:t> </a:t>
            </a:r>
          </a:p>
        </p:txBody>
      </p:sp>
    </p:spTree>
    <p:extLst>
      <p:ext uri="{BB962C8B-B14F-4D97-AF65-F5344CB8AC3E}">
        <p14:creationId xmlns:p14="http://schemas.microsoft.com/office/powerpoint/2010/main" val="2914692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0"/>
            <a:ext cx="12191695" cy="1024128"/>
          </a:xfrm>
          <a:prstGeom prst="rect">
            <a:avLst/>
          </a:prstGeom>
          <a:solidFill>
            <a:srgbClr val="1F43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09728"/>
            <a:ext cx="11201400" cy="685800"/>
          </a:xfrm>
          <a:prstGeom prst="rect">
            <a:avLst/>
          </a:prstGeom>
          <a:noFill/>
        </p:spPr>
        <p:txBody>
          <a:bodyPr wrap="none" anchor="ctr">
            <a:spAutoFit/>
          </a:bodyPr>
          <a:lstStyle/>
          <a:p>
            <a:pPr algn="ctr">
              <a:defRPr sz="3600" b="1">
                <a:solidFill>
                  <a:srgbClr val="FFFFFF"/>
                </a:solidFill>
                <a:latin typeface="Aptos Display"/>
              </a:defRPr>
            </a:pPr>
            <a:r>
              <a:t>Confidential Addresses &amp; Child Support in Illinois</a:t>
            </a:r>
          </a:p>
        </p:txBody>
      </p:sp>
      <p:sp>
        <p:nvSpPr>
          <p:cNvPr id="4" name="Rounded Rectangle 3"/>
          <p:cNvSpPr/>
          <p:nvPr/>
        </p:nvSpPr>
        <p:spPr>
          <a:xfrm>
            <a:off x="649224" y="1010412"/>
            <a:ext cx="11000232" cy="566928"/>
          </a:xfrm>
          <a:prstGeom prst="roundRect">
            <a:avLst/>
          </a:prstGeom>
          <a:solidFill>
            <a:srgbClr val="DC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1F4363"/>
                </a:solidFill>
                <a:latin typeface="Aptos"/>
              </a:defRPr>
            </a:pPr>
            <a:r>
              <a:t>Domestic violence concerns do not necessarily prevent a parent from seeking child support.</a:t>
            </a:r>
          </a:p>
        </p:txBody>
      </p:sp>
      <p:sp>
        <p:nvSpPr>
          <p:cNvPr id="5" name="Rectangle 4"/>
          <p:cNvSpPr/>
          <p:nvPr/>
        </p:nvSpPr>
        <p:spPr>
          <a:xfrm>
            <a:off x="594360" y="1920240"/>
            <a:ext cx="109728" cy="1024128"/>
          </a:xfrm>
          <a:prstGeom prst="rect">
            <a:avLst/>
          </a:prstGeom>
          <a:solidFill>
            <a:srgbClr val="3170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41248" y="2084832"/>
            <a:ext cx="621792" cy="621792"/>
          </a:xfrm>
          <a:prstGeom prst="ellipse">
            <a:avLst/>
          </a:prstGeom>
          <a:solidFill>
            <a:srgbClr val="3170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Display"/>
              </a:defRPr>
            </a:pPr>
            <a:r>
              <a:t>1</a:t>
            </a:r>
          </a:p>
        </p:txBody>
      </p:sp>
      <p:sp>
        <p:nvSpPr>
          <p:cNvPr id="7" name="Rounded Rectangle 6"/>
          <p:cNvSpPr/>
          <p:nvPr/>
        </p:nvSpPr>
        <p:spPr>
          <a:xfrm>
            <a:off x="1627632" y="1920240"/>
            <a:ext cx="10040112" cy="1024128"/>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874519" y="2011680"/>
            <a:ext cx="2207784" cy="677108"/>
          </a:xfrm>
          <a:prstGeom prst="rect">
            <a:avLst/>
          </a:prstGeom>
          <a:noFill/>
        </p:spPr>
        <p:txBody>
          <a:bodyPr wrap="none">
            <a:spAutoFit/>
          </a:bodyPr>
          <a:lstStyle/>
          <a:p>
            <a:pPr>
              <a:defRPr sz="1900" b="1">
                <a:solidFill>
                  <a:srgbClr val="317096"/>
                </a:solidFill>
                <a:latin typeface="Aptos Display"/>
              </a:defRPr>
            </a:pPr>
            <a:r>
              <a:rPr dirty="0"/>
              <a:t>305 ILCS 5/10-10.5</a:t>
            </a:r>
            <a:endParaRPr lang="en-US" dirty="0"/>
          </a:p>
          <a:p>
            <a:pPr>
              <a:defRPr sz="1900" b="1">
                <a:solidFill>
                  <a:srgbClr val="317096"/>
                </a:solidFill>
                <a:latin typeface="Aptos Display"/>
              </a:defRPr>
            </a:pPr>
            <a:r>
              <a:rPr lang="en-US" dirty="0"/>
              <a:t>State Case Registry</a:t>
            </a:r>
            <a:endParaRPr dirty="0"/>
          </a:p>
        </p:txBody>
      </p:sp>
      <p:sp>
        <p:nvSpPr>
          <p:cNvPr id="9" name="TextBox 8"/>
          <p:cNvSpPr txBox="1"/>
          <p:nvPr/>
        </p:nvSpPr>
        <p:spPr>
          <a:xfrm>
            <a:off x="4617720" y="2011680"/>
            <a:ext cx="2834640" cy="329184"/>
          </a:xfrm>
          <a:prstGeom prst="rect">
            <a:avLst/>
          </a:prstGeom>
          <a:noFill/>
        </p:spPr>
        <p:txBody>
          <a:bodyPr wrap="none">
            <a:spAutoFit/>
          </a:bodyPr>
          <a:lstStyle/>
          <a:p>
            <a:pPr>
              <a:defRPr sz="1400" b="1">
                <a:solidFill>
                  <a:srgbClr val="2D3741"/>
                </a:solidFill>
                <a:latin typeface="Aptos"/>
              </a:defRPr>
            </a:pPr>
            <a:r>
              <a:t>CONFIDENTIAL CASE INFORMATION</a:t>
            </a:r>
          </a:p>
        </p:txBody>
      </p:sp>
      <p:sp>
        <p:nvSpPr>
          <p:cNvPr id="10" name="TextBox 9"/>
          <p:cNvSpPr txBox="1"/>
          <p:nvPr/>
        </p:nvSpPr>
        <p:spPr>
          <a:xfrm>
            <a:off x="4617720" y="2313432"/>
            <a:ext cx="6720840" cy="502920"/>
          </a:xfrm>
          <a:prstGeom prst="rect">
            <a:avLst/>
          </a:prstGeom>
          <a:noFill/>
        </p:spPr>
        <p:txBody>
          <a:bodyPr wrap="square">
            <a:spAutoFit/>
          </a:bodyPr>
          <a:lstStyle/>
          <a:p>
            <a:pPr>
              <a:defRPr sz="1350">
                <a:solidFill>
                  <a:srgbClr val="414952"/>
                </a:solidFill>
                <a:latin typeface="Aptos"/>
              </a:defRPr>
            </a:pPr>
            <a:r>
              <a:t>Information filed by the parties that is not specifically required in the body of the support order is not a public record and is treated as confidential.</a:t>
            </a:r>
          </a:p>
        </p:txBody>
      </p:sp>
      <p:sp>
        <p:nvSpPr>
          <p:cNvPr id="11" name="Rectangle 10"/>
          <p:cNvSpPr/>
          <p:nvPr/>
        </p:nvSpPr>
        <p:spPr>
          <a:xfrm>
            <a:off x="594360" y="3035808"/>
            <a:ext cx="109728" cy="1024128"/>
          </a:xfrm>
          <a:prstGeom prst="rect">
            <a:avLst/>
          </a:prstGeom>
          <a:solidFill>
            <a:srgbClr val="4285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841248" y="3200400"/>
            <a:ext cx="621792" cy="621792"/>
          </a:xfrm>
          <a:prstGeom prst="ellipse">
            <a:avLst/>
          </a:prstGeom>
          <a:solidFill>
            <a:srgbClr val="4285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Display"/>
              </a:defRPr>
            </a:pPr>
            <a:r>
              <a:t>2</a:t>
            </a:r>
          </a:p>
        </p:txBody>
      </p:sp>
      <p:sp>
        <p:nvSpPr>
          <p:cNvPr id="13" name="Rounded Rectangle 12"/>
          <p:cNvSpPr/>
          <p:nvPr/>
        </p:nvSpPr>
        <p:spPr>
          <a:xfrm>
            <a:off x="1627632" y="3035808"/>
            <a:ext cx="10040112" cy="1024128"/>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874519" y="3127248"/>
            <a:ext cx="2207784" cy="677108"/>
          </a:xfrm>
          <a:prstGeom prst="rect">
            <a:avLst/>
          </a:prstGeom>
          <a:noFill/>
        </p:spPr>
        <p:txBody>
          <a:bodyPr wrap="none">
            <a:spAutoFit/>
          </a:bodyPr>
          <a:lstStyle/>
          <a:p>
            <a:pPr>
              <a:defRPr sz="1900" b="1">
                <a:solidFill>
                  <a:srgbClr val="428566"/>
                </a:solidFill>
                <a:latin typeface="Aptos Display"/>
              </a:defRPr>
            </a:pPr>
            <a:r>
              <a:rPr dirty="0"/>
              <a:t>305 ILCS 5/10-27</a:t>
            </a:r>
            <a:endParaRPr lang="en-US" dirty="0"/>
          </a:p>
          <a:p>
            <a:pPr>
              <a:defRPr sz="1900" b="1">
                <a:solidFill>
                  <a:srgbClr val="428566"/>
                </a:solidFill>
                <a:latin typeface="Aptos Display"/>
              </a:defRPr>
            </a:pPr>
            <a:r>
              <a:rPr lang="en-US" dirty="0"/>
              <a:t>State Case Registry</a:t>
            </a:r>
            <a:endParaRPr dirty="0"/>
          </a:p>
        </p:txBody>
      </p:sp>
      <p:sp>
        <p:nvSpPr>
          <p:cNvPr id="15" name="TextBox 14"/>
          <p:cNvSpPr txBox="1"/>
          <p:nvPr/>
        </p:nvSpPr>
        <p:spPr>
          <a:xfrm>
            <a:off x="4617720" y="3127248"/>
            <a:ext cx="2834640" cy="329184"/>
          </a:xfrm>
          <a:prstGeom prst="rect">
            <a:avLst/>
          </a:prstGeom>
          <a:noFill/>
        </p:spPr>
        <p:txBody>
          <a:bodyPr wrap="none">
            <a:spAutoFit/>
          </a:bodyPr>
          <a:lstStyle/>
          <a:p>
            <a:pPr>
              <a:defRPr sz="1400" b="1">
                <a:solidFill>
                  <a:srgbClr val="2D3741"/>
                </a:solidFill>
                <a:latin typeface="Aptos"/>
              </a:defRPr>
            </a:pPr>
            <a:r>
              <a:t>WHEREABOUTS &amp; SAFETY</a:t>
            </a:r>
          </a:p>
        </p:txBody>
      </p:sp>
      <p:sp>
        <p:nvSpPr>
          <p:cNvPr id="16" name="TextBox 15"/>
          <p:cNvSpPr txBox="1"/>
          <p:nvPr/>
        </p:nvSpPr>
        <p:spPr>
          <a:xfrm>
            <a:off x="4617720" y="3429000"/>
            <a:ext cx="6720840" cy="502920"/>
          </a:xfrm>
          <a:prstGeom prst="rect">
            <a:avLst/>
          </a:prstGeom>
          <a:noFill/>
        </p:spPr>
        <p:txBody>
          <a:bodyPr wrap="square">
            <a:spAutoFit/>
          </a:bodyPr>
          <a:lstStyle/>
          <a:p>
            <a:pPr>
              <a:defRPr sz="1350">
                <a:solidFill>
                  <a:srgbClr val="414952"/>
                </a:solidFill>
                <a:latin typeface="Aptos"/>
              </a:defRPr>
            </a:pPr>
            <a:r>
              <a:t>State Case Registry safeguards must prohibit release of whereabouts information when there is a protective order, reasonable evidence of domestic violence or child abuse, or reason to believe disclosure may cause physical or emotional harm.</a:t>
            </a:r>
          </a:p>
        </p:txBody>
      </p:sp>
      <p:sp>
        <p:nvSpPr>
          <p:cNvPr id="17" name="Rectangle 16"/>
          <p:cNvSpPr/>
          <p:nvPr/>
        </p:nvSpPr>
        <p:spPr>
          <a:xfrm>
            <a:off x="594360" y="4151376"/>
            <a:ext cx="109728" cy="1024128"/>
          </a:xfrm>
          <a:prstGeom prst="rect">
            <a:avLst/>
          </a:prstGeom>
          <a:solidFill>
            <a:srgbClr val="B45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841248" y="4315968"/>
            <a:ext cx="621792" cy="621792"/>
          </a:xfrm>
          <a:prstGeom prst="ellipse">
            <a:avLst/>
          </a:prstGeom>
          <a:solidFill>
            <a:srgbClr val="B45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Display"/>
              </a:defRPr>
            </a:pPr>
            <a:r>
              <a:t>3</a:t>
            </a:r>
          </a:p>
        </p:txBody>
      </p:sp>
      <p:sp>
        <p:nvSpPr>
          <p:cNvPr id="19" name="Rounded Rectangle 18"/>
          <p:cNvSpPr/>
          <p:nvPr/>
        </p:nvSpPr>
        <p:spPr>
          <a:xfrm>
            <a:off x="1627632" y="4151376"/>
            <a:ext cx="10040112" cy="1024128"/>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874519" y="4242816"/>
            <a:ext cx="2543838" cy="677108"/>
          </a:xfrm>
          <a:prstGeom prst="rect">
            <a:avLst/>
          </a:prstGeom>
          <a:noFill/>
        </p:spPr>
        <p:txBody>
          <a:bodyPr wrap="none">
            <a:spAutoFit/>
          </a:bodyPr>
          <a:lstStyle/>
          <a:p>
            <a:pPr>
              <a:defRPr sz="1900" b="1">
                <a:solidFill>
                  <a:srgbClr val="B4584D"/>
                </a:solidFill>
                <a:latin typeface="Aptos Display"/>
              </a:defRPr>
            </a:pPr>
            <a:r>
              <a:rPr dirty="0"/>
              <a:t>750 ILCS 60/203(b)</a:t>
            </a:r>
            <a:endParaRPr lang="en-US" dirty="0"/>
          </a:p>
          <a:p>
            <a:pPr>
              <a:defRPr sz="1900" b="1">
                <a:solidFill>
                  <a:srgbClr val="B4584D"/>
                </a:solidFill>
                <a:latin typeface="Aptos Display"/>
              </a:defRPr>
            </a:pPr>
            <a:r>
              <a:rPr lang="en-US" dirty="0"/>
              <a:t>Domestic Violence Act</a:t>
            </a:r>
            <a:endParaRPr dirty="0"/>
          </a:p>
        </p:txBody>
      </p:sp>
      <p:sp>
        <p:nvSpPr>
          <p:cNvPr id="21" name="TextBox 20"/>
          <p:cNvSpPr txBox="1"/>
          <p:nvPr/>
        </p:nvSpPr>
        <p:spPr>
          <a:xfrm>
            <a:off x="4617720" y="4242816"/>
            <a:ext cx="2834640" cy="329184"/>
          </a:xfrm>
          <a:prstGeom prst="rect">
            <a:avLst/>
          </a:prstGeom>
          <a:noFill/>
        </p:spPr>
        <p:txBody>
          <a:bodyPr wrap="none">
            <a:spAutoFit/>
          </a:bodyPr>
          <a:lstStyle/>
          <a:p>
            <a:pPr>
              <a:defRPr sz="1400" b="1">
                <a:solidFill>
                  <a:srgbClr val="2D3741"/>
                </a:solidFill>
                <a:latin typeface="Aptos"/>
              </a:defRPr>
            </a:pPr>
            <a:r>
              <a:t>ORDER OF PROTECTION</a:t>
            </a:r>
          </a:p>
        </p:txBody>
      </p:sp>
      <p:sp>
        <p:nvSpPr>
          <p:cNvPr id="22" name="TextBox 21"/>
          <p:cNvSpPr txBox="1"/>
          <p:nvPr/>
        </p:nvSpPr>
        <p:spPr>
          <a:xfrm>
            <a:off x="4617720" y="4544568"/>
            <a:ext cx="6720840" cy="502920"/>
          </a:xfrm>
          <a:prstGeom prst="rect">
            <a:avLst/>
          </a:prstGeom>
          <a:noFill/>
        </p:spPr>
        <p:txBody>
          <a:bodyPr wrap="square">
            <a:spAutoFit/>
          </a:bodyPr>
          <a:lstStyle/>
          <a:p>
            <a:pPr>
              <a:defRPr sz="1350">
                <a:solidFill>
                  <a:srgbClr val="414952"/>
                </a:solidFill>
                <a:latin typeface="Aptos"/>
              </a:defRPr>
            </a:pPr>
            <a:r>
              <a:t>In an order-of-protection proceeding, an address may be omitted from court documents when disclosure would risk abuse. If needed for jurisdiction or venue, it may be provided orally and in camera.</a:t>
            </a:r>
          </a:p>
        </p:txBody>
      </p:sp>
      <p:sp>
        <p:nvSpPr>
          <p:cNvPr id="23" name="Rectangle 22"/>
          <p:cNvSpPr/>
          <p:nvPr/>
        </p:nvSpPr>
        <p:spPr>
          <a:xfrm>
            <a:off x="594360" y="5266944"/>
            <a:ext cx="109728" cy="1024128"/>
          </a:xfrm>
          <a:prstGeom prst="rect">
            <a:avLst/>
          </a:prstGeom>
          <a:solidFill>
            <a:srgbClr val="C491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841248" y="5431536"/>
            <a:ext cx="621792" cy="621792"/>
          </a:xfrm>
          <a:prstGeom prst="ellipse">
            <a:avLst/>
          </a:prstGeom>
          <a:solidFill>
            <a:srgbClr val="C491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Display"/>
              </a:defRPr>
            </a:pPr>
            <a:r>
              <a:t>4</a:t>
            </a:r>
          </a:p>
        </p:txBody>
      </p:sp>
      <p:sp>
        <p:nvSpPr>
          <p:cNvPr id="25" name="Rounded Rectangle 24"/>
          <p:cNvSpPr/>
          <p:nvPr/>
        </p:nvSpPr>
        <p:spPr>
          <a:xfrm>
            <a:off x="1627632" y="5266944"/>
            <a:ext cx="10040112" cy="1024128"/>
          </a:xfrm>
          <a:prstGeom prst="roundRect">
            <a:avLst/>
          </a:prstGeom>
          <a:solidFill>
            <a:srgbClr val="FFFFFF"/>
          </a:solidFill>
          <a:ln>
            <a:solidFill>
              <a:srgbClr val="DCE0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874519" y="5358384"/>
            <a:ext cx="2355773" cy="677108"/>
          </a:xfrm>
          <a:prstGeom prst="rect">
            <a:avLst/>
          </a:prstGeom>
          <a:noFill/>
        </p:spPr>
        <p:txBody>
          <a:bodyPr wrap="none">
            <a:spAutoFit/>
          </a:bodyPr>
          <a:lstStyle/>
          <a:p>
            <a:pPr>
              <a:defRPr sz="1900" b="1">
                <a:solidFill>
                  <a:srgbClr val="C4912F"/>
                </a:solidFill>
                <a:latin typeface="Aptos Display"/>
              </a:defRPr>
            </a:pPr>
            <a:r>
              <a:rPr dirty="0"/>
              <a:t>HFS Family Violence </a:t>
            </a:r>
            <a:endParaRPr lang="en-US" dirty="0"/>
          </a:p>
          <a:p>
            <a:pPr>
              <a:defRPr sz="1900" b="1">
                <a:solidFill>
                  <a:srgbClr val="C4912F"/>
                </a:solidFill>
                <a:latin typeface="Aptos Display"/>
              </a:defRPr>
            </a:pPr>
            <a:r>
              <a:rPr dirty="0"/>
              <a:t>Indicator</a:t>
            </a:r>
          </a:p>
        </p:txBody>
      </p:sp>
      <p:sp>
        <p:nvSpPr>
          <p:cNvPr id="27" name="TextBox 26"/>
          <p:cNvSpPr txBox="1"/>
          <p:nvPr/>
        </p:nvSpPr>
        <p:spPr>
          <a:xfrm>
            <a:off x="4617720" y="5358384"/>
            <a:ext cx="2834640" cy="329184"/>
          </a:xfrm>
          <a:prstGeom prst="rect">
            <a:avLst/>
          </a:prstGeom>
          <a:noFill/>
        </p:spPr>
        <p:txBody>
          <a:bodyPr wrap="none">
            <a:spAutoFit/>
          </a:bodyPr>
          <a:lstStyle/>
          <a:p>
            <a:pPr>
              <a:defRPr sz="1400" b="1">
                <a:solidFill>
                  <a:srgbClr val="2D3741"/>
                </a:solidFill>
                <a:latin typeface="Aptos"/>
              </a:defRPr>
            </a:pPr>
            <a:r>
              <a:t>IV-D CHILD SUPPORT SERVICES</a:t>
            </a:r>
          </a:p>
        </p:txBody>
      </p:sp>
      <p:sp>
        <p:nvSpPr>
          <p:cNvPr id="28" name="TextBox 27"/>
          <p:cNvSpPr txBox="1"/>
          <p:nvPr/>
        </p:nvSpPr>
        <p:spPr>
          <a:xfrm>
            <a:off x="4617720" y="5660136"/>
            <a:ext cx="6720840" cy="502920"/>
          </a:xfrm>
          <a:prstGeom prst="rect">
            <a:avLst/>
          </a:prstGeom>
          <a:noFill/>
        </p:spPr>
        <p:txBody>
          <a:bodyPr wrap="square">
            <a:spAutoFit/>
          </a:bodyPr>
          <a:lstStyle/>
          <a:p>
            <a:pPr>
              <a:defRPr sz="1350">
                <a:solidFill>
                  <a:srgbClr val="414952"/>
                </a:solidFill>
                <a:latin typeface="Aptos"/>
              </a:defRPr>
            </a:pPr>
            <a:r>
              <a:rPr dirty="0"/>
              <a:t>For IV-D cases, HFS may flag the case with a Family Violence Indicator so staff take extra precautions to protect personal information, including address information.</a:t>
            </a:r>
          </a:p>
        </p:txBody>
      </p:sp>
      <p:sp>
        <p:nvSpPr>
          <p:cNvPr id="29" name="Rounded Rectangle 28"/>
          <p:cNvSpPr/>
          <p:nvPr/>
        </p:nvSpPr>
        <p:spPr>
          <a:xfrm>
            <a:off x="594360" y="6199632"/>
            <a:ext cx="11000232" cy="429768"/>
          </a:xfrm>
          <a:prstGeom prst="roundRect">
            <a:avLst/>
          </a:prstGeom>
          <a:solidFill>
            <a:srgbClr val="1F43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50" b="1">
                <a:solidFill>
                  <a:srgbClr val="FFFFFF"/>
                </a:solidFill>
                <a:latin typeface="Aptos"/>
              </a:defRPr>
            </a:pPr>
            <a:r>
              <a:t>TRAUMA-INFORMED PRACTICE  •  A parent can seek financial support while legitimate safety concerns are addressed.</a:t>
            </a:r>
          </a:p>
        </p:txBody>
      </p:sp>
      <p:sp>
        <p:nvSpPr>
          <p:cNvPr id="30" name="TextBox 29"/>
          <p:cNvSpPr txBox="1"/>
          <p:nvPr/>
        </p:nvSpPr>
        <p:spPr>
          <a:xfrm>
            <a:off x="658368" y="6665976"/>
            <a:ext cx="10881360" cy="109728"/>
          </a:xfrm>
          <a:prstGeom prst="rect">
            <a:avLst/>
          </a:prstGeom>
          <a:noFill/>
        </p:spPr>
        <p:txBody>
          <a:bodyPr wrap="none">
            <a:spAutoFit/>
          </a:bodyPr>
          <a:lstStyle/>
          <a:p>
            <a:pPr algn="ctr">
              <a:defRPr sz="850">
                <a:solidFill>
                  <a:srgbClr val="69727C"/>
                </a:solidFill>
                <a:latin typeface="Aptos"/>
              </a:defRPr>
            </a:pPr>
            <a:r>
              <a:t>Illinois authorities: 305 ILCS 5/10-10.5; 305 ILCS 5/10-27; 750 ILCS 60/203(b); Illinois HFS/DCSS Family Violence Indicator.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F7BD208B-E07B-63B1-7A65-ED7076DE34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D756FF-F96D-CA97-245A-8294F3E17EF9}"/>
              </a:ext>
            </a:extLst>
          </p:cNvPr>
          <p:cNvSpPr txBox="1"/>
          <p:nvPr/>
        </p:nvSpPr>
        <p:spPr>
          <a:xfrm>
            <a:off x="599090" y="1950914"/>
            <a:ext cx="10544307" cy="3724096"/>
          </a:xfrm>
          <a:prstGeom prst="rect">
            <a:avLst/>
          </a:prstGeom>
          <a:noFill/>
        </p:spPr>
        <p:txBody>
          <a:bodyPr wrap="square">
            <a:spAutoFit/>
          </a:bodyPr>
          <a:lstStyle/>
          <a:p>
            <a:r>
              <a:rPr lang="en-US" sz="2800" b="0" i="0" dirty="0">
                <a:solidFill>
                  <a:schemeClr val="tx1"/>
                </a:solidFill>
                <a:effectLst/>
                <a:latin typeface="+mn-lt"/>
              </a:rPr>
              <a:t>“An order entered under this Section shall also include a provision requiring either obligor and </a:t>
            </a:r>
            <a:r>
              <a:rPr lang="en-US" sz="2800" b="0" i="0" dirty="0" err="1">
                <a:solidFill>
                  <a:schemeClr val="tx1"/>
                </a:solidFill>
                <a:effectLst/>
                <a:latin typeface="+mn-lt"/>
              </a:rPr>
              <a:t>obligee</a:t>
            </a:r>
            <a:r>
              <a:rPr lang="en-US" sz="2800" b="0" i="0" dirty="0">
                <a:solidFill>
                  <a:schemeClr val="tx1"/>
                </a:solidFill>
                <a:effectLst/>
                <a:latin typeface="+mn-lt"/>
              </a:rPr>
              <a:t> to advise the other of a change in residence within 5 days of the change </a:t>
            </a:r>
            <a:r>
              <a:rPr lang="en-US" sz="3600" b="0" i="1" dirty="0">
                <a:solidFill>
                  <a:schemeClr val="accent1">
                    <a:lumMod val="75000"/>
                  </a:schemeClr>
                </a:solidFill>
                <a:effectLst/>
                <a:latin typeface="+mn-lt"/>
              </a:rPr>
              <a:t>except when the court finds that the physical, mental, or emotional health of a party or that of a child, or both, would be seriously endangered by disclosure of the party's address.” </a:t>
            </a:r>
            <a:r>
              <a:rPr lang="en-US" sz="2000" b="0" i="1" dirty="0">
                <a:solidFill>
                  <a:schemeClr val="accent1">
                    <a:lumMod val="75000"/>
                  </a:schemeClr>
                </a:solidFill>
                <a:effectLst/>
                <a:latin typeface="+mn-lt"/>
              </a:rPr>
              <a:t>(emphasis added)</a:t>
            </a:r>
            <a:endParaRPr lang="en-US" sz="2000" i="1" dirty="0">
              <a:solidFill>
                <a:schemeClr val="accent1">
                  <a:lumMod val="75000"/>
                </a:schemeClr>
              </a:solidFill>
            </a:endParaRPr>
          </a:p>
        </p:txBody>
      </p:sp>
      <p:sp>
        <p:nvSpPr>
          <p:cNvPr id="4" name="TextBox 3">
            <a:extLst>
              <a:ext uri="{FF2B5EF4-FFF2-40B4-BE49-F238E27FC236}">
                <a16:creationId xmlns:a16="http://schemas.microsoft.com/office/drawing/2014/main" id="{19B96387-C320-849A-C1DB-FC6281C698D6}"/>
              </a:ext>
            </a:extLst>
          </p:cNvPr>
          <p:cNvSpPr txBox="1"/>
          <p:nvPr/>
        </p:nvSpPr>
        <p:spPr>
          <a:xfrm>
            <a:off x="599090" y="591604"/>
            <a:ext cx="10626287" cy="646331"/>
          </a:xfrm>
          <a:prstGeom prst="rect">
            <a:avLst/>
          </a:prstGeom>
          <a:solidFill>
            <a:schemeClr val="tx2"/>
          </a:solidFill>
        </p:spPr>
        <p:txBody>
          <a:bodyPr wrap="square" rtlCol="0">
            <a:spAutoFit/>
          </a:bodyPr>
          <a:lstStyle/>
          <a:p>
            <a:r>
              <a:rPr lang="en-US" sz="3600" dirty="0">
                <a:solidFill>
                  <a:schemeClr val="bg1"/>
                </a:solidFill>
              </a:rPr>
              <a:t>IMDMA Child Support Statute Protections</a:t>
            </a:r>
          </a:p>
        </p:txBody>
      </p:sp>
      <p:sp>
        <p:nvSpPr>
          <p:cNvPr id="2" name="TextBox 1">
            <a:extLst>
              <a:ext uri="{FF2B5EF4-FFF2-40B4-BE49-F238E27FC236}">
                <a16:creationId xmlns:a16="http://schemas.microsoft.com/office/drawing/2014/main" id="{B2EC7B31-A868-8BCC-7F35-E2B780068565}"/>
              </a:ext>
            </a:extLst>
          </p:cNvPr>
          <p:cNvSpPr txBox="1"/>
          <p:nvPr/>
        </p:nvSpPr>
        <p:spPr>
          <a:xfrm>
            <a:off x="599090" y="1245796"/>
            <a:ext cx="5167089" cy="523220"/>
          </a:xfrm>
          <a:prstGeom prst="rect">
            <a:avLst/>
          </a:prstGeom>
          <a:solidFill>
            <a:schemeClr val="accent4">
              <a:lumMod val="75000"/>
            </a:schemeClr>
          </a:solidFill>
        </p:spPr>
        <p:txBody>
          <a:bodyPr wrap="square" rtlCol="0">
            <a:spAutoFit/>
          </a:bodyPr>
          <a:lstStyle/>
          <a:p>
            <a:r>
              <a:rPr lang="en-US" sz="2800" dirty="0"/>
              <a:t>750 ILCS 5/505(h)</a:t>
            </a:r>
          </a:p>
        </p:txBody>
      </p:sp>
    </p:spTree>
    <p:extLst>
      <p:ext uri="{BB962C8B-B14F-4D97-AF65-F5344CB8AC3E}">
        <p14:creationId xmlns:p14="http://schemas.microsoft.com/office/powerpoint/2010/main" val="21494290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Illinois Address Confidentiality Program (ACP)">
            <a:extLst>
              <a:ext uri="{FF2B5EF4-FFF2-40B4-BE49-F238E27FC236}">
                <a16:creationId xmlns:a16="http://schemas.microsoft.com/office/drawing/2014/main" id="{029BB463-0479-5B35-46DD-6EF9FDA3C99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9540" y="530996"/>
            <a:ext cx="6596292" cy="2823136"/>
          </a:xfrm>
          <a:prstGeom prst="rect">
            <a:avLst/>
          </a:prstGeom>
        </p:spPr>
      </p:pic>
      <p:sp>
        <p:nvSpPr>
          <p:cNvPr id="4" name="TextBox 3">
            <a:extLst>
              <a:ext uri="{FF2B5EF4-FFF2-40B4-BE49-F238E27FC236}">
                <a16:creationId xmlns:a16="http://schemas.microsoft.com/office/drawing/2014/main" id="{52E44784-41C6-829C-73C0-6AEFD929A166}"/>
              </a:ext>
            </a:extLst>
          </p:cNvPr>
          <p:cNvSpPr txBox="1"/>
          <p:nvPr/>
        </p:nvSpPr>
        <p:spPr>
          <a:xfrm>
            <a:off x="573864" y="4027088"/>
            <a:ext cx="10968596" cy="2308324"/>
          </a:xfrm>
          <a:prstGeom prst="rect">
            <a:avLst/>
          </a:prstGeom>
          <a:noFill/>
        </p:spPr>
        <p:txBody>
          <a:bodyPr wrap="square">
            <a:spAutoFit/>
          </a:bodyPr>
          <a:lstStyle/>
          <a:p>
            <a:pPr marL="342900" lvl="0" indent="-342900" algn="l">
              <a:buFont typeface="Arial" panose="020B0604020202020204" pitchFamily="34" charset="0"/>
              <a:buChar char="•"/>
            </a:pPr>
            <a:r>
              <a:rPr lang="en-US" sz="1800" b="0" i="0" dirty="0">
                <a:solidFill>
                  <a:schemeClr val="tx1"/>
                </a:solidFill>
                <a:effectLst/>
                <a:latin typeface="+mn-lt"/>
              </a:rPr>
              <a:t>An adult who 1) has good reason to believe they are a victim of domestic violence, sexual assault, human trafficking, or stalking and 2) fears for their own safety.</a:t>
            </a:r>
          </a:p>
          <a:p>
            <a:pPr marL="342900" lvl="0" indent="-342900" algn="l">
              <a:buFont typeface="Arial" panose="020B0604020202020204" pitchFamily="34" charset="0"/>
              <a:buChar char="•"/>
            </a:pPr>
            <a:r>
              <a:rPr lang="en-US" sz="1800" b="0" i="0" dirty="0">
                <a:solidFill>
                  <a:schemeClr val="tx1"/>
                </a:solidFill>
                <a:effectLst/>
                <a:latin typeface="+mn-lt"/>
              </a:rPr>
              <a:t>A parent or guardian acting on behalf of a minor child, or a legal guardian acting on behalf of a person with a disability, who 1) has good reason to believe that the person they are acting on behalf of is a victim of domestic violence, sexual assault, human trafficking, or stalking and 2) they fear for that person’s safety.</a:t>
            </a:r>
          </a:p>
          <a:p>
            <a:pPr marL="342900" lvl="0" indent="-342900" algn="l">
              <a:buFont typeface="Arial" panose="020B0604020202020204" pitchFamily="34" charset="0"/>
              <a:buChar char="•"/>
            </a:pPr>
            <a:r>
              <a:rPr lang="en-US" sz="1800" b="0" i="0" dirty="0">
                <a:solidFill>
                  <a:schemeClr val="tx1"/>
                </a:solidFill>
                <a:effectLst/>
                <a:latin typeface="+mn-lt"/>
              </a:rPr>
              <a:t>All applicants must be physically located in Illinois or intend to move to Illinois soon.</a:t>
            </a:r>
          </a:p>
          <a:p>
            <a:pPr indent="0" algn="l">
              <a:buNone/>
            </a:pPr>
            <a:r>
              <a:rPr lang="en-US" sz="1800" b="0" i="0" dirty="0">
                <a:solidFill>
                  <a:schemeClr val="tx1"/>
                </a:solidFill>
                <a:effectLst/>
                <a:latin typeface="+mn-lt"/>
              </a:rPr>
              <a:t>The ACP </a:t>
            </a:r>
            <a:r>
              <a:rPr lang="en-US" sz="1800" b="1" i="0" dirty="0">
                <a:solidFill>
                  <a:schemeClr val="tx1"/>
                </a:solidFill>
                <a:effectLst/>
                <a:latin typeface="+mn-lt"/>
              </a:rPr>
              <a:t>does not require</a:t>
            </a:r>
            <a:r>
              <a:rPr lang="en-US" sz="1800" b="0" i="0" dirty="0">
                <a:solidFill>
                  <a:schemeClr val="tx1"/>
                </a:solidFill>
                <a:effectLst/>
                <a:latin typeface="+mn-lt"/>
              </a:rPr>
              <a:t> a police report or protective order as proof of the violence, and an applicant is not required to have reported the violence to law enforcement.</a:t>
            </a:r>
            <a:endParaRPr lang="en-US" sz="1200" b="0" i="0" dirty="0">
              <a:solidFill>
                <a:srgbClr val="000000"/>
              </a:solidFill>
              <a:effectLst/>
              <a:latin typeface="Source Sans Pro" panose="020B0503030403020204" pitchFamily="34" charset="0"/>
            </a:endParaRPr>
          </a:p>
        </p:txBody>
      </p:sp>
      <p:sp>
        <p:nvSpPr>
          <p:cNvPr id="5" name="TextBox 4">
            <a:extLst>
              <a:ext uri="{FF2B5EF4-FFF2-40B4-BE49-F238E27FC236}">
                <a16:creationId xmlns:a16="http://schemas.microsoft.com/office/drawing/2014/main" id="{7DCE80A5-FAFD-F314-4A40-360774CA5508}"/>
              </a:ext>
            </a:extLst>
          </p:cNvPr>
          <p:cNvSpPr txBox="1"/>
          <p:nvPr/>
        </p:nvSpPr>
        <p:spPr>
          <a:xfrm>
            <a:off x="7302588" y="538577"/>
            <a:ext cx="4239872" cy="3416320"/>
          </a:xfrm>
          <a:prstGeom prst="rect">
            <a:avLst/>
          </a:prstGeom>
          <a:noFill/>
          <a:ln w="57150">
            <a:solidFill>
              <a:srgbClr val="7030A0"/>
            </a:solidFill>
          </a:ln>
        </p:spPr>
        <p:txBody>
          <a:bodyPr wrap="square" rtlCol="0">
            <a:spAutoFit/>
          </a:bodyPr>
          <a:lstStyle/>
          <a:p>
            <a:pPr algn="ctr"/>
            <a:r>
              <a:rPr lang="en-US" sz="2400" dirty="0"/>
              <a:t>ACP provides </a:t>
            </a:r>
            <a:r>
              <a:rPr lang="en-US" sz="2400" b="1" u="sng" dirty="0"/>
              <a:t>substitute address</a:t>
            </a:r>
            <a:r>
              <a:rPr lang="en-US" sz="2400" dirty="0"/>
              <a:t> for victims of domestic violence, sexual assault, human trafficking, &amp; stalking to use instead of home, school, or work addresses when interacting with State and local government agencies</a:t>
            </a:r>
          </a:p>
        </p:txBody>
      </p:sp>
      <p:sp>
        <p:nvSpPr>
          <p:cNvPr id="6" name="TextBox 5">
            <a:extLst>
              <a:ext uri="{FF2B5EF4-FFF2-40B4-BE49-F238E27FC236}">
                <a16:creationId xmlns:a16="http://schemas.microsoft.com/office/drawing/2014/main" id="{EB172611-34AA-7D02-8925-B398B9F57686}"/>
              </a:ext>
            </a:extLst>
          </p:cNvPr>
          <p:cNvSpPr txBox="1"/>
          <p:nvPr/>
        </p:nvSpPr>
        <p:spPr>
          <a:xfrm>
            <a:off x="573864" y="3429000"/>
            <a:ext cx="6640437" cy="523220"/>
          </a:xfrm>
          <a:prstGeom prst="rect">
            <a:avLst/>
          </a:prstGeom>
          <a:noFill/>
        </p:spPr>
        <p:txBody>
          <a:bodyPr wrap="square" rtlCol="0">
            <a:spAutoFit/>
          </a:bodyPr>
          <a:lstStyle/>
          <a:p>
            <a:r>
              <a:rPr lang="en-US" sz="2800" b="1" dirty="0"/>
              <a:t>Eligibility Requirements to Enroll in ACP</a:t>
            </a:r>
          </a:p>
        </p:txBody>
      </p:sp>
      <p:sp>
        <p:nvSpPr>
          <p:cNvPr id="3" name="TextBox 2">
            <a:extLst>
              <a:ext uri="{FF2B5EF4-FFF2-40B4-BE49-F238E27FC236}">
                <a16:creationId xmlns:a16="http://schemas.microsoft.com/office/drawing/2014/main" id="{0447E460-8378-456C-7A70-1F14ECC6F743}"/>
              </a:ext>
            </a:extLst>
          </p:cNvPr>
          <p:cNvSpPr txBox="1"/>
          <p:nvPr/>
        </p:nvSpPr>
        <p:spPr>
          <a:xfrm>
            <a:off x="649540" y="538577"/>
            <a:ext cx="2366615" cy="369332"/>
          </a:xfrm>
          <a:prstGeom prst="rect">
            <a:avLst/>
          </a:prstGeom>
          <a:noFill/>
        </p:spPr>
        <p:txBody>
          <a:bodyPr wrap="square" rtlCol="0">
            <a:spAutoFit/>
          </a:bodyPr>
          <a:lstStyle/>
          <a:p>
            <a:r>
              <a:rPr lang="en-US" dirty="0"/>
              <a:t>750 ILCS 61/1 et seq,</a:t>
            </a:r>
          </a:p>
        </p:txBody>
      </p:sp>
      <p:sp>
        <p:nvSpPr>
          <p:cNvPr id="7" name="TextBox 6">
            <a:extLst>
              <a:ext uri="{FF2B5EF4-FFF2-40B4-BE49-F238E27FC236}">
                <a16:creationId xmlns:a16="http://schemas.microsoft.com/office/drawing/2014/main" id="{5F53729A-7E31-D35D-AA91-5E1DA777A4B5}"/>
              </a:ext>
            </a:extLst>
          </p:cNvPr>
          <p:cNvSpPr txBox="1"/>
          <p:nvPr/>
        </p:nvSpPr>
        <p:spPr>
          <a:xfrm>
            <a:off x="649540" y="215411"/>
            <a:ext cx="11155774" cy="646331"/>
          </a:xfrm>
          <a:prstGeom prst="rect">
            <a:avLst/>
          </a:prstGeom>
          <a:noFill/>
        </p:spPr>
        <p:txBody>
          <a:bodyPr wrap="square" rtlCol="0">
            <a:spAutoFit/>
          </a:bodyPr>
          <a:lstStyle/>
          <a:p>
            <a:r>
              <a:rPr lang="en-US" dirty="0"/>
              <a:t>Address Confidentiality for Victims of Domestic Violence, Sexual Assault, Human Trafficking, or Stalking Act</a:t>
            </a:r>
          </a:p>
          <a:p>
            <a:endParaRPr lang="en-US" dirty="0"/>
          </a:p>
        </p:txBody>
      </p:sp>
    </p:spTree>
    <p:extLst>
      <p:ext uri="{BB962C8B-B14F-4D97-AF65-F5344CB8AC3E}">
        <p14:creationId xmlns:p14="http://schemas.microsoft.com/office/powerpoint/2010/main" val="2483141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E8FEF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80E37E-0C22-7D7C-7A5F-F6E8888713A0}"/>
              </a:ext>
            </a:extLst>
          </p:cNvPr>
          <p:cNvSpPr txBox="1"/>
          <p:nvPr/>
        </p:nvSpPr>
        <p:spPr>
          <a:xfrm>
            <a:off x="750860" y="1023953"/>
            <a:ext cx="10515273" cy="3862596"/>
          </a:xfrm>
          <a:prstGeom prst="rect">
            <a:avLst/>
          </a:prstGeom>
          <a:solidFill>
            <a:srgbClr val="D7FEFD">
              <a:alpha val="47000"/>
            </a:srgbClr>
          </a:solidFill>
        </p:spPr>
        <p:txBody>
          <a:bodyPr wrap="square">
            <a:spAutoFit/>
          </a:bodyPr>
          <a:lstStyle/>
          <a:p>
            <a:pPr>
              <a:buNone/>
            </a:pPr>
            <a:r>
              <a:rPr lang="en-US" sz="2400" dirty="0"/>
              <a:t>Instead of asking:</a:t>
            </a:r>
          </a:p>
          <a:p>
            <a:pPr>
              <a:buNone/>
            </a:pPr>
            <a:r>
              <a:rPr lang="en-US" sz="2400" b="1" dirty="0"/>
              <a:t>Why doesn't this parent just seek child support?</a:t>
            </a:r>
          </a:p>
          <a:p>
            <a:pPr>
              <a:buNone/>
            </a:pPr>
            <a:endParaRPr lang="en-US" sz="900" dirty="0"/>
          </a:p>
          <a:p>
            <a:pPr>
              <a:buNone/>
            </a:pPr>
            <a:r>
              <a:rPr lang="en-US" sz="2400" dirty="0"/>
              <a:t>Consider asking:</a:t>
            </a:r>
          </a:p>
          <a:p>
            <a:pPr>
              <a:buNone/>
            </a:pPr>
            <a:r>
              <a:rPr lang="en-US" sz="2400" b="1" dirty="0"/>
              <a:t>What barriers or concerns—financial, legal, practical, or safety-related—may affect this parent's ability to seek or enforce support?</a:t>
            </a:r>
          </a:p>
          <a:p>
            <a:pPr>
              <a:buNone/>
            </a:pPr>
            <a:endParaRPr lang="en-US" sz="1000" b="1" dirty="0"/>
          </a:p>
          <a:p>
            <a:r>
              <a:rPr lang="en-US" sz="2400" dirty="0">
                <a:latin typeface="Aptos" pitchFamily="34" charset="0"/>
                <a:ea typeface="Aptos" pitchFamily="34" charset="-122"/>
                <a:cs typeface="Aptos" pitchFamily="34" charset="-120"/>
              </a:rPr>
              <a:t>A safe process asks: </a:t>
            </a:r>
          </a:p>
          <a:p>
            <a:r>
              <a:rPr lang="en-US" sz="2400" b="1" dirty="0">
                <a:latin typeface="Aptos" pitchFamily="34" charset="0"/>
                <a:ea typeface="Aptos" pitchFamily="34" charset="-122"/>
                <a:cs typeface="Aptos" pitchFamily="34" charset="-120"/>
              </a:rPr>
              <a:t>What could happen after the other parent receives notice?</a:t>
            </a:r>
          </a:p>
          <a:p>
            <a:endParaRPr lang="en-US" sz="1000" b="1" dirty="0">
              <a:latin typeface="Aptos" pitchFamily="34" charset="0"/>
              <a:ea typeface="Aptos" pitchFamily="34" charset="-122"/>
              <a:cs typeface="Aptos" pitchFamily="34" charset="-120"/>
            </a:endParaRPr>
          </a:p>
          <a:p>
            <a:r>
              <a:rPr lang="en-US" sz="2400" b="1" dirty="0">
                <a:latin typeface="Aptos" pitchFamily="34" charset="0"/>
                <a:ea typeface="Aptos" pitchFamily="34" charset="-122"/>
                <a:cs typeface="Aptos" pitchFamily="34" charset="-120"/>
              </a:rPr>
              <a:t>Then address with the parent, what can be done to address their concerns</a:t>
            </a:r>
          </a:p>
          <a:p>
            <a:pPr>
              <a:buNone/>
            </a:pPr>
            <a:endParaRPr lang="en-US" sz="2400" dirty="0"/>
          </a:p>
        </p:txBody>
      </p:sp>
      <p:sp>
        <p:nvSpPr>
          <p:cNvPr id="6" name="Shape 6">
            <a:extLst>
              <a:ext uri="{FF2B5EF4-FFF2-40B4-BE49-F238E27FC236}">
                <a16:creationId xmlns:a16="http://schemas.microsoft.com/office/drawing/2014/main" id="{A96051D3-BD71-1464-DA1F-3D2F46295DB7}"/>
              </a:ext>
            </a:extLst>
          </p:cNvPr>
          <p:cNvSpPr/>
          <p:nvPr/>
        </p:nvSpPr>
        <p:spPr>
          <a:xfrm>
            <a:off x="946262" y="5487816"/>
            <a:ext cx="1828800" cy="751172"/>
          </a:xfrm>
          <a:prstGeom prst="roundRect">
            <a:avLst>
              <a:gd name="adj" fmla="val 14545"/>
            </a:avLst>
          </a:prstGeom>
          <a:solidFill>
            <a:srgbClr val="F7E9BF"/>
          </a:solidFill>
          <a:ln w="12700">
            <a:solidFill>
              <a:srgbClr val="163A5F"/>
            </a:solidFill>
            <a:prstDash val="solid"/>
          </a:ln>
          <a:effectLst>
            <a:outerShdw blurRad="12700" dist="6350" dir="2700000" algn="bl" rotWithShape="0">
              <a:srgbClr val="000000">
                <a:alpha val="12000"/>
              </a:srgbClr>
            </a:outerShdw>
          </a:effectLst>
        </p:spPr>
        <p:txBody>
          <a:bodyPr/>
          <a:lstStyle/>
          <a:p>
            <a:pPr algn="ctr"/>
            <a:r>
              <a:rPr lang="en-US" dirty="0"/>
              <a:t>Safety Screening</a:t>
            </a:r>
          </a:p>
        </p:txBody>
      </p:sp>
      <p:sp>
        <p:nvSpPr>
          <p:cNvPr id="8" name="Shape 6">
            <a:extLst>
              <a:ext uri="{FF2B5EF4-FFF2-40B4-BE49-F238E27FC236}">
                <a16:creationId xmlns:a16="http://schemas.microsoft.com/office/drawing/2014/main" id="{354C5E18-635A-8211-0DA2-CD2922D3AE70}"/>
              </a:ext>
            </a:extLst>
          </p:cNvPr>
          <p:cNvSpPr/>
          <p:nvPr/>
        </p:nvSpPr>
        <p:spPr>
          <a:xfrm>
            <a:off x="3276485" y="5487816"/>
            <a:ext cx="2238234" cy="730291"/>
          </a:xfrm>
          <a:prstGeom prst="roundRect">
            <a:avLst>
              <a:gd name="adj" fmla="val 14545"/>
            </a:avLst>
          </a:prstGeom>
          <a:solidFill>
            <a:srgbClr val="F7E9BF"/>
          </a:solidFill>
          <a:ln w="12700">
            <a:solidFill>
              <a:srgbClr val="163A5F"/>
            </a:solidFill>
            <a:prstDash val="solid"/>
          </a:ln>
          <a:effectLst>
            <a:outerShdw blurRad="12700" dist="6350" dir="2700000" algn="bl" rotWithShape="0">
              <a:srgbClr val="000000">
                <a:alpha val="12000"/>
              </a:srgbClr>
            </a:outerShdw>
          </a:effectLst>
        </p:spPr>
        <p:txBody>
          <a:bodyPr/>
          <a:lstStyle/>
          <a:p>
            <a:pPr algn="ctr"/>
            <a:r>
              <a:rPr lang="en-US" dirty="0"/>
              <a:t>Confidential Address </a:t>
            </a:r>
          </a:p>
        </p:txBody>
      </p:sp>
      <p:sp>
        <p:nvSpPr>
          <p:cNvPr id="10" name="Shape 6">
            <a:extLst>
              <a:ext uri="{FF2B5EF4-FFF2-40B4-BE49-F238E27FC236}">
                <a16:creationId xmlns:a16="http://schemas.microsoft.com/office/drawing/2014/main" id="{D4CDD697-098C-0741-FC5F-F4DAC5CC1996}"/>
              </a:ext>
            </a:extLst>
          </p:cNvPr>
          <p:cNvSpPr/>
          <p:nvPr/>
        </p:nvSpPr>
        <p:spPr>
          <a:xfrm>
            <a:off x="5877406" y="5487815"/>
            <a:ext cx="2099710" cy="730291"/>
          </a:xfrm>
          <a:prstGeom prst="roundRect">
            <a:avLst>
              <a:gd name="adj" fmla="val 14545"/>
            </a:avLst>
          </a:prstGeom>
          <a:solidFill>
            <a:srgbClr val="F7E9BF"/>
          </a:solidFill>
          <a:ln w="12700">
            <a:solidFill>
              <a:srgbClr val="163A5F"/>
            </a:solidFill>
            <a:prstDash val="solid"/>
          </a:ln>
          <a:effectLst>
            <a:outerShdw blurRad="12700" dist="6350" dir="2700000" algn="bl" rotWithShape="0">
              <a:srgbClr val="000000">
                <a:alpha val="12000"/>
              </a:srgbClr>
            </a:outerShdw>
          </a:effectLst>
        </p:spPr>
        <p:txBody>
          <a:bodyPr/>
          <a:lstStyle/>
          <a:p>
            <a:pPr algn="ctr"/>
            <a:r>
              <a:rPr lang="en-US" dirty="0"/>
              <a:t>Orders of Protection</a:t>
            </a:r>
          </a:p>
        </p:txBody>
      </p:sp>
      <p:sp>
        <p:nvSpPr>
          <p:cNvPr id="12" name="Shape 12">
            <a:extLst>
              <a:ext uri="{FF2B5EF4-FFF2-40B4-BE49-F238E27FC236}">
                <a16:creationId xmlns:a16="http://schemas.microsoft.com/office/drawing/2014/main" id="{C76324EE-4E71-AD83-55E8-8638A2809846}"/>
              </a:ext>
            </a:extLst>
          </p:cNvPr>
          <p:cNvSpPr/>
          <p:nvPr/>
        </p:nvSpPr>
        <p:spPr>
          <a:xfrm>
            <a:off x="8339803" y="5482301"/>
            <a:ext cx="2325926" cy="730290"/>
          </a:xfrm>
          <a:prstGeom prst="roundRect">
            <a:avLst>
              <a:gd name="adj" fmla="val 14545"/>
            </a:avLst>
          </a:prstGeom>
          <a:solidFill>
            <a:srgbClr val="F7E9BF"/>
          </a:solidFill>
          <a:ln w="12700">
            <a:solidFill>
              <a:srgbClr val="163A5F"/>
            </a:solidFill>
            <a:prstDash val="solid"/>
          </a:ln>
          <a:effectLst>
            <a:outerShdw blurRad="12700" dist="6350" dir="2700000" algn="bl" rotWithShape="0">
              <a:srgbClr val="000000">
                <a:alpha val="12000"/>
              </a:srgbClr>
            </a:outerShdw>
          </a:effectLst>
        </p:spPr>
        <p:txBody>
          <a:bodyPr/>
          <a:lstStyle/>
          <a:p>
            <a:pPr algn="ctr"/>
            <a:r>
              <a:rPr lang="en-US" dirty="0"/>
              <a:t>Legal Aid </a:t>
            </a:r>
          </a:p>
          <a:p>
            <a:pPr algn="ctr"/>
            <a:r>
              <a:rPr lang="en-US" dirty="0"/>
              <a:t>Referral</a:t>
            </a:r>
          </a:p>
        </p:txBody>
      </p:sp>
      <p:sp>
        <p:nvSpPr>
          <p:cNvPr id="2" name="TextBox 1">
            <a:extLst>
              <a:ext uri="{FF2B5EF4-FFF2-40B4-BE49-F238E27FC236}">
                <a16:creationId xmlns:a16="http://schemas.microsoft.com/office/drawing/2014/main" id="{FA15846D-0E17-8780-C7F9-9635A2EC10DC}"/>
              </a:ext>
            </a:extLst>
          </p:cNvPr>
          <p:cNvSpPr txBox="1"/>
          <p:nvPr/>
        </p:nvSpPr>
        <p:spPr>
          <a:xfrm>
            <a:off x="750860" y="427364"/>
            <a:ext cx="10515273" cy="646331"/>
          </a:xfrm>
          <a:prstGeom prst="rect">
            <a:avLst/>
          </a:prstGeom>
          <a:solidFill>
            <a:schemeClr val="accent4">
              <a:lumMod val="75000"/>
            </a:schemeClr>
          </a:solidFill>
        </p:spPr>
        <p:txBody>
          <a:bodyPr wrap="square" rtlCol="0">
            <a:spAutoFit/>
          </a:bodyPr>
          <a:lstStyle/>
          <a:p>
            <a:pPr>
              <a:buNone/>
            </a:pPr>
            <a:r>
              <a:rPr lang="en-US" sz="3600" b="1" dirty="0"/>
              <a:t>The Trauma-Informed Question</a:t>
            </a:r>
          </a:p>
        </p:txBody>
      </p:sp>
      <p:sp>
        <p:nvSpPr>
          <p:cNvPr id="5" name="TextBox 4">
            <a:extLst>
              <a:ext uri="{FF2B5EF4-FFF2-40B4-BE49-F238E27FC236}">
                <a16:creationId xmlns:a16="http://schemas.microsoft.com/office/drawing/2014/main" id="{0B2D13C1-DD0A-B44B-77B1-897B8795E076}"/>
              </a:ext>
            </a:extLst>
          </p:cNvPr>
          <p:cNvSpPr txBox="1"/>
          <p:nvPr/>
        </p:nvSpPr>
        <p:spPr>
          <a:xfrm>
            <a:off x="750861" y="4532606"/>
            <a:ext cx="9786104" cy="1138773"/>
          </a:xfrm>
          <a:prstGeom prst="rect">
            <a:avLst/>
          </a:prstGeom>
          <a:noFill/>
        </p:spPr>
        <p:txBody>
          <a:bodyPr wrap="square" rtlCol="0">
            <a:spAutoFit/>
          </a:bodyPr>
          <a:lstStyle/>
          <a:p>
            <a:r>
              <a:rPr lang="en-US" sz="2800" dirty="0"/>
              <a:t>Be Prepared: </a:t>
            </a:r>
          </a:p>
          <a:p>
            <a:r>
              <a:rPr lang="en-US" sz="2000" dirty="0"/>
              <a:t>To Provide Resources, Answer Questions &amp; Concerns, Give Referrals </a:t>
            </a:r>
          </a:p>
          <a:p>
            <a:endParaRPr lang="en-US" sz="2000" dirty="0"/>
          </a:p>
        </p:txBody>
      </p:sp>
    </p:spTree>
    <p:extLst>
      <p:ext uri="{BB962C8B-B14F-4D97-AF65-F5344CB8AC3E}">
        <p14:creationId xmlns:p14="http://schemas.microsoft.com/office/powerpoint/2010/main" val="3005337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1F33"/>
          </a:solidFill>
          <a:ln w="12700">
            <a:solidFill>
              <a:srgbClr val="333333">
                <a:alpha val="0"/>
              </a:srgbClr>
            </a:solidFill>
            <a:prstDash val="solid"/>
          </a:ln>
        </p:spPr>
        <p:txBody>
          <a:bodyPr/>
          <a:lstStyle/>
          <a:p>
            <a:endParaRPr lang="en-US"/>
          </a:p>
        </p:txBody>
      </p:sp>
      <p:pic>
        <p:nvPicPr>
          <p:cNvPr id="3" name="Picture 2" descr="image.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730514" y="866988"/>
            <a:ext cx="4870886" cy="2833947"/>
          </a:xfrm>
          <a:prstGeom prst="rect">
            <a:avLst/>
          </a:prstGeom>
        </p:spPr>
      </p:pic>
      <p:sp>
        <p:nvSpPr>
          <p:cNvPr id="4" name="Text 1"/>
          <p:cNvSpPr/>
          <p:nvPr/>
        </p:nvSpPr>
        <p:spPr>
          <a:xfrm>
            <a:off x="777240" y="531921"/>
            <a:ext cx="2743200" cy="365760"/>
          </a:xfrm>
          <a:prstGeom prst="rect">
            <a:avLst/>
          </a:prstGeom>
          <a:noFill/>
          <a:ln/>
        </p:spPr>
        <p:txBody>
          <a:bodyPr wrap="square" lIns="0" tIns="0" rIns="0" bIns="0" rtlCol="0" anchor="ctr"/>
          <a:lstStyle/>
          <a:p>
            <a:pPr marL="0" indent="0">
              <a:buNone/>
            </a:pPr>
            <a:r>
              <a:rPr lang="en-US" sz="4000" b="1" dirty="0">
                <a:solidFill>
                  <a:srgbClr val="C8A23A"/>
                </a:solidFill>
              </a:rPr>
              <a:t>Conclusion</a:t>
            </a:r>
            <a:endParaRPr lang="en-US" sz="4000" dirty="0"/>
          </a:p>
        </p:txBody>
      </p:sp>
      <p:sp>
        <p:nvSpPr>
          <p:cNvPr id="5" name="Text 2"/>
          <p:cNvSpPr/>
          <p:nvPr/>
        </p:nvSpPr>
        <p:spPr>
          <a:xfrm>
            <a:off x="777240" y="1325880"/>
            <a:ext cx="6126480" cy="1417320"/>
          </a:xfrm>
          <a:prstGeom prst="rect">
            <a:avLst/>
          </a:prstGeom>
          <a:noFill/>
          <a:ln/>
        </p:spPr>
        <p:txBody>
          <a:bodyPr wrap="square" lIns="0" tIns="0" rIns="0" bIns="0" rtlCol="0" anchor="ctr">
            <a:noAutofit/>
          </a:bodyPr>
          <a:lstStyle/>
          <a:p>
            <a:pPr marL="0" indent="0">
              <a:buNone/>
            </a:pPr>
            <a:r>
              <a:rPr lang="en-US" sz="3100" b="1" dirty="0">
                <a:solidFill>
                  <a:srgbClr val="FFFFFF"/>
                </a:solidFill>
              </a:rPr>
              <a:t>Child support should strengthen families without exposing children or parents to avoidable harm.</a:t>
            </a:r>
            <a:endParaRPr lang="en-US" sz="3100" dirty="0"/>
          </a:p>
        </p:txBody>
      </p:sp>
      <p:sp>
        <p:nvSpPr>
          <p:cNvPr id="6" name="Text 3"/>
          <p:cNvSpPr/>
          <p:nvPr/>
        </p:nvSpPr>
        <p:spPr>
          <a:xfrm>
            <a:off x="960120" y="3246120"/>
            <a:ext cx="5577840" cy="1600200"/>
          </a:xfrm>
          <a:prstGeom prst="rect">
            <a:avLst/>
          </a:prstGeom>
          <a:noFill/>
          <a:ln/>
        </p:spPr>
        <p:txBody>
          <a:bodyPr wrap="square" lIns="1016" tIns="1016" rIns="1016" bIns="1016" rtlCol="0" anchor="ctr">
            <a:noAutofit/>
          </a:bodyPr>
          <a:lstStyle/>
          <a:p>
            <a:r>
              <a:rPr lang="en-US" sz="2200" dirty="0">
                <a:solidFill>
                  <a:srgbClr val="FFC000"/>
                </a:solidFill>
              </a:rPr>
              <a:t>Financial support matters.</a:t>
            </a:r>
          </a:p>
          <a:p>
            <a:r>
              <a:rPr lang="en-US" sz="2200" dirty="0">
                <a:solidFill>
                  <a:srgbClr val="FFC000"/>
                </a:solidFill>
              </a:rPr>
              <a:t>Safety screening matters.</a:t>
            </a:r>
          </a:p>
          <a:p>
            <a:r>
              <a:rPr lang="en-US" sz="2200" dirty="0">
                <a:solidFill>
                  <a:srgbClr val="FFC000"/>
                </a:solidFill>
              </a:rPr>
              <a:t>Juvenile &amp; Other Court consequences matter.</a:t>
            </a:r>
          </a:p>
          <a:p>
            <a:r>
              <a:rPr lang="en-US" sz="2200" dirty="0">
                <a:solidFill>
                  <a:srgbClr val="FFC000"/>
                </a:solidFill>
              </a:rPr>
              <a:t>Good cause and confidentiality must be real, accessible options.</a:t>
            </a:r>
          </a:p>
        </p:txBody>
      </p:sp>
      <p:sp>
        <p:nvSpPr>
          <p:cNvPr id="7" name="Text 4"/>
          <p:cNvSpPr/>
          <p:nvPr/>
        </p:nvSpPr>
        <p:spPr>
          <a:xfrm>
            <a:off x="777239" y="5067003"/>
            <a:ext cx="10901854" cy="1292853"/>
          </a:xfrm>
          <a:prstGeom prst="rect">
            <a:avLst/>
          </a:prstGeom>
          <a:noFill/>
          <a:ln/>
        </p:spPr>
        <p:txBody>
          <a:bodyPr wrap="square" lIns="1016" tIns="1016" rIns="1016" bIns="1016" rtlCol="0" anchor="ctr">
            <a:noAutofit/>
          </a:bodyPr>
          <a:lstStyle/>
          <a:p>
            <a:pPr marL="0" indent="0">
              <a:buNone/>
            </a:pPr>
            <a:r>
              <a:rPr lang="en-US" sz="3200" b="1" dirty="0">
                <a:solidFill>
                  <a:srgbClr val="E6EAF0"/>
                </a:solidFill>
                <a:latin typeface="Aptos" pitchFamily="34" charset="0"/>
                <a:ea typeface="Aptos" pitchFamily="34" charset="-122"/>
                <a:cs typeface="Aptos" pitchFamily="34" charset="-120"/>
              </a:rPr>
              <a:t>A child centered approach balances collection, protection, privacy, and permanency.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240E9A-F843-AD1F-C1D5-00A868D4E356}"/>
              </a:ext>
            </a:extLst>
          </p:cNvPr>
          <p:cNvPicPr>
            <a:picLocks noChangeAspect="1"/>
          </p:cNvPicPr>
          <p:nvPr/>
        </p:nvPicPr>
        <p:blipFill>
          <a:blip r:embed="rId2" cstate="email">
            <a:extLst>
              <a:ext uri="{28A0092B-C50C-407E-A947-70E740481C1C}">
                <a14:useLocalDpi xmlns:a14="http://schemas.microsoft.com/office/drawing/2010/main"/>
              </a:ext>
            </a:extLst>
          </a:blip>
          <a:srcRect r="-1047"/>
          <a:stretch>
            <a:fillRect/>
          </a:stretch>
        </p:blipFill>
        <p:spPr>
          <a:xfrm>
            <a:off x="6293594" y="3607149"/>
            <a:ext cx="5719730" cy="2856020"/>
          </a:xfrm>
          <a:prstGeom prst="rect">
            <a:avLst/>
          </a:prstGeom>
        </p:spPr>
      </p:pic>
      <p:sp>
        <p:nvSpPr>
          <p:cNvPr id="4" name="TextBox 3">
            <a:extLst>
              <a:ext uri="{FF2B5EF4-FFF2-40B4-BE49-F238E27FC236}">
                <a16:creationId xmlns:a16="http://schemas.microsoft.com/office/drawing/2014/main" id="{5A9E6F95-66E9-BFAB-08F5-2D9A5FD8524E}"/>
              </a:ext>
            </a:extLst>
          </p:cNvPr>
          <p:cNvSpPr txBox="1"/>
          <p:nvPr/>
        </p:nvSpPr>
        <p:spPr>
          <a:xfrm>
            <a:off x="6621517" y="919647"/>
            <a:ext cx="5234152" cy="2308324"/>
          </a:xfrm>
          <a:prstGeom prst="rect">
            <a:avLst/>
          </a:prstGeom>
          <a:noFill/>
        </p:spPr>
        <p:txBody>
          <a:bodyPr wrap="square" rtlCol="0">
            <a:spAutoFit/>
          </a:bodyPr>
          <a:lstStyle/>
          <a:p>
            <a:r>
              <a:rPr lang="en-US" sz="3600" b="1" dirty="0">
                <a:solidFill>
                  <a:schemeClr val="accent1">
                    <a:lumMod val="75000"/>
                  </a:schemeClr>
                </a:solidFill>
                <a:latin typeface="Aptos" pitchFamily="34" charset="0"/>
              </a:rPr>
              <a:t>Make sure the Dominos fall in the direction that serves the best interest of children and families</a:t>
            </a:r>
            <a:endParaRPr lang="en-US" sz="3600" dirty="0">
              <a:solidFill>
                <a:schemeClr val="accent1">
                  <a:lumMod val="75000"/>
                </a:schemeClr>
              </a:solidFill>
            </a:endParaRPr>
          </a:p>
        </p:txBody>
      </p:sp>
      <p:pic>
        <p:nvPicPr>
          <p:cNvPr id="6" name="Picture 5">
            <a:extLst>
              <a:ext uri="{FF2B5EF4-FFF2-40B4-BE49-F238E27FC236}">
                <a16:creationId xmlns:a16="http://schemas.microsoft.com/office/drawing/2014/main" id="{3763B4B7-14D0-A772-1C32-F9F9DA4E38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
            <a:ext cx="6407106" cy="6857999"/>
          </a:xfrm>
          <a:prstGeom prst="rect">
            <a:avLst/>
          </a:prstGeom>
        </p:spPr>
      </p:pic>
    </p:spTree>
    <p:extLst>
      <p:ext uri="{BB962C8B-B14F-4D97-AF65-F5344CB8AC3E}">
        <p14:creationId xmlns:p14="http://schemas.microsoft.com/office/powerpoint/2010/main" val="1554376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8361</TotalTime>
  <Words>4617</Words>
  <Application>Microsoft Office PowerPoint</Application>
  <PresentationFormat>Widescreen</PresentationFormat>
  <Paragraphs>428</Paragraphs>
  <Slides>41</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Aptos</vt:lpstr>
      <vt:lpstr>Aptos Display</vt:lpstr>
      <vt:lpstr>Arial</vt:lpstr>
      <vt:lpstr>Bahnschrift SemiBold SemiConden</vt:lpstr>
      <vt:lpstr>Calibri</vt:lpstr>
      <vt:lpstr>Segoe UI</vt:lpstr>
      <vt:lpstr>Source Sans Pro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Support Challenges for Self-Represented Litigants in Illinois</dc:title>
  <dc:subject>Child support challenges for self-represented litigants in Illinois</dc:subject>
  <dc:creator>OpenAI</dc:creator>
  <cp:lastModifiedBy>Williamson Judges</cp:lastModifiedBy>
  <cp:revision>18</cp:revision>
  <cp:lastPrinted>2026-08-27T19:57:02Z</cp:lastPrinted>
  <dcterms:created xsi:type="dcterms:W3CDTF">2026-07-26T20:59:34Z</dcterms:created>
  <dcterms:modified xsi:type="dcterms:W3CDTF">2026-09-23T21:11:01Z</dcterms:modified>
</cp:coreProperties>
</file>