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92000">
              <a:srgbClr val="0F74BB"/>
            </a:gs>
            <a:gs pos="13000">
              <a:srgbClr val="1F9B93"/>
            </a:gs>
            <a:gs pos="39000">
              <a:srgbClr val="ABD6DA"/>
            </a:gs>
            <a:gs pos="57000">
              <a:srgbClr val="6EAAD5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908BE-5E9D-97F8-AAFE-FF66E86437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1776" y="2771192"/>
            <a:ext cx="9144000" cy="1210600"/>
          </a:xfrm>
        </p:spPr>
        <p:txBody>
          <a:bodyPr anchor="b">
            <a:no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4ADF9-1219-3837-E699-291C638A08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81792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24" name="Picture 23" descr="Logo&#10;&#10;Description automatically generated">
            <a:extLst>
              <a:ext uri="{FF2B5EF4-FFF2-40B4-BE49-F238E27FC236}">
                <a16:creationId xmlns:a16="http://schemas.microsoft.com/office/drawing/2014/main" id="{DA79D8E0-3EC5-2996-8FDC-C1300BB942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188" y="102194"/>
            <a:ext cx="3801741" cy="1456017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348DFA3-E121-DA3C-30BD-278953B796F0}"/>
              </a:ext>
            </a:extLst>
          </p:cNvPr>
          <p:cNvSpPr txBox="1"/>
          <p:nvPr/>
        </p:nvSpPr>
        <p:spPr>
          <a:xfrm>
            <a:off x="1810139" y="1715955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i="0" dirty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Breaking Boundaries - Navigating the Multifaceted Landscape of Modern Child Support</a:t>
            </a:r>
            <a:endParaRPr lang="en-US" sz="18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B15B572-7BAB-7F26-CEC7-3CD6DB011CA8}"/>
              </a:ext>
            </a:extLst>
          </p:cNvPr>
          <p:cNvSpPr txBox="1"/>
          <p:nvPr/>
        </p:nvSpPr>
        <p:spPr>
          <a:xfrm>
            <a:off x="5186265" y="1192153"/>
            <a:ext cx="1819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990468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51CA50-7102-9576-AB00-195C032E3A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70A45B-8907-9801-BFC4-8C53EB530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B0CB8-D637-C1E3-37B1-00D5956C90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68E7C6-813E-47D5-B7C6-A8EBFCA5E41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4823B-542D-DC90-E22C-EDAE89FFE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8C7B5-358E-B6F1-F3FD-F2DF3573B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C37B1-945B-4241-95D6-ABC0E862B06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2235098-ED86-2479-2202-31A1E06E5DD1}"/>
              </a:ext>
            </a:extLst>
          </p:cNvPr>
          <p:cNvSpPr/>
          <p:nvPr/>
        </p:nvSpPr>
        <p:spPr>
          <a:xfrm>
            <a:off x="0" y="6176963"/>
            <a:ext cx="12192000" cy="681037"/>
          </a:xfrm>
          <a:prstGeom prst="rect">
            <a:avLst/>
          </a:prstGeom>
          <a:gradFill flip="none" rotWithShape="1">
            <a:gsLst>
              <a:gs pos="11000">
                <a:schemeClr val="accent6">
                  <a:lumMod val="40000"/>
                  <a:lumOff val="60000"/>
                </a:schemeClr>
              </a:gs>
              <a:gs pos="63000">
                <a:schemeClr val="accent1"/>
              </a:gs>
              <a:gs pos="40000">
                <a:schemeClr val="accent5"/>
              </a:gs>
              <a:gs pos="78000">
                <a:schemeClr val="accent3"/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CE7C4E1E-8374-FB79-CB62-920680F8F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362" y="5865018"/>
            <a:ext cx="1304925" cy="13049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8F3F88E-96B9-85D2-DC9D-24E2138546F7}"/>
              </a:ext>
            </a:extLst>
          </p:cNvPr>
          <p:cNvSpPr txBox="1"/>
          <p:nvPr/>
        </p:nvSpPr>
        <p:spPr>
          <a:xfrm>
            <a:off x="928784" y="6352143"/>
            <a:ext cx="9969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2024: Breaking Boundaries – Navigating the Multifaceted Landscape of Modern Child Support</a:t>
            </a:r>
          </a:p>
        </p:txBody>
      </p:sp>
    </p:spTree>
    <p:extLst>
      <p:ext uri="{BB962C8B-B14F-4D97-AF65-F5344CB8AC3E}">
        <p14:creationId xmlns:p14="http://schemas.microsoft.com/office/powerpoint/2010/main" val="2936158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6D4B8-8356-895C-BCC1-7ADE7FDAE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D8673-24D6-C6E4-F5EB-BDE891D1E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311-88D2-79FD-F89E-8C8A8F1E51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68E7C6-813E-47D5-B7C6-A8EBFCA5E41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9B647-83BC-204B-C40D-3ABDAFE8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9D09D-9915-C7D9-0D83-C899728DF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C37B1-945B-4241-95D6-ABC0E862B06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B7BF1F-9D31-F88A-23BA-BBFDC5D8BB3F}"/>
              </a:ext>
            </a:extLst>
          </p:cNvPr>
          <p:cNvSpPr/>
          <p:nvPr/>
        </p:nvSpPr>
        <p:spPr>
          <a:xfrm>
            <a:off x="0" y="6176963"/>
            <a:ext cx="12192000" cy="681037"/>
          </a:xfrm>
          <a:prstGeom prst="rect">
            <a:avLst/>
          </a:prstGeom>
          <a:gradFill flip="none" rotWithShape="1">
            <a:gsLst>
              <a:gs pos="11000">
                <a:schemeClr val="accent6">
                  <a:lumMod val="40000"/>
                  <a:lumOff val="60000"/>
                </a:schemeClr>
              </a:gs>
              <a:gs pos="63000">
                <a:schemeClr val="accent1"/>
              </a:gs>
              <a:gs pos="40000">
                <a:schemeClr val="accent5"/>
              </a:gs>
              <a:gs pos="78000">
                <a:schemeClr val="accent3"/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D8D97146-192A-509C-1897-2761A4FC1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362" y="5865018"/>
            <a:ext cx="1304925" cy="13049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77BACD0-1780-7F17-A88A-127D349A23A5}"/>
              </a:ext>
            </a:extLst>
          </p:cNvPr>
          <p:cNvSpPr txBox="1"/>
          <p:nvPr/>
        </p:nvSpPr>
        <p:spPr>
          <a:xfrm>
            <a:off x="928784" y="6352143"/>
            <a:ext cx="9969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2024: Breaking Boundaries – Navigating the Multifaceted Landscape of Modern Child Support</a:t>
            </a:r>
          </a:p>
        </p:txBody>
      </p:sp>
    </p:spTree>
    <p:extLst>
      <p:ext uri="{BB962C8B-B14F-4D97-AF65-F5344CB8AC3E}">
        <p14:creationId xmlns:p14="http://schemas.microsoft.com/office/powerpoint/2010/main" val="236912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17C2A-6DB1-8E7E-A3FB-9A32F1943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4E5DE-E35A-4018-D594-23DC167D44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C81E1E-3722-8B5F-9900-79485724DE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B2AE9-95BF-0AB1-7D69-598A5693F9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68E7C6-813E-47D5-B7C6-A8EBFCA5E41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853B9B-023A-22A4-9745-4EB59800F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C6153B-B6EA-A158-1B10-7C08CF1E9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C37B1-945B-4241-95D6-ABC0E862B06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EB765D-F073-E0B9-25B9-9BE3BF3CA82D}"/>
              </a:ext>
            </a:extLst>
          </p:cNvPr>
          <p:cNvSpPr/>
          <p:nvPr/>
        </p:nvSpPr>
        <p:spPr>
          <a:xfrm>
            <a:off x="0" y="6176963"/>
            <a:ext cx="12192000" cy="681037"/>
          </a:xfrm>
          <a:prstGeom prst="rect">
            <a:avLst/>
          </a:prstGeom>
          <a:gradFill flip="none" rotWithShape="1">
            <a:gsLst>
              <a:gs pos="11000">
                <a:schemeClr val="accent6">
                  <a:lumMod val="40000"/>
                  <a:lumOff val="60000"/>
                </a:schemeClr>
              </a:gs>
              <a:gs pos="63000">
                <a:schemeClr val="accent1"/>
              </a:gs>
              <a:gs pos="40000">
                <a:schemeClr val="accent5"/>
              </a:gs>
              <a:gs pos="78000">
                <a:schemeClr val="accent3"/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E0D9CD9E-B6C3-899D-C18C-E4CA139011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362" y="5865018"/>
            <a:ext cx="1304925" cy="13049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3588B7C-FAC5-5CBF-082F-596F0E97F489}"/>
              </a:ext>
            </a:extLst>
          </p:cNvPr>
          <p:cNvSpPr txBox="1"/>
          <p:nvPr/>
        </p:nvSpPr>
        <p:spPr>
          <a:xfrm>
            <a:off x="928784" y="6352143"/>
            <a:ext cx="9969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2024: Breaking Boundaries – Navigating the Multifaceted Landscape of Modern Child Support</a:t>
            </a:r>
          </a:p>
        </p:txBody>
      </p:sp>
    </p:spTree>
    <p:extLst>
      <p:ext uri="{BB962C8B-B14F-4D97-AF65-F5344CB8AC3E}">
        <p14:creationId xmlns:p14="http://schemas.microsoft.com/office/powerpoint/2010/main" val="714055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59768-11B4-31A0-963C-54D0B57B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B3CDBF-0511-CE79-037A-2D924BB2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1254DA-E2C0-166B-CA50-75A0E71D5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EFA798-9819-7888-C070-701680CD8B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FE883A-86A7-F2DE-CE63-5942BF62A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41ACDE-75D2-6FD5-8419-C7C74C9E97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68E7C6-813E-47D5-B7C6-A8EBFCA5E41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76FD7E-8946-77DE-FDAC-C1371BB56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188A62-F9A7-CC60-C56D-DA8E3778C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C37B1-945B-4241-95D6-ABC0E862B06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BEE056-FA97-E7CB-8EC6-92DD72622FAD}"/>
              </a:ext>
            </a:extLst>
          </p:cNvPr>
          <p:cNvSpPr/>
          <p:nvPr/>
        </p:nvSpPr>
        <p:spPr>
          <a:xfrm>
            <a:off x="0" y="6189663"/>
            <a:ext cx="12192000" cy="681037"/>
          </a:xfrm>
          <a:prstGeom prst="rect">
            <a:avLst/>
          </a:prstGeom>
          <a:gradFill flip="none" rotWithShape="1">
            <a:gsLst>
              <a:gs pos="11000">
                <a:schemeClr val="accent6">
                  <a:lumMod val="40000"/>
                  <a:lumOff val="60000"/>
                </a:schemeClr>
              </a:gs>
              <a:gs pos="63000">
                <a:schemeClr val="accent1"/>
              </a:gs>
              <a:gs pos="40000">
                <a:schemeClr val="accent5"/>
              </a:gs>
              <a:gs pos="78000">
                <a:schemeClr val="accent3"/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D4A3802B-80E6-A25A-8012-CC6A2CF02D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362" y="5865018"/>
            <a:ext cx="1304925" cy="13049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22351F9-3FCC-E44A-B013-3E0E90FC69B5}"/>
              </a:ext>
            </a:extLst>
          </p:cNvPr>
          <p:cNvSpPr txBox="1"/>
          <p:nvPr/>
        </p:nvSpPr>
        <p:spPr>
          <a:xfrm>
            <a:off x="928784" y="6352143"/>
            <a:ext cx="9969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2024: Breaking Boundaries – Navigating the Multifaceted Landscape of Modern Child Support</a:t>
            </a:r>
          </a:p>
        </p:txBody>
      </p:sp>
    </p:spTree>
    <p:extLst>
      <p:ext uri="{BB962C8B-B14F-4D97-AF65-F5344CB8AC3E}">
        <p14:creationId xmlns:p14="http://schemas.microsoft.com/office/powerpoint/2010/main" val="328449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C93DB-559A-B8C2-E587-2F6532BCF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8146CB-B4E6-6828-D0CF-4F5ED7A1D7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68E7C6-813E-47D5-B7C6-A8EBFCA5E41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FA9205-E940-062F-5AC0-CA79452D5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920A02-89B0-FB27-8DCF-221635A87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C37B1-945B-4241-95D6-ABC0E862B06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D6A305-9AFF-EC4C-04E3-C1B6A304B9CA}"/>
              </a:ext>
            </a:extLst>
          </p:cNvPr>
          <p:cNvSpPr/>
          <p:nvPr/>
        </p:nvSpPr>
        <p:spPr>
          <a:xfrm>
            <a:off x="0" y="6176963"/>
            <a:ext cx="12192000" cy="681037"/>
          </a:xfrm>
          <a:prstGeom prst="rect">
            <a:avLst/>
          </a:prstGeom>
          <a:gradFill flip="none" rotWithShape="1">
            <a:gsLst>
              <a:gs pos="11000">
                <a:schemeClr val="accent6">
                  <a:lumMod val="40000"/>
                  <a:lumOff val="60000"/>
                </a:schemeClr>
              </a:gs>
              <a:gs pos="63000">
                <a:schemeClr val="accent1"/>
              </a:gs>
              <a:gs pos="40000">
                <a:schemeClr val="accent5"/>
              </a:gs>
              <a:gs pos="78000">
                <a:schemeClr val="accent3"/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9308C486-F1E9-86F2-02F9-EAAD546D6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362" y="5865018"/>
            <a:ext cx="1304925" cy="13049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F7FB0BD-4462-A86C-B0E2-E7F1B61D8A39}"/>
              </a:ext>
            </a:extLst>
          </p:cNvPr>
          <p:cNvSpPr txBox="1"/>
          <p:nvPr/>
        </p:nvSpPr>
        <p:spPr>
          <a:xfrm>
            <a:off x="928784" y="6352143"/>
            <a:ext cx="9969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2024: Breaking Boundaries – Navigating the Multifaceted Landscape of Modern Child Support</a:t>
            </a:r>
          </a:p>
        </p:txBody>
      </p:sp>
    </p:spTree>
    <p:extLst>
      <p:ext uri="{BB962C8B-B14F-4D97-AF65-F5344CB8AC3E}">
        <p14:creationId xmlns:p14="http://schemas.microsoft.com/office/powerpoint/2010/main" val="2600711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E8A1F5-F920-C146-75E6-D144528E62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68E7C6-813E-47D5-B7C6-A8EBFCA5E41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86D56F-69A5-4BB7-6CDA-BCBE9A06F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D74B4E-F15E-A6BE-500F-472DB6942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C37B1-945B-4241-95D6-ABC0E862B06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AB1C84-21E4-890F-7B59-F444C3B5F73D}"/>
              </a:ext>
            </a:extLst>
          </p:cNvPr>
          <p:cNvSpPr/>
          <p:nvPr/>
        </p:nvSpPr>
        <p:spPr>
          <a:xfrm>
            <a:off x="0" y="6176963"/>
            <a:ext cx="12192000" cy="681037"/>
          </a:xfrm>
          <a:prstGeom prst="rect">
            <a:avLst/>
          </a:prstGeom>
          <a:gradFill flip="none" rotWithShape="1">
            <a:gsLst>
              <a:gs pos="11000">
                <a:schemeClr val="accent6">
                  <a:lumMod val="40000"/>
                  <a:lumOff val="60000"/>
                </a:schemeClr>
              </a:gs>
              <a:gs pos="63000">
                <a:schemeClr val="accent1"/>
              </a:gs>
              <a:gs pos="40000">
                <a:schemeClr val="accent5"/>
              </a:gs>
              <a:gs pos="78000">
                <a:schemeClr val="accent3"/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8AE27FDF-CD2F-A080-0821-50575AD96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362" y="5865018"/>
            <a:ext cx="1304925" cy="13049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BB8AB9C-E892-B40B-CB1C-E5918F582C2C}"/>
              </a:ext>
            </a:extLst>
          </p:cNvPr>
          <p:cNvSpPr txBox="1"/>
          <p:nvPr/>
        </p:nvSpPr>
        <p:spPr>
          <a:xfrm>
            <a:off x="928784" y="6352143"/>
            <a:ext cx="9969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2024: Breaking Boundaries – Navigating the Multifaceted Landscape of Modern Child Support</a:t>
            </a:r>
          </a:p>
        </p:txBody>
      </p:sp>
    </p:spTree>
    <p:extLst>
      <p:ext uri="{BB962C8B-B14F-4D97-AF65-F5344CB8AC3E}">
        <p14:creationId xmlns:p14="http://schemas.microsoft.com/office/powerpoint/2010/main" val="3855946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97123-39DD-6128-C7D4-2521A270C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65C8B-6B2F-36F5-0BD6-5B1DF88FF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3E124-070F-140C-DE5B-2038F2560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12D97A-9D5B-C6ED-F310-4F96A7374D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68E7C6-813E-47D5-B7C6-A8EBFCA5E41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86E91D-89AF-4D5F-AEBD-7A8842EC4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B99F76-FFD3-878B-0EAB-1800CF9D2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C37B1-945B-4241-95D6-ABC0E862B06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5B45A25-591A-F649-E83E-88ABC79080C5}"/>
              </a:ext>
            </a:extLst>
          </p:cNvPr>
          <p:cNvSpPr/>
          <p:nvPr/>
        </p:nvSpPr>
        <p:spPr>
          <a:xfrm>
            <a:off x="0" y="6176963"/>
            <a:ext cx="12192000" cy="681037"/>
          </a:xfrm>
          <a:prstGeom prst="rect">
            <a:avLst/>
          </a:prstGeom>
          <a:gradFill flip="none" rotWithShape="1">
            <a:gsLst>
              <a:gs pos="11000">
                <a:schemeClr val="accent6">
                  <a:lumMod val="40000"/>
                  <a:lumOff val="60000"/>
                </a:schemeClr>
              </a:gs>
              <a:gs pos="63000">
                <a:schemeClr val="accent1"/>
              </a:gs>
              <a:gs pos="40000">
                <a:schemeClr val="accent5"/>
              </a:gs>
              <a:gs pos="78000">
                <a:schemeClr val="accent3"/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EFF4F63C-A1CB-AEF6-92D8-1CE77499F1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362" y="5865018"/>
            <a:ext cx="1304925" cy="13049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C9D0F97-7009-50E9-D48B-77D105E283B2}"/>
              </a:ext>
            </a:extLst>
          </p:cNvPr>
          <p:cNvSpPr txBox="1"/>
          <p:nvPr/>
        </p:nvSpPr>
        <p:spPr>
          <a:xfrm>
            <a:off x="928784" y="6352143"/>
            <a:ext cx="9969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2024: Breaking Boundaries – Navigating the Multifaceted Landscape of Modern Child Support</a:t>
            </a:r>
          </a:p>
        </p:txBody>
      </p:sp>
    </p:spTree>
    <p:extLst>
      <p:ext uri="{BB962C8B-B14F-4D97-AF65-F5344CB8AC3E}">
        <p14:creationId xmlns:p14="http://schemas.microsoft.com/office/powerpoint/2010/main" val="26548085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CD90D-9400-F5F5-A324-9520C337B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EB5A19-5582-6449-FFBA-519F17E20F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AA64FB-DF62-86A5-7D34-AE74FFCA4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958D7E-B5CE-3C4C-5602-3A786B7BF2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68E7C6-813E-47D5-B7C6-A8EBFCA5E41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F2487B-E681-3A6C-F688-A354272B2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420469-EBAB-38CA-B3C0-ED53CFB2E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C37B1-945B-4241-95D6-ABC0E862B06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4A9220-98FE-1426-0610-E67229D30F6F}"/>
              </a:ext>
            </a:extLst>
          </p:cNvPr>
          <p:cNvSpPr/>
          <p:nvPr/>
        </p:nvSpPr>
        <p:spPr>
          <a:xfrm>
            <a:off x="0" y="6176963"/>
            <a:ext cx="12192000" cy="681037"/>
          </a:xfrm>
          <a:prstGeom prst="rect">
            <a:avLst/>
          </a:prstGeom>
          <a:gradFill flip="none" rotWithShape="1">
            <a:gsLst>
              <a:gs pos="11000">
                <a:schemeClr val="accent6">
                  <a:lumMod val="40000"/>
                  <a:lumOff val="60000"/>
                </a:schemeClr>
              </a:gs>
              <a:gs pos="63000">
                <a:schemeClr val="accent1"/>
              </a:gs>
              <a:gs pos="40000">
                <a:schemeClr val="accent5"/>
              </a:gs>
              <a:gs pos="78000">
                <a:schemeClr val="accent3"/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0F47AEDD-9C2B-56BA-795C-8CAEF962E6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362" y="5865018"/>
            <a:ext cx="1304925" cy="13049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E1CB1F7-0B81-E6DC-9A5F-0C392C6F8F29}"/>
              </a:ext>
            </a:extLst>
          </p:cNvPr>
          <p:cNvSpPr txBox="1"/>
          <p:nvPr/>
        </p:nvSpPr>
        <p:spPr>
          <a:xfrm>
            <a:off x="928784" y="6352143"/>
            <a:ext cx="9969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2024: Breaking Boundaries – Navigating the Multifaceted Landscape of Modern Child Support</a:t>
            </a:r>
          </a:p>
        </p:txBody>
      </p:sp>
    </p:spTree>
    <p:extLst>
      <p:ext uri="{BB962C8B-B14F-4D97-AF65-F5344CB8AC3E}">
        <p14:creationId xmlns:p14="http://schemas.microsoft.com/office/powerpoint/2010/main" val="2460804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58341-7268-5E9A-2CC3-5785C772D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6F676-B47D-6121-901C-7B00DE927A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EB94E-1932-BAD8-AAC8-54C55B464B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68E7C6-813E-47D5-B7C6-A8EBFCA5E41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D3929-A968-6453-2C52-F829FBF1A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FE813-BA87-D8D1-1190-4BE35154F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7C37B1-945B-4241-95D6-ABC0E862B06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F240357-9316-AE25-FDEC-49A6FF892993}"/>
              </a:ext>
            </a:extLst>
          </p:cNvPr>
          <p:cNvSpPr/>
          <p:nvPr/>
        </p:nvSpPr>
        <p:spPr>
          <a:xfrm>
            <a:off x="0" y="6176963"/>
            <a:ext cx="12192000" cy="681037"/>
          </a:xfrm>
          <a:prstGeom prst="rect">
            <a:avLst/>
          </a:prstGeom>
          <a:gradFill flip="none" rotWithShape="1">
            <a:gsLst>
              <a:gs pos="11000">
                <a:schemeClr val="accent6">
                  <a:lumMod val="40000"/>
                  <a:lumOff val="60000"/>
                </a:schemeClr>
              </a:gs>
              <a:gs pos="63000">
                <a:schemeClr val="accent1"/>
              </a:gs>
              <a:gs pos="40000">
                <a:schemeClr val="accent5"/>
              </a:gs>
              <a:gs pos="78000">
                <a:schemeClr val="accent3"/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7E55F70A-916F-02A6-D6D5-B03A6DA990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362" y="5865018"/>
            <a:ext cx="1304925" cy="13049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9980EF4-722D-9E7E-7690-517743F92442}"/>
              </a:ext>
            </a:extLst>
          </p:cNvPr>
          <p:cNvSpPr txBox="1"/>
          <p:nvPr/>
        </p:nvSpPr>
        <p:spPr>
          <a:xfrm>
            <a:off x="928784" y="6352143"/>
            <a:ext cx="9969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2024: Breaking Boundaries – Navigating the Multifaceted Landscape of Modern Child Support</a:t>
            </a:r>
          </a:p>
        </p:txBody>
      </p:sp>
    </p:spTree>
    <p:extLst>
      <p:ext uri="{BB962C8B-B14F-4D97-AF65-F5344CB8AC3E}">
        <p14:creationId xmlns:p14="http://schemas.microsoft.com/office/powerpoint/2010/main" val="2284332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rgbClr val="0F74BB"/>
            </a:gs>
            <a:gs pos="39000">
              <a:srgbClr val="1F9B93"/>
            </a:gs>
            <a:gs pos="56000">
              <a:srgbClr val="ABD6DA"/>
            </a:gs>
            <a:gs pos="73000">
              <a:srgbClr val="6EAAD5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E3F0B-4EBB-A953-0550-734E2FFE8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E992D-4806-7B22-7C3B-1A5180A3B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671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2204C-7208-179A-EE93-20C8725EC4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56043"/>
            <a:ext cx="9144000" cy="1210600"/>
          </a:xfrm>
        </p:spPr>
        <p:txBody>
          <a:bodyPr/>
          <a:lstStyle/>
          <a:p>
            <a:r>
              <a:rPr lang="en-US" sz="6600" dirty="0">
                <a:solidFill>
                  <a:schemeClr val="bg1"/>
                </a:solidFill>
              </a:rPr>
              <a:t>The Federal Office of Child Support Services (OCSS) Perspective</a:t>
            </a:r>
          </a:p>
        </p:txBody>
      </p:sp>
    </p:spTree>
    <p:extLst>
      <p:ext uri="{BB962C8B-B14F-4D97-AF65-F5344CB8AC3E}">
        <p14:creationId xmlns:p14="http://schemas.microsoft.com/office/powerpoint/2010/main" val="236680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2296A-D6F8-58F1-8BF9-4AFD634B3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5666" y="4264432"/>
            <a:ext cx="9144000" cy="1210600"/>
          </a:xfrm>
        </p:spPr>
        <p:txBody>
          <a:bodyPr/>
          <a:lstStyle/>
          <a:p>
            <a:r>
              <a:rPr lang="en-US" sz="6600" dirty="0">
                <a:solidFill>
                  <a:schemeClr val="bg1"/>
                </a:solidFill>
              </a:rPr>
              <a:t>Board of Directors Nominations and Vote via </a:t>
            </a:r>
            <a:r>
              <a:rPr lang="en-US" sz="6600" dirty="0" err="1">
                <a:solidFill>
                  <a:schemeClr val="bg1"/>
                </a:solidFill>
              </a:rPr>
              <a:t>Slido</a:t>
            </a:r>
            <a:r>
              <a:rPr lang="en-US" sz="6600" dirty="0">
                <a:solidFill>
                  <a:schemeClr val="bg1"/>
                </a:solidFill>
              </a:rPr>
              <a:t> Web App</a:t>
            </a:r>
          </a:p>
        </p:txBody>
      </p:sp>
    </p:spTree>
    <p:extLst>
      <p:ext uri="{BB962C8B-B14F-4D97-AF65-F5344CB8AC3E}">
        <p14:creationId xmlns:p14="http://schemas.microsoft.com/office/powerpoint/2010/main" val="4145564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04AE0-2DAE-D0BD-4A67-E89AF9BDD9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76288"/>
            <a:ext cx="9144000" cy="1210600"/>
          </a:xfrm>
        </p:spPr>
        <p:txBody>
          <a:bodyPr/>
          <a:lstStyle/>
          <a:p>
            <a:r>
              <a:rPr lang="en-US" sz="5400" dirty="0">
                <a:solidFill>
                  <a:schemeClr val="bg1"/>
                </a:solidFill>
              </a:rPr>
              <a:t>Fatherhood - How Are We Helping and What Can We Look Forward to Seeing in the Future</a:t>
            </a:r>
          </a:p>
        </p:txBody>
      </p:sp>
    </p:spTree>
    <p:extLst>
      <p:ext uri="{BB962C8B-B14F-4D97-AF65-F5344CB8AC3E}">
        <p14:creationId xmlns:p14="http://schemas.microsoft.com/office/powerpoint/2010/main" val="2388283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503A1-4E25-8950-4370-9A5628F5E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0774" y="3844983"/>
            <a:ext cx="9144000" cy="1210600"/>
          </a:xfrm>
        </p:spPr>
        <p:txBody>
          <a:bodyPr/>
          <a:lstStyle/>
          <a:p>
            <a:r>
              <a:rPr lang="en-US" sz="8000" dirty="0">
                <a:solidFill>
                  <a:schemeClr val="bg1"/>
                </a:solidFill>
              </a:rPr>
              <a:t>Annual Members’ Meeting</a:t>
            </a:r>
          </a:p>
        </p:txBody>
      </p:sp>
    </p:spTree>
    <p:extLst>
      <p:ext uri="{BB962C8B-B14F-4D97-AF65-F5344CB8AC3E}">
        <p14:creationId xmlns:p14="http://schemas.microsoft.com/office/powerpoint/2010/main" val="44994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FBA8C-7208-9205-1F75-A54D46A0B0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0B06B8-1C1E-3295-C706-F56F9A07C4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09108"/>
      </p:ext>
    </p:extLst>
  </p:cSld>
  <p:clrMapOvr>
    <a:masterClrMapping/>
  </p:clrMapOvr>
</p:sld>
</file>

<file path=ppt/theme/theme1.xml><?xml version="1.0" encoding="utf-8"?>
<a:theme xmlns:a="http://schemas.openxmlformats.org/drawingml/2006/main" name="IFSEA2024">
  <a:themeElements>
    <a:clrScheme name="IFSE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F74BB"/>
      </a:accent1>
      <a:accent2>
        <a:srgbClr val="1F9B93"/>
      </a:accent2>
      <a:accent3>
        <a:srgbClr val="ABD6DA"/>
      </a:accent3>
      <a:accent4>
        <a:srgbClr val="6EAAD5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FSEA2024" id="{AE92B5A3-915A-49F6-B00B-590D6613CE2E}" vid="{70FB1A36-C73F-4AD8-8ECA-76BFE82D8FB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IFSEA2024</Template>
  <TotalTime>8</TotalTime>
  <Words>42</Words>
  <Application>Microsoft Office PowerPoint</Application>
  <PresentationFormat>Widescreen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IFSEA2024</vt:lpstr>
      <vt:lpstr>The Federal Office of Child Support Services (OCSS) Perspective</vt:lpstr>
      <vt:lpstr>Board of Directors Nominations and Vote via Slido Web App</vt:lpstr>
      <vt:lpstr>Fatherhood - How Are We Helping and What Can We Look Forward to Seeing in the Future</vt:lpstr>
      <vt:lpstr>Annual Members’ Meeting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Federal Office of Child Support Services (OCSS) Perspective</dc:title>
  <dc:creator>Brownlow, Juanett</dc:creator>
  <cp:lastModifiedBy>Brownlow, Juanett</cp:lastModifiedBy>
  <cp:revision>5</cp:revision>
  <dcterms:created xsi:type="dcterms:W3CDTF">2024-10-16T15:20:14Z</dcterms:created>
  <dcterms:modified xsi:type="dcterms:W3CDTF">2024-10-16T15:29:09Z</dcterms:modified>
</cp:coreProperties>
</file>