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6" r:id="rId2"/>
    <p:sldId id="257" r:id="rId3"/>
    <p:sldId id="270" r:id="rId4"/>
    <p:sldId id="258" r:id="rId5"/>
    <p:sldId id="259" r:id="rId6"/>
    <p:sldId id="260" r:id="rId7"/>
    <p:sldId id="261" r:id="rId8"/>
    <p:sldId id="314" r:id="rId9"/>
    <p:sldId id="267" r:id="rId10"/>
    <p:sldId id="315" r:id="rId11"/>
    <p:sldId id="284" r:id="rId12"/>
    <p:sldId id="285" r:id="rId13"/>
    <p:sldId id="316" r:id="rId14"/>
    <p:sldId id="317" r:id="rId15"/>
    <p:sldId id="318" r:id="rId16"/>
    <p:sldId id="319" r:id="rId17"/>
    <p:sldId id="320" r:id="rId18"/>
    <p:sldId id="321" r:id="rId19"/>
    <p:sldId id="322" r:id="rId20"/>
    <p:sldId id="329" r:id="rId21"/>
    <p:sldId id="324" r:id="rId22"/>
    <p:sldId id="328" r:id="rId23"/>
    <p:sldId id="325" r:id="rId24"/>
    <p:sldId id="276" r:id="rId25"/>
    <p:sldId id="297" r:id="rId26"/>
    <p:sldId id="333" r:id="rId27"/>
    <p:sldId id="332" r:id="rId28"/>
    <p:sldId id="299" r:id="rId29"/>
    <p:sldId id="300" r:id="rId30"/>
    <p:sldId id="330" r:id="rId31"/>
    <p:sldId id="331" r:id="rId32"/>
    <p:sldId id="281" r:id="rId33"/>
    <p:sldId id="282" r:id="rId34"/>
    <p:sldId id="326" r:id="rId35"/>
    <p:sldId id="283" r:id="rId36"/>
    <p:sldId id="327" r:id="rId37"/>
    <p:sldId id="334" r:id="rId38"/>
    <p:sldId id="287" r:id="rId39"/>
    <p:sldId id="288" r:id="rId40"/>
    <p:sldId id="313" r:id="rId41"/>
    <p:sldId id="289" r:id="rId42"/>
    <p:sldId id="303" r:id="rId43"/>
    <p:sldId id="304" r:id="rId44"/>
    <p:sldId id="305" r:id="rId45"/>
    <p:sldId id="306" r:id="rId46"/>
    <p:sldId id="302" r:id="rId47"/>
    <p:sldId id="308" r:id="rId48"/>
    <p:sldId id="309" r:id="rId49"/>
    <p:sldId id="310" r:id="rId50"/>
    <p:sldId id="311" r:id="rId51"/>
    <p:sldId id="312" r:id="rId52"/>
    <p:sldId id="307" r:id="rId53"/>
    <p:sldId id="290" r:id="rId54"/>
    <p:sldId id="301" r:id="rId55"/>
    <p:sldId id="291" r:id="rId56"/>
    <p:sldId id="292" r:id="rId57"/>
    <p:sldId id="293" r:id="rId58"/>
    <p:sldId id="294" r:id="rId59"/>
    <p:sldId id="336" r:id="rId60"/>
    <p:sldId id="335" r:id="rId61"/>
    <p:sldId id="344" r:id="rId62"/>
    <p:sldId id="295" r:id="rId63"/>
    <p:sldId id="342" r:id="rId64"/>
    <p:sldId id="343" r:id="rId65"/>
    <p:sldId id="340" r:id="rId66"/>
    <p:sldId id="341" r:id="rId67"/>
    <p:sldId id="337" r:id="rId68"/>
    <p:sldId id="339" r:id="rId69"/>
    <p:sldId id="338" r:id="rId70"/>
    <p:sldId id="296"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803" autoAdjust="0"/>
  </p:normalViewPr>
  <p:slideViewPr>
    <p:cSldViewPr snapToGrid="0">
      <p:cViewPr varScale="1">
        <p:scale>
          <a:sx n="77" d="100"/>
          <a:sy n="77" d="100"/>
        </p:scale>
        <p:origin x="185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52A77-9BB3-4AFE-8C68-CDAF17E64D25}"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3EDEF-E4A9-4D4B-AD67-16350ED80CBE}" type="slidenum">
              <a:rPr lang="en-US" smtClean="0"/>
              <a:t>‹#›</a:t>
            </a:fld>
            <a:endParaRPr lang="en-US"/>
          </a:p>
        </p:txBody>
      </p:sp>
    </p:spTree>
    <p:extLst>
      <p:ext uri="{BB962C8B-B14F-4D97-AF65-F5344CB8AC3E}">
        <p14:creationId xmlns:p14="http://schemas.microsoft.com/office/powerpoint/2010/main" val="321159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ecfr.gov/cgi-bin/text-idx?SID=b17f07ac5568d5ce3449de92ec8025b7&amp;node=se5.1.581_1103&amp;rgn=div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militarypay.defense.gov/Pay/Basic-Pay/"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militarypay.defense.gov/Pay/Basic-Pay/"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militarypay.defense.gov/Pay/Basic-Pay/Active-Duty-Pay/"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dfas.mil/Garnishment/childsupportalimony/startpayment/"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ilaflan.org/about-il-aflan/#member-affiliates"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chicago.gov/city/en/depts/doh/provdrs/renters/svcs/ami_chart.html"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2</a:t>
            </a:fld>
            <a:endParaRPr lang="en-US"/>
          </a:p>
        </p:txBody>
      </p:sp>
    </p:spTree>
    <p:extLst>
      <p:ext uri="{BB962C8B-B14F-4D97-AF65-F5344CB8AC3E}">
        <p14:creationId xmlns:p14="http://schemas.microsoft.com/office/powerpoint/2010/main" val="113909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0B68-01D2-400F-05F5-70032B892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969EE-E993-8A99-5A16-18AAEEEDB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0F32C-AB9A-6B82-0E8A-63BC2C616E34}"/>
              </a:ext>
            </a:extLst>
          </p:cNvPr>
          <p:cNvSpPr>
            <a:spLocks noGrp="1"/>
          </p:cNvSpPr>
          <p:nvPr>
            <p:ph type="body" idx="1"/>
          </p:nvPr>
        </p:nvSpPr>
        <p:spPr/>
        <p:txBody>
          <a:bodyPr/>
          <a:lstStyle/>
          <a:p>
            <a:r>
              <a:rPr lang="en-US" dirty="0"/>
              <a:t>SCRA provides space for servicemembers to complete their military missions without being impacted by civil litigation.</a:t>
            </a:r>
          </a:p>
        </p:txBody>
      </p:sp>
      <p:sp>
        <p:nvSpPr>
          <p:cNvPr id="4" name="Slide Number Placeholder 3">
            <a:extLst>
              <a:ext uri="{FF2B5EF4-FFF2-40B4-BE49-F238E27FC236}">
                <a16:creationId xmlns:a16="http://schemas.microsoft.com/office/drawing/2014/main" id="{B2ED9BCA-813F-9C86-C4E5-1CA254545AD5}"/>
              </a:ext>
            </a:extLst>
          </p:cNvPr>
          <p:cNvSpPr>
            <a:spLocks noGrp="1"/>
          </p:cNvSpPr>
          <p:nvPr>
            <p:ph type="sldNum" sz="quarter" idx="5"/>
          </p:nvPr>
        </p:nvSpPr>
        <p:spPr/>
        <p:txBody>
          <a:bodyPr/>
          <a:lstStyle/>
          <a:p>
            <a:fld id="{CC53EDEF-E4A9-4D4B-AD67-16350ED80CBE}" type="slidenum">
              <a:rPr lang="en-US" smtClean="0"/>
              <a:t>14</a:t>
            </a:fld>
            <a:endParaRPr lang="en-US"/>
          </a:p>
        </p:txBody>
      </p:sp>
    </p:spTree>
    <p:extLst>
      <p:ext uri="{BB962C8B-B14F-4D97-AF65-F5344CB8AC3E}">
        <p14:creationId xmlns:p14="http://schemas.microsoft.com/office/powerpoint/2010/main" val="1193692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4A775-2A28-552F-E34C-F07E8144B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6089C-4430-A0D0-4951-48E727894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C7D69-1C52-63F5-DEFA-BB3BC26444FA}"/>
              </a:ext>
            </a:extLst>
          </p:cNvPr>
          <p:cNvSpPr>
            <a:spLocks noGrp="1"/>
          </p:cNvSpPr>
          <p:nvPr>
            <p:ph type="body" idx="1"/>
          </p:nvPr>
        </p:nvSpPr>
        <p:spPr/>
        <p:txBody>
          <a:bodyPr/>
          <a:lstStyle/>
          <a:p>
            <a:r>
              <a:rPr lang="en-US" dirty="0"/>
              <a:t>Active duty, Title 10, Title 32 for over 30 days, PHS &amp; NOAA, healthcare</a:t>
            </a:r>
          </a:p>
        </p:txBody>
      </p:sp>
      <p:sp>
        <p:nvSpPr>
          <p:cNvPr id="4" name="Slide Number Placeholder 3">
            <a:extLst>
              <a:ext uri="{FF2B5EF4-FFF2-40B4-BE49-F238E27FC236}">
                <a16:creationId xmlns:a16="http://schemas.microsoft.com/office/drawing/2014/main" id="{B991266D-F18A-5632-DE9C-BB984D4CA696}"/>
              </a:ext>
            </a:extLst>
          </p:cNvPr>
          <p:cNvSpPr>
            <a:spLocks noGrp="1"/>
          </p:cNvSpPr>
          <p:nvPr>
            <p:ph type="sldNum" sz="quarter" idx="5"/>
          </p:nvPr>
        </p:nvSpPr>
        <p:spPr/>
        <p:txBody>
          <a:bodyPr/>
          <a:lstStyle/>
          <a:p>
            <a:fld id="{CC53EDEF-E4A9-4D4B-AD67-16350ED80CBE}" type="slidenum">
              <a:rPr lang="en-US" smtClean="0"/>
              <a:t>15</a:t>
            </a:fld>
            <a:endParaRPr lang="en-US"/>
          </a:p>
        </p:txBody>
      </p:sp>
    </p:spTree>
    <p:extLst>
      <p:ext uri="{BB962C8B-B14F-4D97-AF65-F5344CB8AC3E}">
        <p14:creationId xmlns:p14="http://schemas.microsoft.com/office/powerpoint/2010/main" val="42628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4698-DE69-DF7E-9059-F11D11748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74D34-F26F-0888-4539-FF04DAE69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C6288-C535-26F2-ACAB-504373237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7B0396-82EC-A116-0E69-DDAD91E5C732}"/>
              </a:ext>
            </a:extLst>
          </p:cNvPr>
          <p:cNvSpPr>
            <a:spLocks noGrp="1"/>
          </p:cNvSpPr>
          <p:nvPr>
            <p:ph type="sldNum" sz="quarter" idx="5"/>
          </p:nvPr>
        </p:nvSpPr>
        <p:spPr/>
        <p:txBody>
          <a:bodyPr/>
          <a:lstStyle/>
          <a:p>
            <a:fld id="{CC53EDEF-E4A9-4D4B-AD67-16350ED80CBE}" type="slidenum">
              <a:rPr lang="en-US" smtClean="0"/>
              <a:t>16</a:t>
            </a:fld>
            <a:endParaRPr lang="en-US"/>
          </a:p>
        </p:txBody>
      </p:sp>
    </p:spTree>
    <p:extLst>
      <p:ext uri="{BB962C8B-B14F-4D97-AF65-F5344CB8AC3E}">
        <p14:creationId xmlns:p14="http://schemas.microsoft.com/office/powerpoint/2010/main" val="27430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308C3-07DE-89E2-B283-A28EC9FC1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684D0-37CE-FC52-6CED-29E74AEE4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71E8B-E85E-B3C2-8A3A-47B6C263892B}"/>
              </a:ext>
            </a:extLst>
          </p:cNvPr>
          <p:cNvSpPr>
            <a:spLocks noGrp="1"/>
          </p:cNvSpPr>
          <p:nvPr>
            <p:ph type="body" idx="1"/>
          </p:nvPr>
        </p:nvSpPr>
        <p:spPr/>
        <p:txBody>
          <a:bodyPr/>
          <a:lstStyle/>
          <a:p>
            <a:r>
              <a:rPr lang="en-US" dirty="0"/>
              <a:t>Knowledge of and compliance with this right is important.  It impacts the ability to attempt to enforce child support through, e.g., DFAS.  See below.</a:t>
            </a:r>
          </a:p>
        </p:txBody>
      </p:sp>
      <p:sp>
        <p:nvSpPr>
          <p:cNvPr id="4" name="Slide Number Placeholder 3">
            <a:extLst>
              <a:ext uri="{FF2B5EF4-FFF2-40B4-BE49-F238E27FC236}">
                <a16:creationId xmlns:a16="http://schemas.microsoft.com/office/drawing/2014/main" id="{AF62ED49-2FFB-77ED-DFDF-90AE6FA24F24}"/>
              </a:ext>
            </a:extLst>
          </p:cNvPr>
          <p:cNvSpPr>
            <a:spLocks noGrp="1"/>
          </p:cNvSpPr>
          <p:nvPr>
            <p:ph type="sldNum" sz="quarter" idx="5"/>
          </p:nvPr>
        </p:nvSpPr>
        <p:spPr/>
        <p:txBody>
          <a:bodyPr/>
          <a:lstStyle/>
          <a:p>
            <a:fld id="{CC53EDEF-E4A9-4D4B-AD67-16350ED80CBE}" type="slidenum">
              <a:rPr lang="en-US" smtClean="0"/>
              <a:t>17</a:t>
            </a:fld>
            <a:endParaRPr lang="en-US"/>
          </a:p>
        </p:txBody>
      </p:sp>
    </p:spTree>
    <p:extLst>
      <p:ext uri="{BB962C8B-B14F-4D97-AF65-F5344CB8AC3E}">
        <p14:creationId xmlns:p14="http://schemas.microsoft.com/office/powerpoint/2010/main" val="1293924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2841-A0A0-748B-FEF6-7CD31BF32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20F5A-5481-2D6A-D66E-3D2B87E91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812ED-92C1-B1F0-0445-4140E40EB1A5}"/>
              </a:ext>
            </a:extLst>
          </p:cNvPr>
          <p:cNvSpPr>
            <a:spLocks noGrp="1"/>
          </p:cNvSpPr>
          <p:nvPr>
            <p:ph type="body" idx="1"/>
          </p:nvPr>
        </p:nvSpPr>
        <p:spPr/>
        <p:txBody>
          <a:bodyPr/>
          <a:lstStyle/>
          <a:p>
            <a:r>
              <a:rPr lang="en-US" dirty="0"/>
              <a:t>Note: This site may not “play well” with MS Edge in its current form.</a:t>
            </a:r>
          </a:p>
        </p:txBody>
      </p:sp>
      <p:sp>
        <p:nvSpPr>
          <p:cNvPr id="4" name="Slide Number Placeholder 3">
            <a:extLst>
              <a:ext uri="{FF2B5EF4-FFF2-40B4-BE49-F238E27FC236}">
                <a16:creationId xmlns:a16="http://schemas.microsoft.com/office/drawing/2014/main" id="{DA66C1FA-6764-9FE7-BB7C-357BC6013D85}"/>
              </a:ext>
            </a:extLst>
          </p:cNvPr>
          <p:cNvSpPr>
            <a:spLocks noGrp="1"/>
          </p:cNvSpPr>
          <p:nvPr>
            <p:ph type="sldNum" sz="quarter" idx="5"/>
          </p:nvPr>
        </p:nvSpPr>
        <p:spPr/>
        <p:txBody>
          <a:bodyPr/>
          <a:lstStyle/>
          <a:p>
            <a:fld id="{CC53EDEF-E4A9-4D4B-AD67-16350ED80CBE}" type="slidenum">
              <a:rPr lang="en-US" smtClean="0"/>
              <a:t>18</a:t>
            </a:fld>
            <a:endParaRPr lang="en-US"/>
          </a:p>
        </p:txBody>
      </p:sp>
    </p:spTree>
    <p:extLst>
      <p:ext uri="{BB962C8B-B14F-4D97-AF65-F5344CB8AC3E}">
        <p14:creationId xmlns:p14="http://schemas.microsoft.com/office/powerpoint/2010/main" val="36611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CE105-B80F-E23C-2602-CDD469197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B2740-C26A-5FD8-7AA4-2C8CAEE75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6F8FF-F245-6D5D-5258-07ECB8F93B0A}"/>
              </a:ext>
            </a:extLst>
          </p:cNvPr>
          <p:cNvSpPr>
            <a:spLocks noGrp="1"/>
          </p:cNvSpPr>
          <p:nvPr>
            <p:ph type="body" idx="1"/>
          </p:nvPr>
        </p:nvSpPr>
        <p:spPr/>
        <p:txBody>
          <a:bodyPr/>
          <a:lstStyle/>
          <a:p>
            <a:r>
              <a:rPr lang="en-US" dirty="0"/>
              <a:t>In re Marriage of Bradley </a:t>
            </a:r>
          </a:p>
        </p:txBody>
      </p:sp>
      <p:sp>
        <p:nvSpPr>
          <p:cNvPr id="4" name="Slide Number Placeholder 3">
            <a:extLst>
              <a:ext uri="{FF2B5EF4-FFF2-40B4-BE49-F238E27FC236}">
                <a16:creationId xmlns:a16="http://schemas.microsoft.com/office/drawing/2014/main" id="{CF465FCA-AE09-A9BD-4EDC-3037B88C5146}"/>
              </a:ext>
            </a:extLst>
          </p:cNvPr>
          <p:cNvSpPr>
            <a:spLocks noGrp="1"/>
          </p:cNvSpPr>
          <p:nvPr>
            <p:ph type="sldNum" sz="quarter" idx="5"/>
          </p:nvPr>
        </p:nvSpPr>
        <p:spPr/>
        <p:txBody>
          <a:bodyPr/>
          <a:lstStyle/>
          <a:p>
            <a:fld id="{CC53EDEF-E4A9-4D4B-AD67-16350ED80CBE}" type="slidenum">
              <a:rPr lang="en-US" smtClean="0"/>
              <a:t>19</a:t>
            </a:fld>
            <a:endParaRPr lang="en-US"/>
          </a:p>
        </p:txBody>
      </p:sp>
    </p:spTree>
    <p:extLst>
      <p:ext uri="{BB962C8B-B14F-4D97-AF65-F5344CB8AC3E}">
        <p14:creationId xmlns:p14="http://schemas.microsoft.com/office/powerpoint/2010/main" val="113496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E7DC1-56A5-11F8-23ED-B203D1C71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F64A5-EB02-8410-27E8-3AA94B304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9E6E4-5F07-9053-D92D-D00158A5FE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A4CB7B-88EC-43EB-EC95-2856035C2BB8}"/>
              </a:ext>
            </a:extLst>
          </p:cNvPr>
          <p:cNvSpPr>
            <a:spLocks noGrp="1"/>
          </p:cNvSpPr>
          <p:nvPr>
            <p:ph type="sldNum" sz="quarter" idx="5"/>
          </p:nvPr>
        </p:nvSpPr>
        <p:spPr/>
        <p:txBody>
          <a:bodyPr/>
          <a:lstStyle/>
          <a:p>
            <a:fld id="{CC53EDEF-E4A9-4D4B-AD67-16350ED80CBE}" type="slidenum">
              <a:rPr lang="en-US" smtClean="0"/>
              <a:t>20</a:t>
            </a:fld>
            <a:endParaRPr lang="en-US"/>
          </a:p>
        </p:txBody>
      </p:sp>
    </p:spTree>
    <p:extLst>
      <p:ext uri="{BB962C8B-B14F-4D97-AF65-F5344CB8AC3E}">
        <p14:creationId xmlns:p14="http://schemas.microsoft.com/office/powerpoint/2010/main" val="3003986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7A4F6-89D6-EDEC-CDCE-C50D8E29B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FF7DC-6DC9-7217-3EE7-F8A78E7F7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8649B-041B-1319-82E7-769478C3CC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AC7395-28C0-40B8-F138-23E300B143E7}"/>
              </a:ext>
            </a:extLst>
          </p:cNvPr>
          <p:cNvSpPr>
            <a:spLocks noGrp="1"/>
          </p:cNvSpPr>
          <p:nvPr>
            <p:ph type="sldNum" sz="quarter" idx="5"/>
          </p:nvPr>
        </p:nvSpPr>
        <p:spPr/>
        <p:txBody>
          <a:bodyPr/>
          <a:lstStyle/>
          <a:p>
            <a:fld id="{CC53EDEF-E4A9-4D4B-AD67-16350ED80CBE}" type="slidenum">
              <a:rPr lang="en-US" smtClean="0"/>
              <a:t>21</a:t>
            </a:fld>
            <a:endParaRPr lang="en-US"/>
          </a:p>
        </p:txBody>
      </p:sp>
    </p:spTree>
    <p:extLst>
      <p:ext uri="{BB962C8B-B14F-4D97-AF65-F5344CB8AC3E}">
        <p14:creationId xmlns:p14="http://schemas.microsoft.com/office/powerpoint/2010/main" val="3774537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79AFC-447F-B3C5-9529-0D474D242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33860-2B79-EFBD-EC11-36D81AC77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B552A-BCE3-0E8C-1D0E-8A382F0730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7028B1-B81B-D9CE-9C26-0BCAB791EF15}"/>
              </a:ext>
            </a:extLst>
          </p:cNvPr>
          <p:cNvSpPr>
            <a:spLocks noGrp="1"/>
          </p:cNvSpPr>
          <p:nvPr>
            <p:ph type="sldNum" sz="quarter" idx="5"/>
          </p:nvPr>
        </p:nvSpPr>
        <p:spPr/>
        <p:txBody>
          <a:bodyPr/>
          <a:lstStyle/>
          <a:p>
            <a:fld id="{CC53EDEF-E4A9-4D4B-AD67-16350ED80CBE}" type="slidenum">
              <a:rPr lang="en-US" smtClean="0"/>
              <a:t>22</a:t>
            </a:fld>
            <a:endParaRPr lang="en-US"/>
          </a:p>
        </p:txBody>
      </p:sp>
    </p:spTree>
    <p:extLst>
      <p:ext uri="{BB962C8B-B14F-4D97-AF65-F5344CB8AC3E}">
        <p14:creationId xmlns:p14="http://schemas.microsoft.com/office/powerpoint/2010/main" val="595764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50A9-15FF-CF1E-1C15-34FD88109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27EEE-D821-EEF7-1415-3A6C26468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238E6-5947-038A-54C2-3511022607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5B9168-F13F-387D-8790-3457175B10D9}"/>
              </a:ext>
            </a:extLst>
          </p:cNvPr>
          <p:cNvSpPr>
            <a:spLocks noGrp="1"/>
          </p:cNvSpPr>
          <p:nvPr>
            <p:ph type="sldNum" sz="quarter" idx="5"/>
          </p:nvPr>
        </p:nvSpPr>
        <p:spPr/>
        <p:txBody>
          <a:bodyPr/>
          <a:lstStyle/>
          <a:p>
            <a:fld id="{CC53EDEF-E4A9-4D4B-AD67-16350ED80CBE}" type="slidenum">
              <a:rPr lang="en-US" smtClean="0"/>
              <a:t>23</a:t>
            </a:fld>
            <a:endParaRPr lang="en-US"/>
          </a:p>
        </p:txBody>
      </p:sp>
    </p:spTree>
    <p:extLst>
      <p:ext uri="{BB962C8B-B14F-4D97-AF65-F5344CB8AC3E}">
        <p14:creationId xmlns:p14="http://schemas.microsoft.com/office/powerpoint/2010/main" val="166274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a:t>
            </a:fld>
            <a:endParaRPr lang="en-US"/>
          </a:p>
        </p:txBody>
      </p:sp>
    </p:spTree>
    <p:extLst>
      <p:ext uri="{BB962C8B-B14F-4D97-AF65-F5344CB8AC3E}">
        <p14:creationId xmlns:p14="http://schemas.microsoft.com/office/powerpoint/2010/main" val="1032380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Child Support Obligations of Service Members</a:t>
            </a:r>
            <a:endParaRPr lang="en-US" sz="11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Branch Requirements: </a:t>
            </a:r>
            <a:endParaRPr lang="en-US" sz="11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arenBoth"/>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Air Force: AFI 36-2906, Personal Financial Responsibility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arenBoth"/>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Army: AR 608-99, Family Support Child Custody and Parentage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arenBoth"/>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Marine Corps: Marine Corps Order (MCO) P5800.16A, Marine Corps Manual for Legal Administration, Chapter 15, Section 15001.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arenBoth"/>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Navy: MILPERSMAN 1754-030, Support of Family Members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arenBoth"/>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Coast Guard: </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Commandant Instruction M1000.6A, </a:t>
            </a:r>
            <a:r>
              <a:rPr lang="fr-FR" sz="1100" kern="100" dirty="0" err="1">
                <a:effectLst/>
                <a:latin typeface="Calibri" panose="020F0502020204030204" pitchFamily="34" charset="0"/>
                <a:ea typeface="Calibri" panose="020F0502020204030204" pitchFamily="34" charset="0"/>
                <a:cs typeface="Times New Roman" panose="02020603050405020304" pitchFamily="18" charset="0"/>
              </a:rPr>
              <a:t>Chapter</a:t>
            </a: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 8.M.</a:t>
            </a:r>
          </a:p>
          <a:p>
            <a:pPr marL="1143000" marR="0" lvl="2" indent="-228600">
              <a:lnSpc>
                <a:spcPct val="107000"/>
              </a:lnSpc>
              <a:spcBef>
                <a:spcPts val="0"/>
              </a:spcBef>
              <a:spcAft>
                <a:spcPts val="0"/>
              </a:spcAft>
              <a:buFont typeface="+mj-lt"/>
              <a:buAutoNum type="arabicParenBoth"/>
            </a:pPr>
            <a:r>
              <a:rPr lang="en-US" sz="1200" kern="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Space Force: [Air Force Instruction AFI 36-2906, Personal Financial Responsibility]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Challenges and Solutions for Serving Military Personnel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Serving deployed personnel outside of local jurisdiction.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Contacting the commanding officer or JAG office for service.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Acceptance of service from private process servers.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Serving personnel living on base versus private residences.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Handling service in classified/unclassified deployments.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Differences in service in combat zones vs. non-combat zones.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Role of Commanding Officers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Assisting with service on active-duty personnel.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Procedures for contacting a commanding officer for service purposes.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Locating Military Personnel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Finding the location where a respondent is stationed.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Determining the home state for jurisdiction purposes.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24</a:t>
            </a:fld>
            <a:endParaRPr lang="en-US"/>
          </a:p>
        </p:txBody>
      </p:sp>
    </p:spTree>
    <p:extLst>
      <p:ext uri="{BB962C8B-B14F-4D97-AF65-F5344CB8AC3E}">
        <p14:creationId xmlns:p14="http://schemas.microsoft.com/office/powerpoint/2010/main" val="121287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 581, “Processing Garnishment Orders for Child Support and/or Alimony” shrinks “Goliath” down to the size of “David” in a certain sense.  It provides that money the U.S. owes individuals for employment shall be subject (1) to legal process for the enforcement of an obligor’s legal obligations to provide child support, alimony, or both, resulting from an action brought by an individual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oblgiee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(2) withholding in accordance with State law [ ] as if the United States were a private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2. Service of Process/Jurisdiction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chemeClr val="bg1"/>
                </a:solidFill>
                <a:effectLst/>
                <a:latin typeface="Times New Roman" panose="02020603050405020304" pitchFamily="18" charset="0"/>
                <a:ea typeface="Times New Roman" panose="02020603050405020304" pitchFamily="18" charset="0"/>
              </a:rPr>
              <a:t>Serving deployed personnel outside of local jurisdiction.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Appendix A of Part 581 provides a list of agents designated to accept legal process for the Executive Branch of the United States to establishment garnishment.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25</a:t>
            </a:fld>
            <a:endParaRPr lang="en-US"/>
          </a:p>
        </p:txBody>
      </p:sp>
    </p:spTree>
    <p:extLst>
      <p:ext uri="{BB962C8B-B14F-4D97-AF65-F5344CB8AC3E}">
        <p14:creationId xmlns:p14="http://schemas.microsoft.com/office/powerpoint/2010/main" val="319604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E6269-1414-366F-98E3-BE8103F5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F83FC-F1FA-C7FF-21C2-8E596BA34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3A893-507B-56A0-AAD4-9622661968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0B3AE16C-2AEA-7A18-4764-25917A27FA4C}"/>
              </a:ext>
            </a:extLst>
          </p:cNvPr>
          <p:cNvSpPr>
            <a:spLocks noGrp="1"/>
          </p:cNvSpPr>
          <p:nvPr>
            <p:ph type="sldNum" sz="quarter" idx="5"/>
          </p:nvPr>
        </p:nvSpPr>
        <p:spPr/>
        <p:txBody>
          <a:bodyPr/>
          <a:lstStyle/>
          <a:p>
            <a:fld id="{CC53EDEF-E4A9-4D4B-AD67-16350ED80CBE}" type="slidenum">
              <a:rPr lang="en-US" smtClean="0"/>
              <a:t>26</a:t>
            </a:fld>
            <a:endParaRPr lang="en-US"/>
          </a:p>
        </p:txBody>
      </p:sp>
    </p:spTree>
    <p:extLst>
      <p:ext uri="{BB962C8B-B14F-4D97-AF65-F5344CB8AC3E}">
        <p14:creationId xmlns:p14="http://schemas.microsoft.com/office/powerpoint/2010/main" val="3863292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3B39-D34D-D31C-E346-8D433AABD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2DC1F-33D7-DB87-EF67-D0C28C073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250CC-F9BF-A0CB-6BEF-59949C4472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Part 581, “Processing Garnishment Orders for Child Support and/or Alimony” shrinks “Goliath” down to the size of “David” in a certain sense.  It provides that money the U.S. owes individuals for employment shall be subject (1) to legal process for the enforcement of an obligor’s legal obligations to provide child support, alimony, or both, resulting from an action brought by an individual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oblgiee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(2) withholding in accordance with State law [ ] as if the United States were a private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2. Service of Process/Jurisdiction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chemeClr val="bg1"/>
                </a:solidFill>
                <a:effectLst/>
                <a:latin typeface="Times New Roman" panose="02020603050405020304" pitchFamily="18" charset="0"/>
                <a:ea typeface="Times New Roman" panose="02020603050405020304" pitchFamily="18" charset="0"/>
              </a:rPr>
              <a:t>Serving deployed personnel outside of local jurisdiction.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Appendix A of Part 581 provides a list of agents designated to accept legal process for the Executive Branch of the United States to establishment garnishment.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78D7B10C-1385-F50A-DBB3-7E4C5EEA7DE4}"/>
              </a:ext>
            </a:extLst>
          </p:cNvPr>
          <p:cNvSpPr>
            <a:spLocks noGrp="1"/>
          </p:cNvSpPr>
          <p:nvPr>
            <p:ph type="sldNum" sz="quarter" idx="5"/>
          </p:nvPr>
        </p:nvSpPr>
        <p:spPr/>
        <p:txBody>
          <a:bodyPr/>
          <a:lstStyle/>
          <a:p>
            <a:fld id="{CC53EDEF-E4A9-4D4B-AD67-16350ED80CBE}" type="slidenum">
              <a:rPr lang="en-US" smtClean="0"/>
              <a:t>27</a:t>
            </a:fld>
            <a:endParaRPr lang="en-US"/>
          </a:p>
        </p:txBody>
      </p:sp>
    </p:spTree>
    <p:extLst>
      <p:ext uri="{BB962C8B-B14F-4D97-AF65-F5344CB8AC3E}">
        <p14:creationId xmlns:p14="http://schemas.microsoft.com/office/powerpoint/2010/main" val="2266094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Here you can see the part of that list that interests us right now: the Department of Defense.  With a few rare exceptions, service of a legal process for garnishment is going to be upon the Defense Finance and Accounting Service’s of DFAS’ Office of General Counsel, to the attention of the “Garnishment Law Directorate.”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28</a:t>
            </a:fld>
            <a:endParaRPr lang="en-US"/>
          </a:p>
        </p:txBody>
      </p:sp>
    </p:spTree>
    <p:extLst>
      <p:ext uri="{BB962C8B-B14F-4D97-AF65-F5344CB8AC3E}">
        <p14:creationId xmlns:p14="http://schemas.microsoft.com/office/powerpoint/2010/main" val="2336099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29</a:t>
            </a:fld>
            <a:endParaRPr lang="en-US"/>
          </a:p>
        </p:txBody>
      </p:sp>
    </p:spTree>
    <p:extLst>
      <p:ext uri="{BB962C8B-B14F-4D97-AF65-F5344CB8AC3E}">
        <p14:creationId xmlns:p14="http://schemas.microsoft.com/office/powerpoint/2010/main" val="4095096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4929-5669-6DB4-FA39-7BC887807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418C9-BA73-7A49-A59D-0D18B3718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9A67B-9D34-67B6-9185-33C8AF305301}"/>
              </a:ext>
            </a:extLst>
          </p:cNvPr>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To generate an involuntary allotment (quasi garnishment) you should submit a DD Form 2653 to DFAS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96519739-974D-A499-D1D8-7768EF659C52}"/>
              </a:ext>
            </a:extLst>
          </p:cNvPr>
          <p:cNvSpPr>
            <a:spLocks noGrp="1"/>
          </p:cNvSpPr>
          <p:nvPr>
            <p:ph type="sldNum" sz="quarter" idx="5"/>
          </p:nvPr>
        </p:nvSpPr>
        <p:spPr/>
        <p:txBody>
          <a:bodyPr/>
          <a:lstStyle/>
          <a:p>
            <a:fld id="{CC53EDEF-E4A9-4D4B-AD67-16350ED80CBE}" type="slidenum">
              <a:rPr lang="en-US" smtClean="0"/>
              <a:t>30</a:t>
            </a:fld>
            <a:endParaRPr lang="en-US"/>
          </a:p>
        </p:txBody>
      </p:sp>
    </p:spTree>
    <p:extLst>
      <p:ext uri="{BB962C8B-B14F-4D97-AF65-F5344CB8AC3E}">
        <p14:creationId xmlns:p14="http://schemas.microsoft.com/office/powerpoint/2010/main" val="4017710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162DB-00C2-0A20-C71F-553A87A9A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3FDC1-F829-D805-04B3-9F2A9BBC8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1587E-776F-30CB-3E0F-3752532CDC65}"/>
              </a:ext>
            </a:extLst>
          </p:cNvPr>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To generate an involuntary allotment (quasi garnishment) you should submit a DD Form 2653 to DFAS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8D7350C1-63A2-8869-FD80-B8B65720F763}"/>
              </a:ext>
            </a:extLst>
          </p:cNvPr>
          <p:cNvSpPr>
            <a:spLocks noGrp="1"/>
          </p:cNvSpPr>
          <p:nvPr>
            <p:ph type="sldNum" sz="quarter" idx="5"/>
          </p:nvPr>
        </p:nvSpPr>
        <p:spPr/>
        <p:txBody>
          <a:bodyPr/>
          <a:lstStyle/>
          <a:p>
            <a:fld id="{CC53EDEF-E4A9-4D4B-AD67-16350ED80CBE}" type="slidenum">
              <a:rPr lang="en-US" smtClean="0"/>
              <a:t>31</a:t>
            </a:fld>
            <a:endParaRPr lang="en-US"/>
          </a:p>
        </p:txBody>
      </p:sp>
    </p:spTree>
    <p:extLst>
      <p:ext uri="{BB962C8B-B14F-4D97-AF65-F5344CB8AC3E}">
        <p14:creationId xmlns:p14="http://schemas.microsoft.com/office/powerpoint/2010/main" val="2063188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32</a:t>
            </a:fld>
            <a:endParaRPr lang="en-US"/>
          </a:p>
        </p:txBody>
      </p:sp>
    </p:spTree>
    <p:extLst>
      <p:ext uri="{BB962C8B-B14F-4D97-AF65-F5344CB8AC3E}">
        <p14:creationId xmlns:p14="http://schemas.microsoft.com/office/powerpoint/2010/main" val="1475624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main and initial topic in this presentation concerns service of process and jurisdiction.  In discussing this topic, we will talk about some basics regarding the challenges and solutions for serving military personnel, the role of the command officer, and locating military personnel.</a:t>
            </a:r>
          </a:p>
          <a:p>
            <a:r>
              <a:rPr lang="en-US"/>
              <a:t> </a:t>
            </a:r>
          </a:p>
          <a:p>
            <a:r>
              <a:rPr lang="en-US"/>
              <a:t>The task of service of process of a child support enforcement order can be daunting when one is talking about the United States as an employer.  This challenge only appears greater one the salaried individual is a member of the United States Armed Forces.</a:t>
            </a:r>
          </a:p>
          <a:p>
            <a:r>
              <a:rPr lang="en-US"/>
              <a:t> </a:t>
            </a:r>
          </a:p>
          <a:p>
            <a:r>
              <a:rPr lang="en-US"/>
              <a:t>However, a key to navigating through this “David &amp; Golliath” type scenario is found in the federal code of regulations, in 5 C.F.R. Part 581.</a:t>
            </a: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33</a:t>
            </a:fld>
            <a:endParaRPr lang="en-US"/>
          </a:p>
        </p:txBody>
      </p:sp>
    </p:spTree>
    <p:extLst>
      <p:ext uri="{BB962C8B-B14F-4D97-AF65-F5344CB8AC3E}">
        <p14:creationId xmlns:p14="http://schemas.microsoft.com/office/powerpoint/2010/main" val="143621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7</a:t>
            </a:fld>
            <a:endParaRPr lang="en-US"/>
          </a:p>
        </p:txBody>
      </p:sp>
    </p:spTree>
    <p:extLst>
      <p:ext uri="{BB962C8B-B14F-4D97-AF65-F5344CB8AC3E}">
        <p14:creationId xmlns:p14="http://schemas.microsoft.com/office/powerpoint/2010/main" val="3432708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134- dishonorable failure to pay debts</a:t>
            </a:r>
          </a:p>
        </p:txBody>
      </p:sp>
      <p:sp>
        <p:nvSpPr>
          <p:cNvPr id="4" name="Slide Number Placeholder 3"/>
          <p:cNvSpPr>
            <a:spLocks noGrp="1"/>
          </p:cNvSpPr>
          <p:nvPr>
            <p:ph type="sldNum" sz="quarter" idx="5"/>
          </p:nvPr>
        </p:nvSpPr>
        <p:spPr/>
        <p:txBody>
          <a:bodyPr/>
          <a:lstStyle/>
          <a:p>
            <a:fld id="{CC53EDEF-E4A9-4D4B-AD67-16350ED80CBE}" type="slidenum">
              <a:rPr lang="en-US" smtClean="0"/>
              <a:t>35</a:t>
            </a:fld>
            <a:endParaRPr lang="en-US"/>
          </a:p>
        </p:txBody>
      </p:sp>
    </p:spTree>
    <p:extLst>
      <p:ext uri="{BB962C8B-B14F-4D97-AF65-F5344CB8AC3E}">
        <p14:creationId xmlns:p14="http://schemas.microsoft.com/office/powerpoint/2010/main" val="2497506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CACE-E724-BEC2-D905-ECA87398A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AECDB-A1A2-A37D-C63F-E499F4160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5AC63-5265-84A8-CCA8-0A1B7BD7C6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6CC3E5-F5B6-065B-A15A-8B027E7F4B13}"/>
              </a:ext>
            </a:extLst>
          </p:cNvPr>
          <p:cNvSpPr>
            <a:spLocks noGrp="1"/>
          </p:cNvSpPr>
          <p:nvPr>
            <p:ph type="sldNum" sz="quarter" idx="5"/>
          </p:nvPr>
        </p:nvSpPr>
        <p:spPr/>
        <p:txBody>
          <a:bodyPr/>
          <a:lstStyle/>
          <a:p>
            <a:fld id="{CC53EDEF-E4A9-4D4B-AD67-16350ED80CBE}" type="slidenum">
              <a:rPr lang="en-US" smtClean="0"/>
              <a:t>36</a:t>
            </a:fld>
            <a:endParaRPr lang="en-US"/>
          </a:p>
        </p:txBody>
      </p:sp>
    </p:spTree>
    <p:extLst>
      <p:ext uri="{BB962C8B-B14F-4D97-AF65-F5344CB8AC3E}">
        <p14:creationId xmlns:p14="http://schemas.microsoft.com/office/powerpoint/2010/main" val="3576501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9C69-9C48-D8E3-8D24-1F4A25578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E8F12-241E-5D06-6947-E051B1A7B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D9FB2-C05B-BF94-75F5-9B5A0AEEB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CA0A92-07BE-33C3-772C-7A80B10AF1B1}"/>
              </a:ext>
            </a:extLst>
          </p:cNvPr>
          <p:cNvSpPr>
            <a:spLocks noGrp="1"/>
          </p:cNvSpPr>
          <p:nvPr>
            <p:ph type="sldNum" sz="quarter" idx="5"/>
          </p:nvPr>
        </p:nvSpPr>
        <p:spPr/>
        <p:txBody>
          <a:bodyPr/>
          <a:lstStyle/>
          <a:p>
            <a:fld id="{CC53EDEF-E4A9-4D4B-AD67-16350ED80CBE}" type="slidenum">
              <a:rPr lang="en-US" smtClean="0"/>
              <a:t>37</a:t>
            </a:fld>
            <a:endParaRPr lang="en-US"/>
          </a:p>
        </p:txBody>
      </p:sp>
    </p:spTree>
    <p:extLst>
      <p:ext uri="{BB962C8B-B14F-4D97-AF65-F5344CB8AC3E}">
        <p14:creationId xmlns:p14="http://schemas.microsoft.com/office/powerpoint/2010/main" val="1818068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38</a:t>
            </a:fld>
            <a:endParaRPr lang="en-US"/>
          </a:p>
        </p:txBody>
      </p:sp>
    </p:spTree>
    <p:extLst>
      <p:ext uri="{BB962C8B-B14F-4D97-AF65-F5344CB8AC3E}">
        <p14:creationId xmlns:p14="http://schemas.microsoft.com/office/powerpoint/2010/main" val="4015252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000000"/>
                </a:solidFill>
                <a:effectLst/>
                <a:latin typeface="arial" panose="020B0604020202020204" pitchFamily="34" charset="0"/>
              </a:rPr>
              <a:t>A </a:t>
            </a:r>
            <a:r>
              <a:rPr lang="en-US" b="1" i="1" dirty="0">
                <a:solidFill>
                  <a:srgbClr val="000000"/>
                </a:solidFill>
                <a:effectLst/>
                <a:latin typeface="arial" panose="020B0604020202020204" pitchFamily="34" charset="0"/>
              </a:rPr>
              <a:t>garnishment</a:t>
            </a:r>
            <a:r>
              <a:rPr lang="en-US" b="0" i="0" dirty="0">
                <a:solidFill>
                  <a:srgbClr val="000000"/>
                </a:solidFill>
                <a:effectLst/>
                <a:latin typeface="arial" panose="020B0604020202020204" pitchFamily="34" charset="0"/>
              </a:rPr>
              <a:t> is a legal procedure, authorized by a court order, by which a creditor can collect what a debtor owes by reaching the debtor's property when the debtor does not possess the property.”</a:t>
            </a:r>
          </a:p>
          <a:p>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Federal law does not prevent the garnishment of military retired pay (MRP) when the Veteran receives DVA disability compensation.  However, “Under </a:t>
            </a:r>
            <a:r>
              <a:rPr lang="en-US" b="0" i="1" dirty="0">
                <a:solidFill>
                  <a:srgbClr val="000000"/>
                </a:solidFill>
                <a:effectLst/>
                <a:latin typeface="arial" panose="020B0604020202020204" pitchFamily="34" charset="0"/>
              </a:rPr>
              <a:t>Public Law 95-30</a:t>
            </a:r>
            <a:r>
              <a:rPr lang="en-US" b="0" i="0" dirty="0">
                <a:solidFill>
                  <a:srgbClr val="000000"/>
                </a:solidFill>
                <a:effectLst/>
                <a:latin typeface="arial" panose="020B0604020202020204" pitchFamily="34" charset="0"/>
              </a:rPr>
              <a:t>, a Veteran’s disability compensation may be garnished in order to pay alimony or child support pursuant to a court order </a:t>
            </a:r>
            <a:r>
              <a:rPr lang="en-US" b="0" i="1" dirty="0">
                <a:solidFill>
                  <a:srgbClr val="000000"/>
                </a:solidFill>
                <a:effectLst/>
                <a:latin typeface="arial" panose="020B0604020202020204" pitchFamily="34" charset="0"/>
              </a:rPr>
              <a:t>only </a:t>
            </a:r>
            <a:r>
              <a:rPr lang="en-US" b="0" i="0" dirty="0">
                <a:solidFill>
                  <a:srgbClr val="000000"/>
                </a:solidFill>
                <a:effectLst/>
                <a:latin typeface="arial" panose="020B0604020202020204" pitchFamily="34" charset="0"/>
              </a:rPr>
              <a:t>if the Veteran receives disability compensation in lieu of an equal amount of MRP, in accordance with a total or partial MRP waiver.  In these cases, under </a:t>
            </a:r>
            <a:r>
              <a:rPr lang="en-US" b="1" i="0" u="sng" dirty="0">
                <a:solidFill>
                  <a:srgbClr val="0000FF"/>
                </a:solidFill>
                <a:effectLst/>
                <a:latin typeface="arial" panose="020B0604020202020204" pitchFamily="34" charset="0"/>
                <a:hlinkClick r:id="rId3"/>
              </a:rPr>
              <a:t>5 CFR 581.103</a:t>
            </a:r>
            <a:r>
              <a:rPr lang="en-US" b="0" i="0" dirty="0">
                <a:solidFill>
                  <a:srgbClr val="000000"/>
                </a:solidFill>
                <a:effectLst/>
                <a:latin typeface="arial" panose="020B0604020202020204" pitchFamily="34" charset="0"/>
              </a:rPr>
              <a:t>, finance activity and the Veterans Service Center (VSC)</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withhold disability compensation, and</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make a payment in compliance with the garnishment order for certain categories of payees.”</a:t>
            </a:r>
            <a:endParaRPr lang="en-US" b="0" i="0" dirty="0">
              <a:solidFill>
                <a:srgbClr val="000000"/>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39</a:t>
            </a:fld>
            <a:endParaRPr lang="en-US"/>
          </a:p>
        </p:txBody>
      </p:sp>
    </p:spTree>
    <p:extLst>
      <p:ext uri="{BB962C8B-B14F-4D97-AF65-F5344CB8AC3E}">
        <p14:creationId xmlns:p14="http://schemas.microsoft.com/office/powerpoint/2010/main" val="240697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Whether a request for apportionment is made, whether an apportionment is granted, and whether a garnishment of disability benefits is sought (or obtained), the issue of whether money from disability compensation should be paid in part as child support is not necessarily over if we recall the Rose case.</a:t>
            </a:r>
          </a:p>
          <a:p>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In </a:t>
            </a:r>
            <a:r>
              <a:rPr lang="en-US" sz="1800" i="1" dirty="0">
                <a:effectLst/>
                <a:latin typeface="Georgia" panose="02040502050405020303" pitchFamily="18" charset="0"/>
                <a:ea typeface="Calibri" panose="020F0502020204030204" pitchFamily="34" charset="0"/>
              </a:rPr>
              <a:t>Rose v. Rose</a:t>
            </a:r>
            <a:r>
              <a:rPr lang="en-US" sz="1800" dirty="0">
                <a:effectLst/>
                <a:latin typeface="Georgia" panose="02040502050405020303" pitchFamily="18" charset="0"/>
                <a:ea typeface="Calibri" panose="020F0502020204030204" pitchFamily="34" charset="0"/>
              </a:rPr>
              <a:t>, 481 U.S. 619 (1987), Held: A state court has jurisdiction to hold a disabled veteran in contempt for failing to pay child support, even if the veteran's only means of satisfying this obligation is to utilize veterans' benefits received as compensation for a service-connected disability. The Tennessee statute, as construed by the state courts to authorize an award of disability benefits as child support, is not pre-empted under the Supremacy Clause of Article VI since it does not conflict with federal law. Pp. 2033–2039. Waivers of sovereign immunity are strictly construed, and we find no indication in the statute that a state-court order of contempt issued against an individual is precluded where the individual's income happens to be composed of veterans' disability benefits. In this context, the Veterans' Administration is not made a party to the action, and the state court issues no order directing the Administrator to pay benefits to anyone other than the veteran. Thus, while it may be true that these funds are exempt from garnishment or attachment while in the hands of the Administrator, we are not persuaded that once these funds are delivered to the veteran a state court cannot require that veteran to use them to satisfy an order of child support.</a:t>
            </a:r>
            <a:endParaRPr lang="en-US" sz="1800" dirty="0">
              <a:effectLst/>
              <a:latin typeface="Calibri" panose="020F0502020204030204" pitchFamily="34" charset="0"/>
              <a:ea typeface="Calibri" panose="020F0502020204030204" pitchFamily="34" charset="0"/>
            </a:endParaRPr>
          </a:p>
          <a:p>
            <a:endParaRPr lang="en-US" b="0" i="0" dirty="0">
              <a:solidFill>
                <a:srgbClr val="000000"/>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40</a:t>
            </a:fld>
            <a:endParaRPr lang="en-US"/>
          </a:p>
        </p:txBody>
      </p:sp>
    </p:spTree>
    <p:extLst>
      <p:ext uri="{BB962C8B-B14F-4D97-AF65-F5344CB8AC3E}">
        <p14:creationId xmlns:p14="http://schemas.microsoft.com/office/powerpoint/2010/main" val="9367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41</a:t>
            </a:fld>
            <a:endParaRPr lang="en-US"/>
          </a:p>
        </p:txBody>
      </p:sp>
    </p:spTree>
    <p:extLst>
      <p:ext uri="{BB962C8B-B14F-4D97-AF65-F5344CB8AC3E}">
        <p14:creationId xmlns:p14="http://schemas.microsoft.com/office/powerpoint/2010/main" val="2531856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a:t>
            </a:r>
          </a:p>
        </p:txBody>
      </p:sp>
      <p:sp>
        <p:nvSpPr>
          <p:cNvPr id="4" name="Slide Number Placeholder 3"/>
          <p:cNvSpPr>
            <a:spLocks noGrp="1"/>
          </p:cNvSpPr>
          <p:nvPr>
            <p:ph type="sldNum" sz="quarter" idx="5"/>
          </p:nvPr>
        </p:nvSpPr>
        <p:spPr/>
        <p:txBody>
          <a:bodyPr/>
          <a:lstStyle/>
          <a:p>
            <a:fld id="{CC53EDEF-E4A9-4D4B-AD67-16350ED80CBE}" type="slidenum">
              <a:rPr lang="en-US" smtClean="0"/>
              <a:t>42</a:t>
            </a:fld>
            <a:endParaRPr lang="en-US"/>
          </a:p>
        </p:txBody>
      </p:sp>
    </p:spTree>
    <p:extLst>
      <p:ext uri="{BB962C8B-B14F-4D97-AF65-F5344CB8AC3E}">
        <p14:creationId xmlns:p14="http://schemas.microsoft.com/office/powerpoint/2010/main" val="3211791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43</a:t>
            </a:fld>
            <a:endParaRPr lang="en-US"/>
          </a:p>
        </p:txBody>
      </p:sp>
    </p:spTree>
    <p:extLst>
      <p:ext uri="{BB962C8B-B14F-4D97-AF65-F5344CB8AC3E}">
        <p14:creationId xmlns:p14="http://schemas.microsoft.com/office/powerpoint/2010/main" val="2968369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44</a:t>
            </a:fld>
            <a:endParaRPr lang="en-US"/>
          </a:p>
        </p:txBody>
      </p:sp>
    </p:spTree>
    <p:extLst>
      <p:ext uri="{BB962C8B-B14F-4D97-AF65-F5344CB8AC3E}">
        <p14:creationId xmlns:p14="http://schemas.microsoft.com/office/powerpoint/2010/main" val="56949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As a quick housekeeping matter, while we are both here today in our official capacities to support this conference and the fine work done by its assembled membership and respective offices, the presentation is for educational purposes only.  Neither of us are herein providing any opinions or official positions on behalf of our employers.  Any statements in this presentation represent our own personal views and should not be relied upon or cited to in your actual casework.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8</a:t>
            </a:fld>
            <a:endParaRPr lang="en-US"/>
          </a:p>
        </p:txBody>
      </p:sp>
    </p:spTree>
    <p:extLst>
      <p:ext uri="{BB962C8B-B14F-4D97-AF65-F5344CB8AC3E}">
        <p14:creationId xmlns:p14="http://schemas.microsoft.com/office/powerpoint/2010/main" val="72558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 uses.</a:t>
            </a:r>
          </a:p>
        </p:txBody>
      </p:sp>
      <p:sp>
        <p:nvSpPr>
          <p:cNvPr id="4" name="Slide Number Placeholder 3"/>
          <p:cNvSpPr>
            <a:spLocks noGrp="1"/>
          </p:cNvSpPr>
          <p:nvPr>
            <p:ph type="sldNum" sz="quarter" idx="5"/>
          </p:nvPr>
        </p:nvSpPr>
        <p:spPr/>
        <p:txBody>
          <a:bodyPr/>
          <a:lstStyle/>
          <a:p>
            <a:fld id="{CC53EDEF-E4A9-4D4B-AD67-16350ED80CBE}" type="slidenum">
              <a:rPr lang="en-US" smtClean="0"/>
              <a:t>45</a:t>
            </a:fld>
            <a:endParaRPr lang="en-US"/>
          </a:p>
        </p:txBody>
      </p:sp>
    </p:spTree>
    <p:extLst>
      <p:ext uri="{BB962C8B-B14F-4D97-AF65-F5344CB8AC3E}">
        <p14:creationId xmlns:p14="http://schemas.microsoft.com/office/powerpoint/2010/main" val="3935315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46</a:t>
            </a:fld>
            <a:endParaRPr lang="en-US"/>
          </a:p>
        </p:txBody>
      </p:sp>
    </p:spTree>
    <p:extLst>
      <p:ext uri="{BB962C8B-B14F-4D97-AF65-F5344CB8AC3E}">
        <p14:creationId xmlns:p14="http://schemas.microsoft.com/office/powerpoint/2010/main" val="1228706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47</a:t>
            </a:fld>
            <a:endParaRPr lang="en-US"/>
          </a:p>
        </p:txBody>
      </p:sp>
    </p:spTree>
    <p:extLst>
      <p:ext uri="{BB962C8B-B14F-4D97-AF65-F5344CB8AC3E}">
        <p14:creationId xmlns:p14="http://schemas.microsoft.com/office/powerpoint/2010/main" val="4138320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48</a:t>
            </a:fld>
            <a:endParaRPr lang="en-US"/>
          </a:p>
        </p:txBody>
      </p:sp>
    </p:spTree>
    <p:extLst>
      <p:ext uri="{BB962C8B-B14F-4D97-AF65-F5344CB8AC3E}">
        <p14:creationId xmlns:p14="http://schemas.microsoft.com/office/powerpoint/2010/main" val="1108616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49</a:t>
            </a:fld>
            <a:endParaRPr lang="en-US"/>
          </a:p>
        </p:txBody>
      </p:sp>
    </p:spTree>
    <p:extLst>
      <p:ext uri="{BB962C8B-B14F-4D97-AF65-F5344CB8AC3E}">
        <p14:creationId xmlns:p14="http://schemas.microsoft.com/office/powerpoint/2010/main" val="1027060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50</a:t>
            </a:fld>
            <a:endParaRPr lang="en-US"/>
          </a:p>
        </p:txBody>
      </p:sp>
    </p:spTree>
    <p:extLst>
      <p:ext uri="{BB962C8B-B14F-4D97-AF65-F5344CB8AC3E}">
        <p14:creationId xmlns:p14="http://schemas.microsoft.com/office/powerpoint/2010/main" val="3764348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51</a:t>
            </a:fld>
            <a:endParaRPr lang="en-US"/>
          </a:p>
        </p:txBody>
      </p:sp>
    </p:spTree>
    <p:extLst>
      <p:ext uri="{BB962C8B-B14F-4D97-AF65-F5344CB8AC3E}">
        <p14:creationId xmlns:p14="http://schemas.microsoft.com/office/powerpoint/2010/main" val="2155028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52</a:t>
            </a:fld>
            <a:endParaRPr lang="en-US"/>
          </a:p>
        </p:txBody>
      </p:sp>
    </p:spTree>
    <p:extLst>
      <p:ext uri="{BB962C8B-B14F-4D97-AF65-F5344CB8AC3E}">
        <p14:creationId xmlns:p14="http://schemas.microsoft.com/office/powerpoint/2010/main" val="611259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fld id="{CC53EDEF-E4A9-4D4B-AD67-16350ED80CBE}" type="slidenum">
              <a:rPr lang="en-US" smtClean="0"/>
              <a:t>53</a:t>
            </a:fld>
            <a:endParaRPr lang="en-US"/>
          </a:p>
        </p:txBody>
      </p:sp>
    </p:spTree>
    <p:extLst>
      <p:ext uri="{BB962C8B-B14F-4D97-AF65-F5344CB8AC3E}">
        <p14:creationId xmlns:p14="http://schemas.microsoft.com/office/powerpoint/2010/main" val="1300691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CC53EDEF-E4A9-4D4B-AD67-16350ED80CBE}" type="slidenum">
              <a:rPr lang="en-US" smtClean="0"/>
              <a:t>54</a:t>
            </a:fld>
            <a:endParaRPr lang="en-US"/>
          </a:p>
        </p:txBody>
      </p:sp>
    </p:spTree>
    <p:extLst>
      <p:ext uri="{BB962C8B-B14F-4D97-AF65-F5344CB8AC3E}">
        <p14:creationId xmlns:p14="http://schemas.microsoft.com/office/powerpoint/2010/main" val="16779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Brief introduction of the speaker(s) and their military background.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Overview of the topics to be covered in the presentation.</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William Phillips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Grant Swinger</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We are here today to try and provide some information about the military and VA benefits world that might be useful to you in your work in child support enforcement.  Based on questions you have asked and idea we have had about what might be useful, we intend to cover the following:</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1.	  Servicemembers Civil Relief Act (SCRA);</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2.  Service of Process and some Jurisdiction notes;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3.  Military notice (Initial contact issues);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4.  VA Benefits; AND</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5.  Leave and Earnings Statements.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9</a:t>
            </a:fld>
            <a:endParaRPr lang="en-US"/>
          </a:p>
        </p:txBody>
      </p:sp>
    </p:spTree>
    <p:extLst>
      <p:ext uri="{BB962C8B-B14F-4D97-AF65-F5344CB8AC3E}">
        <p14:creationId xmlns:p14="http://schemas.microsoft.com/office/powerpoint/2010/main" val="2002254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55</a:t>
            </a:fld>
            <a:endParaRPr lang="en-US"/>
          </a:p>
        </p:txBody>
      </p:sp>
    </p:spTree>
    <p:extLst>
      <p:ext uri="{BB962C8B-B14F-4D97-AF65-F5344CB8AC3E}">
        <p14:creationId xmlns:p14="http://schemas.microsoft.com/office/powerpoint/2010/main" val="2242810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57</a:t>
            </a:fld>
            <a:endParaRPr lang="en-US"/>
          </a:p>
        </p:txBody>
      </p:sp>
    </p:spTree>
    <p:extLst>
      <p:ext uri="{BB962C8B-B14F-4D97-AF65-F5344CB8AC3E}">
        <p14:creationId xmlns:p14="http://schemas.microsoft.com/office/powerpoint/2010/main" val="33455754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Basic Pay (defense.gov)</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58</a:t>
            </a:fld>
            <a:endParaRPr lang="en-US"/>
          </a:p>
        </p:txBody>
      </p:sp>
    </p:spTree>
    <p:extLst>
      <p:ext uri="{BB962C8B-B14F-4D97-AF65-F5344CB8AC3E}">
        <p14:creationId xmlns:p14="http://schemas.microsoft.com/office/powerpoint/2010/main" val="2373477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Basic Pay (defense.gov)</a:t>
            </a:r>
            <a:endParaRPr lang="en-US" dirty="0"/>
          </a:p>
          <a:p>
            <a:endParaRPr lang="en-US" dirty="0"/>
          </a:p>
          <a:p>
            <a:r>
              <a:rPr lang="en-US" dirty="0">
                <a:hlinkClick r:id="rId4"/>
              </a:rPr>
              <a:t>Military Compensation &gt; Pay &gt; Basic Pay &gt; Active Duty Pay (defense.gov)</a:t>
            </a: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59</a:t>
            </a:fld>
            <a:endParaRPr lang="en-US"/>
          </a:p>
        </p:txBody>
      </p:sp>
    </p:spTree>
    <p:extLst>
      <p:ext uri="{BB962C8B-B14F-4D97-AF65-F5344CB8AC3E}">
        <p14:creationId xmlns:p14="http://schemas.microsoft.com/office/powerpoint/2010/main" val="1676087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62</a:t>
            </a:fld>
            <a:endParaRPr lang="en-US"/>
          </a:p>
        </p:txBody>
      </p:sp>
    </p:spTree>
    <p:extLst>
      <p:ext uri="{BB962C8B-B14F-4D97-AF65-F5344CB8AC3E}">
        <p14:creationId xmlns:p14="http://schemas.microsoft.com/office/powerpoint/2010/main" val="1639175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Defense Finance and Accounting Service &gt; Garnishment &gt; </a:t>
            </a:r>
            <a:r>
              <a:rPr lang="en-US" dirty="0" err="1">
                <a:hlinkClick r:id="rId3"/>
              </a:rPr>
              <a:t>childsupportalimony</a:t>
            </a:r>
            <a:r>
              <a:rPr lang="en-US" dirty="0">
                <a:hlinkClick r:id="rId3"/>
              </a:rPr>
              <a:t> &gt; </a:t>
            </a:r>
            <a:r>
              <a:rPr lang="en-US" dirty="0" err="1">
                <a:hlinkClick r:id="rId3"/>
              </a:rPr>
              <a:t>startpayment</a:t>
            </a:r>
            <a:r>
              <a:rPr lang="en-US" dirty="0">
                <a:hlinkClick r:id="rId3"/>
              </a:rPr>
              <a:t> (dfas.mil)</a:t>
            </a:r>
            <a:endParaRPr lang="en-US" dirty="0"/>
          </a:p>
          <a:p>
            <a:r>
              <a:rPr lang="en-US" dirty="0"/>
              <a:t>https://www.dfas.mil/Garnishment/childsupportalimony/startpayment/</a:t>
            </a:r>
          </a:p>
          <a:p>
            <a:endParaRPr lang="en-US" dirty="0"/>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64</a:t>
            </a:fld>
            <a:endParaRPr lang="en-US"/>
          </a:p>
        </p:txBody>
      </p:sp>
    </p:spTree>
    <p:extLst>
      <p:ext uri="{BB962C8B-B14F-4D97-AF65-F5344CB8AC3E}">
        <p14:creationId xmlns:p14="http://schemas.microsoft.com/office/powerpoint/2010/main" val="737800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F6E6E"/>
                </a:solidFill>
                <a:effectLst/>
                <a:latin typeface="Fira Sans" panose="020F0502020204030204" pitchFamily="34" charset="0"/>
              </a:rPr>
              <a:t>DoD endorsed platform of services available to eligible service members, veterans and family.</a:t>
            </a: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65</a:t>
            </a:fld>
            <a:endParaRPr lang="en-US"/>
          </a:p>
        </p:txBody>
      </p:sp>
    </p:spTree>
    <p:extLst>
      <p:ext uri="{BB962C8B-B14F-4D97-AF65-F5344CB8AC3E}">
        <p14:creationId xmlns:p14="http://schemas.microsoft.com/office/powerpoint/2010/main" val="2495566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https://www.militaryonesource.mil/resources/millife-guides/navigating-divorce/#consider-benefits-finances-legal-matters-child-custody</a:t>
            </a:r>
          </a:p>
          <a:p>
            <a:pPr algn="l"/>
            <a:endParaRPr lang="en-US" sz="1200" dirty="0"/>
          </a:p>
          <a:p>
            <a:pPr algn="l"/>
            <a:r>
              <a:rPr lang="en-US" sz="1200" dirty="0"/>
              <a:t>Note that within Military OneSource, there is a page entitled “Navigating Divorce.”  The page includes some references to information that might be useful.  In particular, it discussing the potential availability of military legal offices (“Legal Assistance”).</a:t>
            </a: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66</a:t>
            </a:fld>
            <a:endParaRPr lang="en-US"/>
          </a:p>
        </p:txBody>
      </p:sp>
    </p:spTree>
    <p:extLst>
      <p:ext uri="{BB962C8B-B14F-4D97-AF65-F5344CB8AC3E}">
        <p14:creationId xmlns:p14="http://schemas.microsoft.com/office/powerpoint/2010/main" val="1161176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F6E6E"/>
                </a:solidFill>
                <a:effectLst/>
                <a:latin typeface="Fira Sans" panose="020F0502020204030204" pitchFamily="34" charset="0"/>
              </a:rPr>
              <a:t>U.S. Armed Forces Legal Assistance’s (AF) Legal Services Locator.</a:t>
            </a: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67</a:t>
            </a:fld>
            <a:endParaRPr lang="en-US"/>
          </a:p>
        </p:txBody>
      </p:sp>
    </p:spTree>
    <p:extLst>
      <p:ext uri="{BB962C8B-B14F-4D97-AF65-F5344CB8AC3E}">
        <p14:creationId xmlns:p14="http://schemas.microsoft.com/office/powerpoint/2010/main" val="2608523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F6E6E"/>
                </a:solidFill>
                <a:effectLst/>
                <a:latin typeface="Fira Sans" panose="020F0502020204030204" pitchFamily="34" charset="0"/>
              </a:rPr>
              <a:t>U.S. Armed Forces Legal Assistance’s (AF) Legal Services Locator.</a:t>
            </a: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68</a:t>
            </a:fld>
            <a:endParaRPr lang="en-US"/>
          </a:p>
        </p:txBody>
      </p:sp>
    </p:spTree>
    <p:extLst>
      <p:ext uri="{BB962C8B-B14F-4D97-AF65-F5344CB8AC3E}">
        <p14:creationId xmlns:p14="http://schemas.microsoft.com/office/powerpoint/2010/main" val="30192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FB1D-D724-7CBB-3800-D451F92FA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312FB-B2D4-045A-E63E-B6AE9D885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FAA7F-0F37-3CF1-12A9-6C59FE78138F}"/>
              </a:ext>
            </a:extLst>
          </p:cNvPr>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We are here today to try and provide some information about the military and VA benefits world that might be useful to you in your work in child support enforcement.  Based on questions you have asked and idea we have had about what might be useful, we intend to cover the following:</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1.	  Servicemembers Civil Relief Act (SCRA);</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2.  Child Support Obligations for Military Members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3.  Military Notice and Service Issues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4.  VA Benefits; AND</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5.  Leave and Earnings Statements.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a:extLst>
              <a:ext uri="{FF2B5EF4-FFF2-40B4-BE49-F238E27FC236}">
                <a16:creationId xmlns:a16="http://schemas.microsoft.com/office/drawing/2014/main" id="{1DBDB9EC-B4E0-32ED-5207-212A2CFAAA49}"/>
              </a:ext>
            </a:extLst>
          </p:cNvPr>
          <p:cNvSpPr>
            <a:spLocks noGrp="1"/>
          </p:cNvSpPr>
          <p:nvPr>
            <p:ph type="sldNum" sz="quarter" idx="5"/>
          </p:nvPr>
        </p:nvSpPr>
        <p:spPr/>
        <p:txBody>
          <a:bodyPr/>
          <a:lstStyle/>
          <a:p>
            <a:fld id="{CC53EDEF-E4A9-4D4B-AD67-16350ED80CBE}" type="slidenum">
              <a:rPr lang="en-US" smtClean="0"/>
              <a:t>10</a:t>
            </a:fld>
            <a:endParaRPr lang="en-US"/>
          </a:p>
        </p:txBody>
      </p:sp>
    </p:spTree>
    <p:extLst>
      <p:ext uri="{BB962C8B-B14F-4D97-AF65-F5344CB8AC3E}">
        <p14:creationId xmlns:p14="http://schemas.microsoft.com/office/powerpoint/2010/main" val="3862010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https://ilaflan.org</a:t>
            </a:r>
          </a:p>
          <a:p>
            <a:r>
              <a:rPr lang="en-US" dirty="0"/>
              <a:t>Call 855-IL-AFLAN (855-452-3526)</a:t>
            </a:r>
          </a:p>
          <a:p>
            <a:endParaRPr lang="en-US" dirty="0"/>
          </a:p>
          <a:p>
            <a:pPr algn="l"/>
            <a:r>
              <a:rPr lang="en-US" b="1" i="0" dirty="0">
                <a:solidFill>
                  <a:srgbClr val="242323"/>
                </a:solidFill>
                <a:effectLst/>
                <a:latin typeface="Fira Sans" panose="020F0502020204030204" pitchFamily="34" charset="0"/>
              </a:rPr>
              <a:t>IL-AFLAN provides civil legal services across Illinois. </a:t>
            </a:r>
            <a:r>
              <a:rPr lang="en-US" b="1" i="0" u="none" strike="noStrike" dirty="0">
                <a:solidFill>
                  <a:srgbClr val="242323"/>
                </a:solidFill>
                <a:effectLst/>
                <a:latin typeface="Fira Sans" panose="020F0502020204030204" pitchFamily="34" charset="0"/>
                <a:hlinkClick r:id="rId3"/>
              </a:rPr>
              <a:t>It is a network of more than 10 legal aid organizations and law school clinics.</a:t>
            </a:r>
            <a:endParaRPr lang="en-US" b="1" i="0" dirty="0">
              <a:solidFill>
                <a:srgbClr val="242323"/>
              </a:solidFill>
              <a:effectLst/>
              <a:latin typeface="Fira Sans" panose="020F0502020204030204" pitchFamily="34" charset="0"/>
            </a:endParaRPr>
          </a:p>
          <a:p>
            <a:pPr algn="l"/>
            <a:r>
              <a:rPr lang="en-US" b="0" i="0" dirty="0">
                <a:solidFill>
                  <a:srgbClr val="6F6E6E"/>
                </a:solidFill>
                <a:effectLst/>
                <a:latin typeface="Fira Sans" panose="020F0502020204030204" pitchFamily="34" charset="0"/>
              </a:rPr>
              <a:t>Its key features and eligibility requirements include:</a:t>
            </a:r>
          </a:p>
          <a:p>
            <a:pPr algn="l">
              <a:buFont typeface="Arial" panose="020B0604020202020204" pitchFamily="34" charset="0"/>
              <a:buChar char="•"/>
            </a:pPr>
            <a:r>
              <a:rPr lang="en-US" b="0" i="0" dirty="0">
                <a:solidFill>
                  <a:srgbClr val="6F6E6E"/>
                </a:solidFill>
                <a:effectLst/>
                <a:latin typeface="Fira Sans" panose="020F0502020204030204" pitchFamily="34" charset="0"/>
              </a:rPr>
              <a:t>A </a:t>
            </a:r>
            <a:r>
              <a:rPr lang="en-US" b="1" i="0" dirty="0">
                <a:solidFill>
                  <a:srgbClr val="6F6E6E"/>
                </a:solidFill>
                <a:effectLst/>
                <a:latin typeface="Fira Sans" panose="020F0502020204030204" pitchFamily="34" charset="0"/>
              </a:rPr>
              <a:t>statewide hotline</a:t>
            </a:r>
            <a:r>
              <a:rPr lang="en-US" b="0" i="0" dirty="0">
                <a:solidFill>
                  <a:srgbClr val="6F6E6E"/>
                </a:solidFill>
                <a:effectLst/>
                <a:latin typeface="Fira Sans" panose="020F0502020204030204" pitchFamily="34" charset="0"/>
              </a:rPr>
              <a:t> that provides legal information, advice, brief services (including the preparation and review of legal documents), and referrals to veterans, service members, national guard, reservists, and their spouses and dependents. The hotline acts as the hub of the network.</a:t>
            </a:r>
          </a:p>
          <a:p>
            <a:pPr algn="l">
              <a:buFont typeface="Arial" panose="020B0604020202020204" pitchFamily="34" charset="0"/>
              <a:buChar char="•"/>
            </a:pPr>
            <a:r>
              <a:rPr lang="en-US" b="1" i="0" dirty="0">
                <a:solidFill>
                  <a:srgbClr val="6F6E6E"/>
                </a:solidFill>
                <a:effectLst/>
                <a:latin typeface="Fira Sans" panose="020F0502020204030204" pitchFamily="34" charset="0"/>
              </a:rPr>
              <a:t>Uniform eligibility guidelines</a:t>
            </a:r>
            <a:r>
              <a:rPr lang="en-US" b="0" i="0" dirty="0">
                <a:solidFill>
                  <a:srgbClr val="6F6E6E"/>
                </a:solidFill>
                <a:effectLst/>
                <a:latin typeface="Fira Sans" panose="020F0502020204030204" pitchFamily="34" charset="0"/>
              </a:rPr>
              <a:t>: </a:t>
            </a:r>
            <a:r>
              <a:rPr lang="en-US" b="1" i="0" u="sng" dirty="0">
                <a:solidFill>
                  <a:srgbClr val="DC1E35"/>
                </a:solidFill>
                <a:effectLst/>
                <a:latin typeface="Fira Sans" panose="020F0502020204030204" pitchFamily="34" charset="0"/>
                <a:hlinkClick r:id="rId4"/>
              </a:rPr>
              <a:t>80% of Chicago Area Median Income</a:t>
            </a:r>
            <a:r>
              <a:rPr lang="en-US" b="0" i="0" dirty="0">
                <a:solidFill>
                  <a:srgbClr val="6F6E6E"/>
                </a:solidFill>
                <a:effectLst/>
                <a:latin typeface="Fira Sans" panose="020F0502020204030204" pitchFamily="34" charset="0"/>
              </a:rPr>
              <a:t> (applies statewide), no dishonorable discharges, spouse or dependent can’t use services in legal action adverse to veteran/service member.</a:t>
            </a:r>
          </a:p>
          <a:p>
            <a:pPr algn="l">
              <a:buFont typeface="Arial" panose="020B0604020202020204" pitchFamily="34" charset="0"/>
              <a:buChar char="•"/>
            </a:pPr>
            <a:r>
              <a:rPr lang="en-US" b="1" i="0" dirty="0">
                <a:solidFill>
                  <a:srgbClr val="6F6E6E"/>
                </a:solidFill>
                <a:effectLst/>
                <a:latin typeface="Fira Sans" panose="020F0502020204030204" pitchFamily="34" charset="0"/>
              </a:rPr>
              <a:t>CALL 855-IL-AFLAN</a:t>
            </a:r>
            <a:r>
              <a:rPr lang="en-US" b="0" i="0" dirty="0">
                <a:solidFill>
                  <a:srgbClr val="6F6E6E"/>
                </a:solidFill>
                <a:effectLst/>
                <a:latin typeface="Fira Sans" panose="020F0502020204030204" pitchFamily="34" charset="0"/>
              </a:rPr>
              <a:t> (</a:t>
            </a:r>
            <a:r>
              <a:rPr lang="en-US" b="1" i="0" dirty="0">
                <a:solidFill>
                  <a:srgbClr val="6F6E6E"/>
                </a:solidFill>
                <a:effectLst/>
                <a:latin typeface="Fira Sans" panose="020F0502020204030204" pitchFamily="34" charset="0"/>
              </a:rPr>
              <a:t>855-452-3526) TO TALK TO AN ATTORNEY if you are a veteran, service member, national guard, reservist, or spouse or dependent. </a:t>
            </a:r>
            <a:r>
              <a:rPr lang="en-US" b="0" i="0" dirty="0">
                <a:solidFill>
                  <a:srgbClr val="6F6E6E"/>
                </a:solidFill>
                <a:effectLst/>
                <a:latin typeface="Fira Sans" panose="020F0502020204030204" pitchFamily="34" charset="0"/>
              </a:rPr>
              <a:t>Call to talk about discharge upgrades, benefits appeals, and civil legal problems like Family, Housing, and Consumer issues.</a:t>
            </a:r>
          </a:p>
          <a:p>
            <a:pPr algn="l">
              <a:buFont typeface="Arial" panose="020B0604020202020204" pitchFamily="34" charset="0"/>
              <a:buChar char="•"/>
            </a:pPr>
            <a:r>
              <a:rPr lang="en-US" b="1" i="0" dirty="0">
                <a:solidFill>
                  <a:srgbClr val="6F6E6E"/>
                </a:solidFill>
                <a:effectLst/>
                <a:latin typeface="Fira Sans" panose="020F0502020204030204" pitchFamily="34" charset="0"/>
              </a:rPr>
              <a:t>Please call when you have time to talk with an attorney and any relevant documents in front of you.</a:t>
            </a:r>
            <a:r>
              <a:rPr lang="en-US" b="0" i="0" dirty="0">
                <a:solidFill>
                  <a:srgbClr val="6F6E6E"/>
                </a:solidFill>
                <a:effectLst/>
                <a:latin typeface="Fira Sans" panose="020F0502020204030204" pitchFamily="34" charset="0"/>
              </a:rPr>
              <a:t> On average, you will be speaking to an attorney in about five minutes. If wait times are unusually long you will be prompted to arrange a call-back after waiting for 10 minutes. You will never wait more than 10 minutes.</a:t>
            </a:r>
          </a:p>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69</a:t>
            </a:fld>
            <a:endParaRPr lang="en-US"/>
          </a:p>
        </p:txBody>
      </p:sp>
    </p:spTree>
    <p:extLst>
      <p:ext uri="{BB962C8B-B14F-4D97-AF65-F5344CB8AC3E}">
        <p14:creationId xmlns:p14="http://schemas.microsoft.com/office/powerpoint/2010/main" val="5721774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70</a:t>
            </a:fld>
            <a:endParaRPr lang="en-US"/>
          </a:p>
        </p:txBody>
      </p:sp>
    </p:spTree>
    <p:extLst>
      <p:ext uri="{BB962C8B-B14F-4D97-AF65-F5344CB8AC3E}">
        <p14:creationId xmlns:p14="http://schemas.microsoft.com/office/powerpoint/2010/main" val="153054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11</a:t>
            </a:fld>
            <a:endParaRPr lang="en-US"/>
          </a:p>
        </p:txBody>
      </p:sp>
    </p:spTree>
    <p:extLst>
      <p:ext uri="{BB962C8B-B14F-4D97-AF65-F5344CB8AC3E}">
        <p14:creationId xmlns:p14="http://schemas.microsoft.com/office/powerpoint/2010/main" val="314407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3EDEF-E4A9-4D4B-AD67-16350ED80CBE}" type="slidenum">
              <a:rPr lang="en-US" smtClean="0"/>
              <a:t>12</a:t>
            </a:fld>
            <a:endParaRPr lang="en-US"/>
          </a:p>
        </p:txBody>
      </p:sp>
    </p:spTree>
    <p:extLst>
      <p:ext uri="{BB962C8B-B14F-4D97-AF65-F5344CB8AC3E}">
        <p14:creationId xmlns:p14="http://schemas.microsoft.com/office/powerpoint/2010/main" val="19972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6B659-5A4D-039D-E357-C5A07AFCC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1ED38-3E9A-DE44-1378-969153173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5603B-F902-F6F7-4A84-4FBDFB0A5466}"/>
              </a:ext>
            </a:extLst>
          </p:cNvPr>
          <p:cNvSpPr>
            <a:spLocks noGrp="1"/>
          </p:cNvSpPr>
          <p:nvPr>
            <p:ph type="body" idx="1"/>
          </p:nvPr>
        </p:nvSpPr>
        <p:spPr/>
        <p:txBody>
          <a:bodyPr/>
          <a:lstStyle/>
          <a:p>
            <a:r>
              <a:rPr lang="en-US" dirty="0"/>
              <a:t>SCRA provides expanded protections for military members so they can devote their entire energy to the defense needs of the Nation.  The law was not designed as a benefit or incentive for military service, it was designed to promote the national defense of the country.</a:t>
            </a:r>
          </a:p>
        </p:txBody>
      </p:sp>
      <p:sp>
        <p:nvSpPr>
          <p:cNvPr id="4" name="Slide Number Placeholder 3">
            <a:extLst>
              <a:ext uri="{FF2B5EF4-FFF2-40B4-BE49-F238E27FC236}">
                <a16:creationId xmlns:a16="http://schemas.microsoft.com/office/drawing/2014/main" id="{FBE55486-5146-EC44-F6C8-6E6A97D1E773}"/>
              </a:ext>
            </a:extLst>
          </p:cNvPr>
          <p:cNvSpPr>
            <a:spLocks noGrp="1"/>
          </p:cNvSpPr>
          <p:nvPr>
            <p:ph type="sldNum" sz="quarter" idx="5"/>
          </p:nvPr>
        </p:nvSpPr>
        <p:spPr/>
        <p:txBody>
          <a:bodyPr/>
          <a:lstStyle/>
          <a:p>
            <a:fld id="{CC53EDEF-E4A9-4D4B-AD67-16350ED80CBE}" type="slidenum">
              <a:rPr lang="en-US" smtClean="0"/>
              <a:t>13</a:t>
            </a:fld>
            <a:endParaRPr lang="en-US"/>
          </a:p>
        </p:txBody>
      </p:sp>
    </p:spTree>
    <p:extLst>
      <p:ext uri="{BB962C8B-B14F-4D97-AF65-F5344CB8AC3E}">
        <p14:creationId xmlns:p14="http://schemas.microsoft.com/office/powerpoint/2010/main" val="3570414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07F7FA7-D1C4-4D47-8048-DE0694A1405B}"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424173301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F7FA7-D1C4-4D47-8048-DE0694A1405B}"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199944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7F7FA7-D1C4-4D47-8048-DE0694A1405B}"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91730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7F7FA7-D1C4-4D47-8048-DE0694A1405B}"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196032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07F7FA7-D1C4-4D47-8048-DE0694A1405B}"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428692141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07F7FA7-D1C4-4D47-8048-DE0694A1405B}" type="datetimeFigureOut">
              <a:rPr lang="en-US" smtClean="0"/>
              <a:t>10/18/2024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47948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07F7FA7-D1C4-4D47-8048-DE0694A1405B}"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C66AA-8440-4F06-8954-7B2842FE3AB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54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7F7FA7-D1C4-4D47-8048-DE0694A1405B}" type="datetimeFigureOut">
              <a:rPr lang="en-US" smtClean="0"/>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409862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F7FA7-D1C4-4D47-8048-DE0694A1405B}" type="datetimeFigureOut">
              <a:rPr lang="en-US" smtClean="0"/>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222381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907F7FA7-D1C4-4D47-8048-DE0694A1405B}" type="datetimeFigureOut">
              <a:rPr lang="en-US" smtClean="0"/>
              <a:t>10/18/2024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257612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07F7FA7-D1C4-4D47-8048-DE0694A1405B}" type="datetimeFigureOut">
              <a:rPr lang="en-US" smtClean="0"/>
              <a:t>10/18/2024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E5DC66AA-8440-4F06-8954-7B2842FE3ABA}" type="slidenum">
              <a:rPr lang="en-US" smtClean="0"/>
              <a:t>‹#›</a:t>
            </a:fld>
            <a:endParaRPr lang="en-US"/>
          </a:p>
        </p:txBody>
      </p:sp>
    </p:spTree>
    <p:extLst>
      <p:ext uri="{BB962C8B-B14F-4D97-AF65-F5344CB8AC3E}">
        <p14:creationId xmlns:p14="http://schemas.microsoft.com/office/powerpoint/2010/main" val="309858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07F7FA7-D1C4-4D47-8048-DE0694A1405B}" type="datetimeFigureOut">
              <a:rPr lang="en-US" smtClean="0"/>
              <a:t>10/18/2024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5DC66AA-8440-4F06-8954-7B2842FE3ABA}" type="slidenum">
              <a:rPr lang="en-US" smtClean="0"/>
              <a:t>‹#›</a:t>
            </a:fld>
            <a:endParaRPr lang="en-US"/>
          </a:p>
        </p:txBody>
      </p:sp>
    </p:spTree>
    <p:extLst>
      <p:ext uri="{BB962C8B-B14F-4D97-AF65-F5344CB8AC3E}">
        <p14:creationId xmlns:p14="http://schemas.microsoft.com/office/powerpoint/2010/main" val="901813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cra.dmdc.osd.mil/scra/#/hom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dfas.mil/garnishment/milcommdebt/debtcollec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esd.whs.mil/Portals/54/Documents/DD/forms/dd/dd2653.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scra.dmdc.osd.mil/scra/#/hom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afpc.af.mil/Support/Worldwide-Locato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ilaflan.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grant.swinger@va.gov"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p:txBody>
          <a:bodyPr/>
          <a:lstStyle/>
          <a:p>
            <a:r>
              <a:rPr lang="en-US" dirty="0"/>
              <a:t>child support &amp; THE MILITARY</a:t>
            </a:r>
          </a:p>
        </p:txBody>
      </p:sp>
      <p:sp>
        <p:nvSpPr>
          <p:cNvPr id="3" name="Subtitle 2">
            <a:extLst>
              <a:ext uri="{FF2B5EF4-FFF2-40B4-BE49-F238E27FC236}">
                <a16:creationId xmlns:a16="http://schemas.microsoft.com/office/drawing/2014/main" id="{F4C63E3D-F41D-2BCA-2256-97323A8B02B1}"/>
              </a:ext>
            </a:extLst>
          </p:cNvPr>
          <p:cNvSpPr>
            <a:spLocks noGrp="1"/>
          </p:cNvSpPr>
          <p:nvPr>
            <p:ph type="subTitle" idx="1"/>
          </p:nvPr>
        </p:nvSpPr>
        <p:spPr/>
        <p:txBody>
          <a:bodyPr/>
          <a:lstStyle/>
          <a:p>
            <a:r>
              <a:rPr lang="en-US" dirty="0"/>
              <a:t>An Introductory Guide to Child Support Enforcement</a:t>
            </a:r>
            <a:br>
              <a:rPr lang="en-US" dirty="0"/>
            </a:br>
            <a:r>
              <a:rPr lang="en-US" dirty="0"/>
              <a:t> involving Service Members</a:t>
            </a:r>
          </a:p>
        </p:txBody>
      </p:sp>
    </p:spTree>
    <p:extLst>
      <p:ext uri="{BB962C8B-B14F-4D97-AF65-F5344CB8AC3E}">
        <p14:creationId xmlns:p14="http://schemas.microsoft.com/office/powerpoint/2010/main" val="42187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BCA6EFA3-DEFB-3EB2-082E-D6BA3405D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83077-636A-79C1-03CB-CD1095317FC2}"/>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1. Introduction</a:t>
            </a:r>
          </a:p>
        </p:txBody>
      </p:sp>
      <p:sp>
        <p:nvSpPr>
          <p:cNvPr id="22" name="Rectangle 21">
            <a:extLst>
              <a:ext uri="{FF2B5EF4-FFF2-40B4-BE49-F238E27FC236}">
                <a16:creationId xmlns:a16="http://schemas.microsoft.com/office/drawing/2014/main" id="{CBA3EAB6-1100-AC08-499A-D9FAEB68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A16C74-A50D-8A52-39BE-4F483F5A7E31}"/>
              </a:ext>
            </a:extLst>
          </p:cNvPr>
          <p:cNvSpPr txBox="1"/>
          <p:nvPr/>
        </p:nvSpPr>
        <p:spPr>
          <a:xfrm>
            <a:off x="5535385" y="881743"/>
            <a:ext cx="6368143" cy="5601533"/>
          </a:xfrm>
          <a:prstGeom prst="rect">
            <a:avLst/>
          </a:prstGeom>
          <a:noFill/>
        </p:spPr>
        <p:txBody>
          <a:bodyPr wrap="square" rtlCol="0">
            <a:spAutoFit/>
          </a:bodyPr>
          <a:lstStyle/>
          <a:p>
            <a:r>
              <a:rPr lang="en-US" sz="3600" dirty="0">
                <a:solidFill>
                  <a:schemeClr val="bg1"/>
                </a:solidFill>
              </a:rPr>
              <a:t>What are we talking about? </a:t>
            </a:r>
          </a:p>
          <a:p>
            <a:endParaRPr lang="en-US" sz="3600" dirty="0">
              <a:solidFill>
                <a:schemeClr val="bg1"/>
              </a:solidFill>
            </a:endParaRPr>
          </a:p>
          <a:p>
            <a:endParaRPr lang="en-US" sz="2200" b="1" dirty="0">
              <a:solidFill>
                <a:schemeClr val="bg1"/>
              </a:solidFill>
            </a:endParaRPr>
          </a:p>
          <a:p>
            <a:pPr marL="457200" indent="-457200">
              <a:buAutoNum type="arabicPeriod"/>
            </a:pPr>
            <a:r>
              <a:rPr lang="en-US" sz="2200" b="1" dirty="0">
                <a:solidFill>
                  <a:schemeClr val="bg1"/>
                </a:solidFill>
              </a:rPr>
              <a:t>Servicemembers Civil Relief Act (SCRA)</a:t>
            </a:r>
          </a:p>
          <a:p>
            <a:pPr marL="457200" indent="-457200">
              <a:buAutoNum type="arabicPeriod"/>
            </a:pPr>
            <a:endParaRPr lang="en-US" sz="2200" b="1" dirty="0">
              <a:solidFill>
                <a:schemeClr val="bg1"/>
              </a:solidFill>
            </a:endParaRPr>
          </a:p>
          <a:p>
            <a:pPr marL="457200" indent="-457200">
              <a:buAutoNum type="arabicPeriod"/>
            </a:pPr>
            <a:r>
              <a:rPr lang="en-US" sz="2200" b="1" dirty="0">
                <a:solidFill>
                  <a:schemeClr val="bg1"/>
                </a:solidFill>
              </a:rPr>
              <a:t>Child Support Obligations for Military Members</a:t>
            </a:r>
          </a:p>
          <a:p>
            <a:pPr marL="457200" indent="-457200">
              <a:buAutoNum type="arabicPeriod"/>
            </a:pPr>
            <a:endParaRPr lang="en-US" sz="2200" b="1" dirty="0">
              <a:solidFill>
                <a:schemeClr val="bg1"/>
              </a:solidFill>
            </a:endParaRPr>
          </a:p>
          <a:p>
            <a:pPr marL="457200" indent="-457200">
              <a:buAutoNum type="arabicPeriod"/>
            </a:pPr>
            <a:r>
              <a:rPr lang="en-US" sz="2200" b="1" dirty="0">
                <a:solidFill>
                  <a:schemeClr val="bg1"/>
                </a:solidFill>
              </a:rPr>
              <a:t>Military Notice and Service of Process Issues</a:t>
            </a:r>
          </a:p>
          <a:p>
            <a:pPr marL="457200" indent="-457200">
              <a:buAutoNum type="arabicPeriod"/>
            </a:pPr>
            <a:endParaRPr lang="en-US" sz="2200" b="1" dirty="0">
              <a:solidFill>
                <a:schemeClr val="bg1"/>
              </a:solidFill>
            </a:endParaRPr>
          </a:p>
          <a:p>
            <a:pPr marL="457200" indent="-457200">
              <a:buAutoNum type="arabicPeriod"/>
            </a:pPr>
            <a:r>
              <a:rPr lang="en-US" sz="2200" b="1" dirty="0">
                <a:solidFill>
                  <a:schemeClr val="bg1"/>
                </a:solidFill>
              </a:rPr>
              <a:t>VA Benefits</a:t>
            </a:r>
          </a:p>
          <a:p>
            <a:pPr marL="457200" indent="-457200">
              <a:buAutoNum type="arabicPeriod"/>
            </a:pPr>
            <a:endParaRPr lang="en-US" sz="2200" b="1" dirty="0">
              <a:solidFill>
                <a:schemeClr val="bg1"/>
              </a:solidFill>
            </a:endParaRPr>
          </a:p>
          <a:p>
            <a:pPr marL="457200" indent="-457200">
              <a:buAutoNum type="arabicPeriod"/>
            </a:pPr>
            <a:r>
              <a:rPr lang="en-US" sz="2200" b="1" dirty="0">
                <a:solidFill>
                  <a:schemeClr val="bg1"/>
                </a:solidFill>
              </a:rPr>
              <a:t>Leave and Earnings Statements (military paystubs)</a:t>
            </a:r>
          </a:p>
        </p:txBody>
      </p:sp>
    </p:spTree>
    <p:extLst>
      <p:ext uri="{BB962C8B-B14F-4D97-AF65-F5344CB8AC3E}">
        <p14:creationId xmlns:p14="http://schemas.microsoft.com/office/powerpoint/2010/main" val="79829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1I. </a:t>
            </a:r>
            <a:r>
              <a:rPr lang="en-US" sz="1900" dirty="0">
                <a:solidFill>
                  <a:schemeClr val="tx1"/>
                </a:solidFill>
              </a:rPr>
              <a:t>Servicemembers civil relief act (SCRA)</a:t>
            </a:r>
            <a:endParaRPr lang="en-US" sz="1900" kern="1200" cap="all" spc="200" baseline="0" dirty="0">
              <a:solidFill>
                <a:schemeClr val="tx1"/>
              </a:solidFill>
              <a:latin typeface="+mj-lt"/>
              <a:ea typeface="+mj-ea"/>
              <a:cs typeface="+mj-cs"/>
            </a:endParaRP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3415EE-8E89-342C-2424-F9BFEB26C679}"/>
              </a:ext>
            </a:extLst>
          </p:cNvPr>
          <p:cNvSpPr txBox="1"/>
          <p:nvPr/>
        </p:nvSpPr>
        <p:spPr>
          <a:xfrm>
            <a:off x="5610280" y="2565729"/>
            <a:ext cx="6286500" cy="2585323"/>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Why treat military members differently?</a:t>
            </a:r>
          </a:p>
          <a:p>
            <a:r>
              <a:rPr lang="en-US" dirty="0">
                <a:solidFill>
                  <a:schemeClr val="bg1"/>
                </a:solidFill>
              </a:rPr>
              <a:t>What is SCRA?</a:t>
            </a:r>
          </a:p>
          <a:p>
            <a:r>
              <a:rPr lang="en-US" dirty="0">
                <a:solidFill>
                  <a:schemeClr val="bg1"/>
                </a:solidFill>
              </a:rPr>
              <a:t>Who does it cover?</a:t>
            </a:r>
          </a:p>
          <a:p>
            <a:r>
              <a:rPr lang="en-US" dirty="0">
                <a:solidFill>
                  <a:schemeClr val="bg1"/>
                </a:solidFill>
              </a:rPr>
              <a:t>What does it do?</a:t>
            </a:r>
          </a:p>
          <a:p>
            <a:r>
              <a:rPr lang="en-US" dirty="0">
                <a:solidFill>
                  <a:schemeClr val="bg1"/>
                </a:solidFill>
              </a:rPr>
              <a:t>Protection against default judgments</a:t>
            </a:r>
          </a:p>
          <a:p>
            <a:r>
              <a:rPr lang="en-US" dirty="0">
                <a:solidFill>
                  <a:schemeClr val="bg1"/>
                </a:solidFill>
              </a:rPr>
              <a:t>Stays of proceedings</a:t>
            </a:r>
          </a:p>
          <a:p>
            <a:r>
              <a:rPr lang="en-US" dirty="0">
                <a:solidFill>
                  <a:schemeClr val="bg1"/>
                </a:solidFill>
              </a:rPr>
              <a:t>Vacations of defaults</a:t>
            </a:r>
          </a:p>
          <a:p>
            <a:r>
              <a:rPr lang="en-US" dirty="0">
                <a:solidFill>
                  <a:schemeClr val="bg1"/>
                </a:solidFill>
              </a:rPr>
              <a:t>Child custody protections</a:t>
            </a:r>
          </a:p>
        </p:txBody>
      </p:sp>
    </p:spTree>
    <p:extLst>
      <p:ext uri="{BB962C8B-B14F-4D97-AF65-F5344CB8AC3E}">
        <p14:creationId xmlns:p14="http://schemas.microsoft.com/office/powerpoint/2010/main" val="332592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err="1">
                <a:solidFill>
                  <a:schemeClr val="tx1"/>
                </a:solidFill>
              </a:rPr>
              <a:t>Scra</a:t>
            </a:r>
            <a:r>
              <a:rPr lang="en-US" dirty="0">
                <a:solidFill>
                  <a:schemeClr val="tx1"/>
                </a:solidFill>
              </a:rPr>
              <a:t>- Why treat servicemembers differently?</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a:xfrm>
            <a:off x="728482" y="2514599"/>
            <a:ext cx="5655707" cy="3967843"/>
          </a:xfrm>
        </p:spPr>
        <p:txBody>
          <a:bodyPr>
            <a:normAutofit/>
          </a:bodyPr>
          <a:lstStyle/>
          <a:p>
            <a:pPr marL="0" indent="0">
              <a:buNone/>
            </a:pPr>
            <a:r>
              <a:rPr lang="en-US" sz="1800" dirty="0"/>
              <a:t>My brave fellows, you have done all I asked you to do, and more than can be reasonably expected; but your country is at stake, your wives, your houses and all that you hold dear. You have worn yourselves out with fatigues and hardships, but we know not how to spare you. If you will consent to stay one month longer, you will render that service to the cause of liberty, and to your country, which you probably can never do under any other circumstances.</a:t>
            </a:r>
          </a:p>
          <a:p>
            <a:pPr marL="0" indent="0">
              <a:buNone/>
            </a:pPr>
            <a:r>
              <a:rPr lang="en-US" sz="1800" dirty="0"/>
              <a:t>George Washington - 31 December 1776</a:t>
            </a:r>
            <a:endParaRPr lang="en-US" dirty="0"/>
          </a:p>
        </p:txBody>
      </p:sp>
      <p:pic>
        <p:nvPicPr>
          <p:cNvPr id="5" name="Picture 4">
            <a:extLst>
              <a:ext uri="{FF2B5EF4-FFF2-40B4-BE49-F238E27FC236}">
                <a16:creationId xmlns:a16="http://schemas.microsoft.com/office/drawing/2014/main" id="{060FBAD1-51A8-093A-1083-5451807E6CF7}"/>
              </a:ext>
            </a:extLst>
          </p:cNvPr>
          <p:cNvPicPr>
            <a:picLocks noChangeAspect="1"/>
          </p:cNvPicPr>
          <p:nvPr/>
        </p:nvPicPr>
        <p:blipFill>
          <a:blip r:embed="rId3"/>
          <a:stretch>
            <a:fillRect/>
          </a:stretch>
        </p:blipFill>
        <p:spPr>
          <a:xfrm>
            <a:off x="6536293" y="2514599"/>
            <a:ext cx="5655707" cy="2898878"/>
          </a:xfrm>
          <a:prstGeom prst="rect">
            <a:avLst/>
          </a:prstGeom>
        </p:spPr>
      </p:pic>
    </p:spTree>
    <p:extLst>
      <p:ext uri="{BB962C8B-B14F-4D97-AF65-F5344CB8AC3E}">
        <p14:creationId xmlns:p14="http://schemas.microsoft.com/office/powerpoint/2010/main" val="187905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E6CC4-DC7A-FDEA-8CAC-50A81D57B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33480-5210-A1F6-0373-8B071A4A83AF}"/>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err="1">
                <a:solidFill>
                  <a:schemeClr val="tx1"/>
                </a:solidFill>
              </a:rPr>
              <a:t>Scra</a:t>
            </a:r>
            <a:r>
              <a:rPr lang="en-US" dirty="0">
                <a:solidFill>
                  <a:schemeClr val="tx1"/>
                </a:solidFill>
              </a:rPr>
              <a:t>- Why treat servicemembers differently?</a:t>
            </a:r>
            <a:endParaRPr lang="en-US" dirty="0"/>
          </a:p>
        </p:txBody>
      </p:sp>
      <p:sp>
        <p:nvSpPr>
          <p:cNvPr id="3" name="Content Placeholder 2">
            <a:extLst>
              <a:ext uri="{FF2B5EF4-FFF2-40B4-BE49-F238E27FC236}">
                <a16:creationId xmlns:a16="http://schemas.microsoft.com/office/drawing/2014/main" id="{B157DAFD-9839-DF63-C7A4-85EBC0851F0D}"/>
              </a:ext>
            </a:extLst>
          </p:cNvPr>
          <p:cNvSpPr>
            <a:spLocks noGrp="1"/>
          </p:cNvSpPr>
          <p:nvPr>
            <p:ph idx="1"/>
          </p:nvPr>
        </p:nvSpPr>
        <p:spPr>
          <a:xfrm>
            <a:off x="728483" y="2514599"/>
            <a:ext cx="5318534" cy="3967843"/>
          </a:xfrm>
        </p:spPr>
        <p:txBody>
          <a:bodyPr>
            <a:normAutofit/>
          </a:bodyPr>
          <a:lstStyle/>
          <a:p>
            <a:pPr marL="0" indent="0">
              <a:buNone/>
            </a:pPr>
            <a:r>
              <a:rPr lang="en-US" sz="1800" b="1" dirty="0"/>
              <a:t>SCRA’s Stated Purpose:</a:t>
            </a:r>
          </a:p>
          <a:p>
            <a:pPr marL="0" indent="0">
              <a:buNone/>
            </a:pPr>
            <a:r>
              <a:rPr lang="en-US" sz="1800" dirty="0"/>
              <a:t>To provide for, strengthen, and expedite the national defense through protection extended by this Act to servicemembers of the United States to enable such persons to devote their entire energy to the defense needs of the Nation.</a:t>
            </a:r>
          </a:p>
          <a:p>
            <a:pPr marL="0" indent="0">
              <a:buNone/>
            </a:pPr>
            <a:r>
              <a:rPr lang="en-US" sz="1800" dirty="0"/>
              <a:t>50 U.S.C. § 3902</a:t>
            </a:r>
          </a:p>
          <a:p>
            <a:pPr marL="0" indent="0">
              <a:buNone/>
            </a:pPr>
            <a:r>
              <a:rPr lang="en-US" sz="1800" dirty="0"/>
              <a:t> </a:t>
            </a:r>
            <a:endParaRPr lang="en-US" dirty="0"/>
          </a:p>
        </p:txBody>
      </p:sp>
      <p:pic>
        <p:nvPicPr>
          <p:cNvPr id="4" name="Picture 3">
            <a:extLst>
              <a:ext uri="{FF2B5EF4-FFF2-40B4-BE49-F238E27FC236}">
                <a16:creationId xmlns:a16="http://schemas.microsoft.com/office/drawing/2014/main" id="{6E272A95-B1D3-1CCA-6E62-4EE6B208F262}"/>
              </a:ext>
            </a:extLst>
          </p:cNvPr>
          <p:cNvPicPr>
            <a:picLocks noChangeAspect="1"/>
          </p:cNvPicPr>
          <p:nvPr/>
        </p:nvPicPr>
        <p:blipFill>
          <a:blip r:embed="rId3"/>
          <a:stretch>
            <a:fillRect/>
          </a:stretch>
        </p:blipFill>
        <p:spPr>
          <a:xfrm>
            <a:off x="6144985" y="2514599"/>
            <a:ext cx="5816088" cy="3261643"/>
          </a:xfrm>
          <a:prstGeom prst="rect">
            <a:avLst/>
          </a:prstGeom>
        </p:spPr>
      </p:pic>
    </p:spTree>
    <p:extLst>
      <p:ext uri="{BB962C8B-B14F-4D97-AF65-F5344CB8AC3E}">
        <p14:creationId xmlns:p14="http://schemas.microsoft.com/office/powerpoint/2010/main" val="3594701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D63E-AFA2-6F1C-D02B-1030FF67A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AEAA3-A5ED-2C0F-79B2-C6C7E8A69508}"/>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err="1">
                <a:solidFill>
                  <a:schemeClr val="tx1"/>
                </a:solidFill>
              </a:rPr>
              <a:t>Scra</a:t>
            </a:r>
            <a:r>
              <a:rPr lang="en-US" dirty="0">
                <a:solidFill>
                  <a:schemeClr val="tx1"/>
                </a:solidFill>
              </a:rPr>
              <a:t>- How do we treat servicemembers differently?</a:t>
            </a:r>
            <a:endParaRPr lang="en-US" dirty="0"/>
          </a:p>
        </p:txBody>
      </p:sp>
      <p:sp>
        <p:nvSpPr>
          <p:cNvPr id="3" name="Content Placeholder 2">
            <a:extLst>
              <a:ext uri="{FF2B5EF4-FFF2-40B4-BE49-F238E27FC236}">
                <a16:creationId xmlns:a16="http://schemas.microsoft.com/office/drawing/2014/main" id="{54A72D72-A336-6278-1A2B-43C2352B40B8}"/>
              </a:ext>
            </a:extLst>
          </p:cNvPr>
          <p:cNvSpPr>
            <a:spLocks noGrp="1"/>
          </p:cNvSpPr>
          <p:nvPr>
            <p:ph idx="1"/>
          </p:nvPr>
        </p:nvSpPr>
        <p:spPr>
          <a:xfrm>
            <a:off x="555170" y="2514599"/>
            <a:ext cx="5540829" cy="3967843"/>
          </a:xfrm>
        </p:spPr>
        <p:txBody>
          <a:bodyPr>
            <a:normAutofit/>
          </a:bodyPr>
          <a:lstStyle/>
          <a:p>
            <a:pPr marL="0" indent="0">
              <a:buNone/>
            </a:pPr>
            <a:r>
              <a:rPr lang="en-US" sz="1800" dirty="0"/>
              <a:t>Provide for the </a:t>
            </a:r>
            <a:r>
              <a:rPr lang="en-US" sz="1800" b="1" dirty="0"/>
              <a:t>temporary suspension of judicial and administrative proceedings and transactions </a:t>
            </a:r>
            <a:r>
              <a:rPr lang="en-US" sz="1800" dirty="0"/>
              <a:t>that may adversely affect the civil rights of servicemembers during their military service.</a:t>
            </a:r>
          </a:p>
          <a:p>
            <a:pPr marL="0" indent="0">
              <a:buNone/>
            </a:pPr>
            <a:r>
              <a:rPr lang="en-US" sz="1800" dirty="0"/>
              <a:t>50 U.S.C. § 3902</a:t>
            </a:r>
          </a:p>
          <a:p>
            <a:pPr marL="0" indent="0">
              <a:buNone/>
            </a:pPr>
            <a:r>
              <a:rPr lang="en-US" sz="1800" dirty="0"/>
              <a:t> </a:t>
            </a:r>
            <a:endParaRPr lang="en-US" dirty="0"/>
          </a:p>
        </p:txBody>
      </p:sp>
      <p:pic>
        <p:nvPicPr>
          <p:cNvPr id="8" name="Picture 7">
            <a:extLst>
              <a:ext uri="{FF2B5EF4-FFF2-40B4-BE49-F238E27FC236}">
                <a16:creationId xmlns:a16="http://schemas.microsoft.com/office/drawing/2014/main" id="{74FFF734-A19E-A64C-5B77-977513E75549}"/>
              </a:ext>
            </a:extLst>
          </p:cNvPr>
          <p:cNvPicPr>
            <a:picLocks noChangeAspect="1"/>
          </p:cNvPicPr>
          <p:nvPr/>
        </p:nvPicPr>
        <p:blipFill>
          <a:blip r:embed="rId3"/>
          <a:stretch>
            <a:fillRect/>
          </a:stretch>
        </p:blipFill>
        <p:spPr>
          <a:xfrm>
            <a:off x="6697610" y="2514599"/>
            <a:ext cx="3099533" cy="3715120"/>
          </a:xfrm>
          <a:prstGeom prst="rect">
            <a:avLst/>
          </a:prstGeom>
        </p:spPr>
      </p:pic>
    </p:spTree>
    <p:extLst>
      <p:ext uri="{BB962C8B-B14F-4D97-AF65-F5344CB8AC3E}">
        <p14:creationId xmlns:p14="http://schemas.microsoft.com/office/powerpoint/2010/main" val="105033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FF798-A5D9-396F-13A8-4DE5C7BCD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89CB0-1CF1-E1A0-9B62-1BA5D1F624E3}"/>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a:solidFill>
                  <a:schemeClr val="tx1"/>
                </a:solidFill>
              </a:rPr>
              <a:t>Who is covered by SCRA</a:t>
            </a:r>
            <a:r>
              <a:rPr lang="en-US" dirty="0">
                <a:solidFill>
                  <a:schemeClr val="tx1"/>
                </a:solidFill>
              </a:rPr>
              <a:t>?</a:t>
            </a:r>
            <a:endParaRPr lang="en-US" dirty="0"/>
          </a:p>
        </p:txBody>
      </p:sp>
      <p:sp>
        <p:nvSpPr>
          <p:cNvPr id="3" name="Content Placeholder 2">
            <a:extLst>
              <a:ext uri="{FF2B5EF4-FFF2-40B4-BE49-F238E27FC236}">
                <a16:creationId xmlns:a16="http://schemas.microsoft.com/office/drawing/2014/main" id="{2C9DED92-EBB7-13F9-AB5A-396DA192B47B}"/>
              </a:ext>
            </a:extLst>
          </p:cNvPr>
          <p:cNvSpPr>
            <a:spLocks noGrp="1"/>
          </p:cNvSpPr>
          <p:nvPr>
            <p:ph idx="1"/>
          </p:nvPr>
        </p:nvSpPr>
        <p:spPr>
          <a:xfrm>
            <a:off x="555170" y="2514599"/>
            <a:ext cx="5540829" cy="3967843"/>
          </a:xfrm>
        </p:spPr>
        <p:txBody>
          <a:bodyPr>
            <a:normAutofit fontScale="85000" lnSpcReduction="10000"/>
          </a:bodyPr>
          <a:lstStyle/>
          <a:p>
            <a:pPr marL="0" indent="0">
              <a:buNone/>
            </a:pPr>
            <a:r>
              <a:rPr lang="en-US" sz="1800" dirty="0"/>
              <a:t>Members of a “military service”</a:t>
            </a:r>
          </a:p>
          <a:p>
            <a:pPr marL="342900" indent="-342900">
              <a:buAutoNum type="arabicPeriod"/>
            </a:pPr>
            <a:r>
              <a:rPr lang="en-US" sz="1800" dirty="0"/>
              <a:t>Army, Navy, Air Force (including Space Force), Marine Corps, or Coast Guard on active duty (this includes reserve and National Guard members on Title 10 orders)</a:t>
            </a:r>
          </a:p>
          <a:p>
            <a:pPr marL="342900" indent="-342900">
              <a:buAutoNum type="arabicPeriod"/>
            </a:pPr>
            <a:r>
              <a:rPr lang="en-US" sz="1800" dirty="0"/>
              <a:t>Members of the National Guard who are called up for periods of more than 30 consecutive days for purposes of responding to a national emergency as declared by the president (on Title 32 orders)</a:t>
            </a:r>
          </a:p>
          <a:p>
            <a:pPr marL="342900" indent="-342900">
              <a:buAutoNum type="arabicPeriod"/>
            </a:pPr>
            <a:r>
              <a:rPr lang="en-US" sz="1800" dirty="0"/>
              <a:t>Commissioned officers of the Public Health Service or National Oceanic and Atmospheric Administration active service</a:t>
            </a:r>
          </a:p>
          <a:p>
            <a:pPr marL="342900" indent="-342900">
              <a:buAutoNum type="arabicPeriod"/>
            </a:pPr>
            <a:r>
              <a:rPr lang="en-US" sz="1800" dirty="0"/>
              <a:t>Periods in which a service member is absent from duty due to sickness, wounds, leave, or lawful cause.</a:t>
            </a:r>
          </a:p>
          <a:p>
            <a:pPr marL="0" indent="0">
              <a:buNone/>
            </a:pPr>
            <a:r>
              <a:rPr lang="en-US" sz="1800" dirty="0"/>
              <a:t>50 U.S.C. § 3911</a:t>
            </a:r>
          </a:p>
          <a:p>
            <a:pPr marL="0" indent="0">
              <a:buNone/>
            </a:pPr>
            <a:r>
              <a:rPr lang="en-US" sz="1800" dirty="0"/>
              <a:t> </a:t>
            </a:r>
            <a:endParaRPr lang="en-US" dirty="0"/>
          </a:p>
        </p:txBody>
      </p:sp>
      <p:pic>
        <p:nvPicPr>
          <p:cNvPr id="4" name="Picture 3">
            <a:extLst>
              <a:ext uri="{FF2B5EF4-FFF2-40B4-BE49-F238E27FC236}">
                <a16:creationId xmlns:a16="http://schemas.microsoft.com/office/drawing/2014/main" id="{B0F9EF78-4EB0-D66C-7C5E-98C585137092}"/>
              </a:ext>
            </a:extLst>
          </p:cNvPr>
          <p:cNvPicPr>
            <a:picLocks noChangeAspect="1"/>
          </p:cNvPicPr>
          <p:nvPr/>
        </p:nvPicPr>
        <p:blipFill>
          <a:blip r:embed="rId3"/>
          <a:stretch>
            <a:fillRect/>
          </a:stretch>
        </p:blipFill>
        <p:spPr>
          <a:xfrm>
            <a:off x="6862090" y="2514599"/>
            <a:ext cx="3301076" cy="3739720"/>
          </a:xfrm>
          <a:prstGeom prst="rect">
            <a:avLst/>
          </a:prstGeom>
        </p:spPr>
      </p:pic>
    </p:spTree>
    <p:extLst>
      <p:ext uri="{BB962C8B-B14F-4D97-AF65-F5344CB8AC3E}">
        <p14:creationId xmlns:p14="http://schemas.microsoft.com/office/powerpoint/2010/main" val="318642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5051E-A27D-70F9-77DE-063B98DB9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C5645-0CC0-199E-0775-892211D21FB7}"/>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kern="1200" cap="all" spc="200" baseline="0" dirty="0">
                <a:solidFill>
                  <a:schemeClr val="tx1"/>
                </a:solidFill>
                <a:latin typeface="+mj-lt"/>
                <a:ea typeface="+mj-ea"/>
                <a:cs typeface="+mj-cs"/>
              </a:rPr>
              <a:t>What Does </a:t>
            </a:r>
            <a:r>
              <a:rPr lang="en-US" kern="1200" cap="all" spc="200" baseline="0" dirty="0" err="1">
                <a:solidFill>
                  <a:schemeClr val="tx1"/>
                </a:solidFill>
                <a:latin typeface="+mj-lt"/>
                <a:ea typeface="+mj-ea"/>
                <a:cs typeface="+mj-cs"/>
              </a:rPr>
              <a:t>scra</a:t>
            </a:r>
            <a:r>
              <a:rPr lang="en-US" kern="1200" cap="all" spc="200" baseline="0" dirty="0">
                <a:solidFill>
                  <a:schemeClr val="tx1"/>
                </a:solidFill>
                <a:latin typeface="+mj-lt"/>
                <a:ea typeface="+mj-ea"/>
                <a:cs typeface="+mj-cs"/>
              </a:rPr>
              <a:t> do</a:t>
            </a:r>
            <a:r>
              <a:rPr lang="en-US" dirty="0">
                <a:solidFill>
                  <a:schemeClr val="tx1"/>
                </a:solidFill>
              </a:rPr>
              <a:t>?</a:t>
            </a:r>
            <a:endParaRPr lang="en-US" dirty="0"/>
          </a:p>
        </p:txBody>
      </p:sp>
      <p:sp>
        <p:nvSpPr>
          <p:cNvPr id="3" name="Content Placeholder 2">
            <a:extLst>
              <a:ext uri="{FF2B5EF4-FFF2-40B4-BE49-F238E27FC236}">
                <a16:creationId xmlns:a16="http://schemas.microsoft.com/office/drawing/2014/main" id="{8C0DAB0D-B678-6BB1-B4DD-21CD6A04E439}"/>
              </a:ext>
            </a:extLst>
          </p:cNvPr>
          <p:cNvSpPr>
            <a:spLocks noGrp="1"/>
          </p:cNvSpPr>
          <p:nvPr>
            <p:ph idx="1"/>
          </p:nvPr>
        </p:nvSpPr>
        <p:spPr>
          <a:xfrm>
            <a:off x="555170" y="2514599"/>
            <a:ext cx="5540829" cy="3967843"/>
          </a:xfrm>
        </p:spPr>
        <p:txBody>
          <a:bodyPr>
            <a:normAutofit/>
          </a:bodyPr>
          <a:lstStyle/>
          <a:p>
            <a:pPr marL="0" indent="0">
              <a:buNone/>
            </a:pPr>
            <a:r>
              <a:rPr lang="en-US" sz="1800" dirty="0"/>
              <a:t>TONS! – Interest rates, lease and service contract terminations, gym memberships, phones…</a:t>
            </a:r>
          </a:p>
          <a:p>
            <a:pPr marL="0" indent="0">
              <a:buNone/>
            </a:pPr>
            <a:r>
              <a:rPr lang="en-US" sz="1800" dirty="0"/>
              <a:t>We are going to focus on:</a:t>
            </a:r>
          </a:p>
          <a:p>
            <a:pPr marL="342900" indent="-342900">
              <a:buAutoNum type="arabicPeriod"/>
            </a:pPr>
            <a:r>
              <a:rPr lang="en-US" sz="1800" dirty="0"/>
              <a:t>Protections from default judgments</a:t>
            </a:r>
          </a:p>
          <a:p>
            <a:pPr marL="342900" indent="-342900">
              <a:buAutoNum type="arabicPeriod"/>
            </a:pPr>
            <a:r>
              <a:rPr lang="en-US" sz="1800" dirty="0"/>
              <a:t>Stays of proceedings</a:t>
            </a:r>
          </a:p>
          <a:p>
            <a:pPr marL="342900" indent="-342900">
              <a:buAutoNum type="arabicPeriod"/>
            </a:pPr>
            <a:r>
              <a:rPr lang="en-US" sz="1800" dirty="0"/>
              <a:t>Vacation of execution of judgments</a:t>
            </a:r>
          </a:p>
          <a:p>
            <a:pPr marL="342900" indent="-342900">
              <a:buAutoNum type="arabicPeriod"/>
            </a:pPr>
            <a:r>
              <a:rPr lang="en-US" sz="1800" dirty="0"/>
              <a:t>Child custody protections</a:t>
            </a:r>
          </a:p>
          <a:p>
            <a:pPr marL="0" indent="0">
              <a:buNone/>
            </a:pPr>
            <a:endParaRPr lang="en-US" dirty="0"/>
          </a:p>
          <a:p>
            <a:pPr marL="0" indent="0">
              <a:buNone/>
            </a:pPr>
            <a:r>
              <a:rPr lang="en-US" sz="1800" dirty="0"/>
              <a:t>50 U.S.C. §§ 3901 - 4043</a:t>
            </a:r>
          </a:p>
          <a:p>
            <a:pPr marL="0" indent="0">
              <a:buNone/>
            </a:pPr>
            <a:r>
              <a:rPr lang="en-US" sz="1800" dirty="0"/>
              <a:t> </a:t>
            </a:r>
            <a:endParaRPr lang="en-US" dirty="0"/>
          </a:p>
        </p:txBody>
      </p:sp>
      <p:pic>
        <p:nvPicPr>
          <p:cNvPr id="5" name="Picture 4">
            <a:extLst>
              <a:ext uri="{FF2B5EF4-FFF2-40B4-BE49-F238E27FC236}">
                <a16:creationId xmlns:a16="http://schemas.microsoft.com/office/drawing/2014/main" id="{0D453593-609D-FE11-A2E5-7AEFCE0B2F64}"/>
              </a:ext>
            </a:extLst>
          </p:cNvPr>
          <p:cNvPicPr>
            <a:picLocks noChangeAspect="1"/>
          </p:cNvPicPr>
          <p:nvPr/>
        </p:nvPicPr>
        <p:blipFill>
          <a:blip r:embed="rId3"/>
          <a:stretch>
            <a:fillRect/>
          </a:stretch>
        </p:blipFill>
        <p:spPr>
          <a:xfrm>
            <a:off x="5536241" y="2514599"/>
            <a:ext cx="5364945" cy="3017782"/>
          </a:xfrm>
          <a:prstGeom prst="rect">
            <a:avLst/>
          </a:prstGeom>
        </p:spPr>
      </p:pic>
    </p:spTree>
    <p:extLst>
      <p:ext uri="{BB962C8B-B14F-4D97-AF65-F5344CB8AC3E}">
        <p14:creationId xmlns:p14="http://schemas.microsoft.com/office/powerpoint/2010/main" val="156387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DF34-4B9C-5D0F-B430-E0CAA7248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6C564-F23E-AF53-1CD5-533ADFBD68CE}"/>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a:solidFill>
                  <a:schemeClr val="tx1"/>
                </a:solidFill>
              </a:rPr>
              <a:t>Protection of service</a:t>
            </a:r>
            <a:r>
              <a:rPr lang="en-US" dirty="0">
                <a:solidFill>
                  <a:schemeClr val="tx1"/>
                </a:solidFill>
              </a:rPr>
              <a:t>members against default judgments</a:t>
            </a:r>
            <a:endParaRPr lang="en-US" dirty="0"/>
          </a:p>
        </p:txBody>
      </p:sp>
      <p:sp>
        <p:nvSpPr>
          <p:cNvPr id="3" name="Content Placeholder 2">
            <a:extLst>
              <a:ext uri="{FF2B5EF4-FFF2-40B4-BE49-F238E27FC236}">
                <a16:creationId xmlns:a16="http://schemas.microsoft.com/office/drawing/2014/main" id="{A67770A6-5DDF-6AC8-C992-B90399200F29}"/>
              </a:ext>
            </a:extLst>
          </p:cNvPr>
          <p:cNvSpPr>
            <a:spLocks noGrp="1"/>
          </p:cNvSpPr>
          <p:nvPr>
            <p:ph idx="1"/>
          </p:nvPr>
        </p:nvSpPr>
        <p:spPr>
          <a:xfrm>
            <a:off x="555170" y="2351315"/>
            <a:ext cx="11054444" cy="4131128"/>
          </a:xfrm>
        </p:spPr>
        <p:txBody>
          <a:bodyPr>
            <a:normAutofit/>
          </a:bodyPr>
          <a:lstStyle/>
          <a:p>
            <a:pPr marL="0" indent="0">
              <a:buNone/>
            </a:pPr>
            <a:r>
              <a:rPr lang="en-US" dirty="0"/>
              <a:t>These protections apply to </a:t>
            </a:r>
            <a:r>
              <a:rPr lang="en-US" b="1" dirty="0"/>
              <a:t>any civil action or proceeding, including any child custody proceeding, </a:t>
            </a:r>
            <a:r>
              <a:rPr lang="en-US" dirty="0"/>
              <a:t>in which the </a:t>
            </a:r>
            <a:r>
              <a:rPr lang="en-US" b="1" dirty="0"/>
              <a:t>defendant does not make an appearance.</a:t>
            </a:r>
          </a:p>
          <a:p>
            <a:pPr marL="0" indent="0">
              <a:buNone/>
            </a:pPr>
            <a:r>
              <a:rPr lang="en-US" b="1" dirty="0"/>
              <a:t>Before a default judgment the Plaintiff must file an affidavit </a:t>
            </a:r>
            <a:r>
              <a:rPr lang="en-US" dirty="0"/>
              <a:t>stating whether the defendant is in the military service or if they are unable to determine the defendant’s military status.</a:t>
            </a:r>
          </a:p>
          <a:p>
            <a:pPr marL="0" indent="0">
              <a:buNone/>
            </a:pPr>
            <a:r>
              <a:rPr lang="en-US" dirty="0"/>
              <a:t>If it appears that the defendant is in the military service, the court </a:t>
            </a:r>
            <a:r>
              <a:rPr lang="en-US" b="1" dirty="0"/>
              <a:t>may not enter a judgment until the court appoints an attorney to represent the defendant</a:t>
            </a:r>
            <a:r>
              <a:rPr lang="en-US" dirty="0"/>
              <a:t>.  If the attorney can not locate the servicemember their actions will not otherwise bind the servicemember.</a:t>
            </a:r>
          </a:p>
          <a:p>
            <a:pPr marL="0" indent="0">
              <a:buNone/>
            </a:pPr>
            <a:r>
              <a:rPr lang="en-US" dirty="0"/>
              <a:t>If the defendant’s military status can not be established the plaintiff must file a bond approved by the court to indemnify the servicemember from any loss or damage incurred by setting the judgment aside.</a:t>
            </a:r>
          </a:p>
          <a:p>
            <a:pPr marL="0" indent="0">
              <a:buNone/>
            </a:pPr>
            <a:endParaRPr lang="en-US" dirty="0"/>
          </a:p>
          <a:p>
            <a:pPr marL="0" indent="0">
              <a:buNone/>
            </a:pPr>
            <a:r>
              <a:rPr lang="en-US" sz="1800" dirty="0"/>
              <a:t>50 U.S.C. § 39</a:t>
            </a:r>
            <a:r>
              <a:rPr lang="en-US" dirty="0"/>
              <a:t>31</a:t>
            </a:r>
            <a:endParaRPr lang="en-US" sz="1800" dirty="0"/>
          </a:p>
        </p:txBody>
      </p:sp>
    </p:spTree>
    <p:extLst>
      <p:ext uri="{BB962C8B-B14F-4D97-AF65-F5344CB8AC3E}">
        <p14:creationId xmlns:p14="http://schemas.microsoft.com/office/powerpoint/2010/main" val="303981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49A82-C0C8-D017-F203-16A559D39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24E09-2D3E-6F14-FD74-250806CFB107}"/>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How </a:t>
            </a:r>
            <a:r>
              <a:rPr lang="en-US" kern="1200" cap="all" spc="200" baseline="0" dirty="0">
                <a:solidFill>
                  <a:schemeClr val="tx1"/>
                </a:solidFill>
                <a:latin typeface="+mj-lt"/>
                <a:ea typeface="+mj-ea"/>
                <a:cs typeface="+mj-cs"/>
              </a:rPr>
              <a:t>do I know if my defendant is a servicemember?</a:t>
            </a:r>
            <a:endParaRPr lang="en-US" dirty="0"/>
          </a:p>
        </p:txBody>
      </p:sp>
      <p:sp>
        <p:nvSpPr>
          <p:cNvPr id="3" name="Content Placeholder 2">
            <a:extLst>
              <a:ext uri="{FF2B5EF4-FFF2-40B4-BE49-F238E27FC236}">
                <a16:creationId xmlns:a16="http://schemas.microsoft.com/office/drawing/2014/main" id="{B9D78147-8961-0956-1DB9-88419499F32B}"/>
              </a:ext>
            </a:extLst>
          </p:cNvPr>
          <p:cNvSpPr>
            <a:spLocks noGrp="1"/>
          </p:cNvSpPr>
          <p:nvPr>
            <p:ph idx="1"/>
          </p:nvPr>
        </p:nvSpPr>
        <p:spPr>
          <a:xfrm>
            <a:off x="555170" y="2803745"/>
            <a:ext cx="2416630" cy="3678698"/>
          </a:xfrm>
        </p:spPr>
        <p:txBody>
          <a:bodyPr>
            <a:normAutofit fontScale="92500" lnSpcReduction="10000"/>
          </a:bodyPr>
          <a:lstStyle/>
          <a:p>
            <a:pPr marL="0" indent="0">
              <a:buNone/>
            </a:pPr>
            <a:r>
              <a:rPr lang="en-US" sz="1800" dirty="0"/>
              <a:t>Create an account</a:t>
            </a:r>
          </a:p>
          <a:p>
            <a:pPr marL="0" indent="0">
              <a:buNone/>
            </a:pPr>
            <a:endParaRPr lang="en-US" sz="1800" dirty="0"/>
          </a:p>
          <a:p>
            <a:pPr marL="0" indent="0">
              <a:buNone/>
            </a:pPr>
            <a:r>
              <a:rPr lang="en-US" sz="1800" dirty="0"/>
              <a:t>Choose “Request a Single Record”</a:t>
            </a:r>
          </a:p>
          <a:p>
            <a:pPr marL="0" indent="0">
              <a:buNone/>
            </a:pPr>
            <a:endParaRPr lang="en-US" sz="1800" dirty="0"/>
          </a:p>
          <a:p>
            <a:pPr marL="0" indent="0">
              <a:buNone/>
            </a:pPr>
            <a:r>
              <a:rPr lang="en-US" sz="1800" dirty="0"/>
              <a:t>Search by SSN or last name and date of birth</a:t>
            </a:r>
          </a:p>
          <a:p>
            <a:pPr marL="0" indent="0">
              <a:buNone/>
            </a:pPr>
            <a:endParaRPr lang="en-US" sz="1800" dirty="0"/>
          </a:p>
          <a:p>
            <a:pPr marL="0" indent="0">
              <a:buNone/>
            </a:pPr>
            <a:r>
              <a:rPr lang="en-US" sz="1800" dirty="0"/>
              <a:t>The system will then generate a report on the member’s military status</a:t>
            </a:r>
          </a:p>
        </p:txBody>
      </p:sp>
      <p:sp>
        <p:nvSpPr>
          <p:cNvPr id="5" name="TextBox 4">
            <a:extLst>
              <a:ext uri="{FF2B5EF4-FFF2-40B4-BE49-F238E27FC236}">
                <a16:creationId xmlns:a16="http://schemas.microsoft.com/office/drawing/2014/main" id="{9648383C-9402-B040-3620-C7A82A23315E}"/>
              </a:ext>
            </a:extLst>
          </p:cNvPr>
          <p:cNvSpPr txBox="1"/>
          <p:nvPr/>
        </p:nvSpPr>
        <p:spPr>
          <a:xfrm>
            <a:off x="1714500" y="2157413"/>
            <a:ext cx="8801100" cy="646331"/>
          </a:xfrm>
          <a:prstGeom prst="rect">
            <a:avLst/>
          </a:prstGeom>
          <a:noFill/>
        </p:spPr>
        <p:txBody>
          <a:bodyPr wrap="square">
            <a:spAutoFit/>
          </a:bodyPr>
          <a:lstStyle/>
          <a:p>
            <a:r>
              <a:rPr lang="en-US" sz="3600" dirty="0"/>
              <a:t>Check: </a:t>
            </a:r>
            <a:r>
              <a:rPr lang="en-US" sz="3600" dirty="0">
                <a:hlinkClick r:id="rId3"/>
              </a:rPr>
              <a:t>https://scra.dmdc.osd.mil/scra/#/home</a:t>
            </a:r>
            <a:r>
              <a:rPr lang="en-US" sz="3600" dirty="0"/>
              <a:t> </a:t>
            </a:r>
          </a:p>
        </p:txBody>
      </p:sp>
      <p:pic>
        <p:nvPicPr>
          <p:cNvPr id="6" name="Picture 5">
            <a:extLst>
              <a:ext uri="{FF2B5EF4-FFF2-40B4-BE49-F238E27FC236}">
                <a16:creationId xmlns:a16="http://schemas.microsoft.com/office/drawing/2014/main" id="{E5C146CA-DBA2-57F0-F5ED-85A806BD337B}"/>
              </a:ext>
            </a:extLst>
          </p:cNvPr>
          <p:cNvPicPr>
            <a:picLocks noChangeAspect="1"/>
          </p:cNvPicPr>
          <p:nvPr/>
        </p:nvPicPr>
        <p:blipFill>
          <a:blip r:embed="rId4"/>
          <a:stretch>
            <a:fillRect/>
          </a:stretch>
        </p:blipFill>
        <p:spPr>
          <a:xfrm>
            <a:off x="3086959" y="2807745"/>
            <a:ext cx="5169856" cy="3773751"/>
          </a:xfrm>
          <a:prstGeom prst="rect">
            <a:avLst/>
          </a:prstGeom>
        </p:spPr>
      </p:pic>
      <p:pic>
        <p:nvPicPr>
          <p:cNvPr id="7" name="Picture 6">
            <a:extLst>
              <a:ext uri="{FF2B5EF4-FFF2-40B4-BE49-F238E27FC236}">
                <a16:creationId xmlns:a16="http://schemas.microsoft.com/office/drawing/2014/main" id="{6FEAFDDB-228A-672B-22E3-138A84573B36}"/>
              </a:ext>
            </a:extLst>
          </p:cNvPr>
          <p:cNvPicPr>
            <a:picLocks noChangeAspect="1"/>
          </p:cNvPicPr>
          <p:nvPr/>
        </p:nvPicPr>
        <p:blipFill>
          <a:blip r:embed="rId5"/>
          <a:stretch>
            <a:fillRect/>
          </a:stretch>
        </p:blipFill>
        <p:spPr>
          <a:xfrm>
            <a:off x="8371974" y="2807745"/>
            <a:ext cx="3651821" cy="3773751"/>
          </a:xfrm>
          <a:prstGeom prst="rect">
            <a:avLst/>
          </a:prstGeom>
        </p:spPr>
      </p:pic>
    </p:spTree>
    <p:extLst>
      <p:ext uri="{BB962C8B-B14F-4D97-AF65-F5344CB8AC3E}">
        <p14:creationId xmlns:p14="http://schemas.microsoft.com/office/powerpoint/2010/main" val="186633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760B-F2DC-3347-03BB-6564D2B83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F6436-D2F8-CA47-97BE-D43073522599}"/>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a:solidFill>
                  <a:schemeClr val="tx1"/>
                </a:solidFill>
              </a:rPr>
              <a:t>Stays of proceedings</a:t>
            </a:r>
            <a:endParaRPr lang="en-US" dirty="0"/>
          </a:p>
        </p:txBody>
      </p:sp>
      <p:sp>
        <p:nvSpPr>
          <p:cNvPr id="3" name="Content Placeholder 2">
            <a:extLst>
              <a:ext uri="{FF2B5EF4-FFF2-40B4-BE49-F238E27FC236}">
                <a16:creationId xmlns:a16="http://schemas.microsoft.com/office/drawing/2014/main" id="{A32DCD61-ACF0-B6EA-36DA-7318C250D6A5}"/>
              </a:ext>
            </a:extLst>
          </p:cNvPr>
          <p:cNvSpPr>
            <a:spLocks noGrp="1"/>
          </p:cNvSpPr>
          <p:nvPr>
            <p:ph idx="1"/>
          </p:nvPr>
        </p:nvSpPr>
        <p:spPr>
          <a:xfrm>
            <a:off x="555170" y="2351315"/>
            <a:ext cx="11054444" cy="4131128"/>
          </a:xfrm>
        </p:spPr>
        <p:txBody>
          <a:bodyPr>
            <a:normAutofit lnSpcReduction="10000"/>
          </a:bodyPr>
          <a:lstStyle/>
          <a:p>
            <a:pPr marL="0" indent="0">
              <a:buNone/>
            </a:pPr>
            <a:r>
              <a:rPr lang="en-US" dirty="0"/>
              <a:t>If the Court determines that the defendant is a military member they shall grant a stay of proceedings for a minimum of 90 days under this section upon application of counsel, or on the court’s own motion, if the court determines:</a:t>
            </a:r>
          </a:p>
          <a:p>
            <a:pPr marL="342900" indent="-342900">
              <a:buAutoNum type="arabicPeriod"/>
            </a:pPr>
            <a:r>
              <a:rPr lang="en-US" dirty="0"/>
              <a:t>There may be a defense to the action and a defense cannot be presented without the presence of the defendant; or</a:t>
            </a:r>
          </a:p>
          <a:p>
            <a:pPr marL="342900" indent="-342900">
              <a:buAutoNum type="arabicPeriod"/>
            </a:pPr>
            <a:r>
              <a:rPr lang="en-US" dirty="0"/>
              <a:t>After due diligence, counsel has been unable to contact the defendant or otherwise determine if a meritorious defense exists.</a:t>
            </a:r>
          </a:p>
          <a:p>
            <a:pPr marL="0" indent="0">
              <a:buNone/>
            </a:pPr>
            <a:endParaRPr lang="en-US" dirty="0"/>
          </a:p>
          <a:p>
            <a:pPr marL="0" indent="0">
              <a:buNone/>
            </a:pPr>
            <a:r>
              <a:rPr lang="en-US" sz="1800" dirty="0"/>
              <a:t>50 U.S.C. § 39</a:t>
            </a:r>
            <a:r>
              <a:rPr lang="en-US" dirty="0"/>
              <a:t>31</a:t>
            </a:r>
          </a:p>
          <a:p>
            <a:pPr marL="0" indent="0">
              <a:buNone/>
            </a:pPr>
            <a:endParaRPr lang="en-US" sz="1800" dirty="0"/>
          </a:p>
          <a:p>
            <a:pPr marL="0" indent="0">
              <a:buNone/>
            </a:pPr>
            <a:r>
              <a:rPr lang="en-US" dirty="0"/>
              <a:t>Additional: See </a:t>
            </a:r>
            <a:r>
              <a:rPr lang="en-US" i="1" dirty="0"/>
              <a:t>In re Marriage of Bradley, 282 Kan 1, 137 P.3d 130, 2006 Kan. LEXIS 478</a:t>
            </a:r>
            <a:r>
              <a:rPr lang="en-US" dirty="0"/>
              <a:t>.  It is a 2006 Kansas case where a service member did not provide evidence that 1) that they were on military duty which prevented their appearance and, 2) a communication from their commanding officer that leave was not authorized.  The Supreme Court of Kansas denied the stay and upheld a custody order against the servicemember.</a:t>
            </a:r>
            <a:endParaRPr lang="en-US" sz="1800" dirty="0"/>
          </a:p>
        </p:txBody>
      </p:sp>
    </p:spTree>
    <p:extLst>
      <p:ext uri="{BB962C8B-B14F-4D97-AF65-F5344CB8AC3E}">
        <p14:creationId xmlns:p14="http://schemas.microsoft.com/office/powerpoint/2010/main" val="279478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79C03-F7F8-AD61-160C-6C060FAC2FF5}"/>
              </a:ext>
            </a:extLst>
          </p:cNvPr>
          <p:cNvPicPr>
            <a:picLocks noChangeAspect="1"/>
          </p:cNvPicPr>
          <p:nvPr/>
        </p:nvPicPr>
        <p:blipFill>
          <a:blip r:embed="rId3">
            <a:extLst>
              <a:ext uri="{28A0092B-C50C-407E-A947-70E740481C1C}">
                <a14:useLocalDpi xmlns:a14="http://schemas.microsoft.com/office/drawing/2010/main" val="0"/>
              </a:ext>
            </a:extLst>
          </a:blip>
          <a:srcRect t="7818" b="7818"/>
          <a:stretch/>
        </p:blipFill>
        <p:spPr>
          <a:xfrm>
            <a:off x="20" y="10"/>
            <a:ext cx="12191980" cy="6857990"/>
          </a:xfrm>
          <a:prstGeom prst="rect">
            <a:avLst/>
          </a:prstGeom>
        </p:spPr>
      </p:pic>
      <p:sp>
        <p:nvSpPr>
          <p:cNvPr id="2" name="Title 1">
            <a:extLst>
              <a:ext uri="{FF2B5EF4-FFF2-40B4-BE49-F238E27FC236}">
                <a16:creationId xmlns:a16="http://schemas.microsoft.com/office/drawing/2014/main" id="{F5ABBDBF-0978-1ED2-6A4E-5489754F9559}"/>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Army</a:t>
            </a:r>
          </a:p>
        </p:txBody>
      </p:sp>
    </p:spTree>
    <p:extLst>
      <p:ext uri="{BB962C8B-B14F-4D97-AF65-F5344CB8AC3E}">
        <p14:creationId xmlns:p14="http://schemas.microsoft.com/office/powerpoint/2010/main" val="312559411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92FD-CC7A-2F80-79BF-CD698D61D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9F7B0-A1CF-4A16-B502-61D4A005D39D}"/>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a:solidFill>
                  <a:schemeClr val="tx1"/>
                </a:solidFill>
              </a:rPr>
              <a:t>A stay does not guarantee servicemembers a favorable outcome</a:t>
            </a:r>
            <a:endParaRPr lang="en-US" dirty="0"/>
          </a:p>
        </p:txBody>
      </p:sp>
      <p:sp>
        <p:nvSpPr>
          <p:cNvPr id="3" name="Content Placeholder 2">
            <a:extLst>
              <a:ext uri="{FF2B5EF4-FFF2-40B4-BE49-F238E27FC236}">
                <a16:creationId xmlns:a16="http://schemas.microsoft.com/office/drawing/2014/main" id="{3DCF2238-5F19-3418-982B-96BFCD1D1DD9}"/>
              </a:ext>
            </a:extLst>
          </p:cNvPr>
          <p:cNvSpPr>
            <a:spLocks noGrp="1"/>
          </p:cNvSpPr>
          <p:nvPr>
            <p:ph idx="1"/>
          </p:nvPr>
        </p:nvSpPr>
        <p:spPr>
          <a:xfrm>
            <a:off x="555170" y="2351315"/>
            <a:ext cx="11054444" cy="4131128"/>
          </a:xfrm>
        </p:spPr>
        <p:txBody>
          <a:bodyPr>
            <a:normAutofit/>
          </a:bodyPr>
          <a:lstStyle/>
          <a:p>
            <a:pPr marL="0" indent="0">
              <a:buNone/>
            </a:pPr>
            <a:r>
              <a:rPr lang="en-US" dirty="0"/>
              <a:t>Ms. Harrison and Mr. Lyman divorced in 2005, and Mr. Lyman was ordered to pay child support for the couple’s 4 children.  Mr. Lyman deployed with the Alaska National Guard in 2006.  Prior to his departure Ms. Harrison sought to modify their custody arrangement because she would have full-time custody of the children in his absence.   The court did not hear Ms. Harrison’s case because Mr. Lyman requested a stay pursuant to SCRA.  Mr. Lyman returned in 2007, but the matter was not heard until early 2009.  At that time, Ms. Harrison’s petition was granted retroactively to the date it was filed, generating a debt of approximately $28,000 owed by Mr. Lyman.  In 2010, Ms. Harrison requested a judgment against Mr. Harrison for the arrearage with interest.  The Alaska Supreme Court held that, due to the State’s mandatory language regarding delinquent child support obligations, it was required to enter the judgement against Mr. Harrison.</a:t>
            </a:r>
          </a:p>
          <a:p>
            <a:pPr marL="0" indent="0">
              <a:buNone/>
            </a:pPr>
            <a:endParaRPr lang="en-US" i="1" dirty="0"/>
          </a:p>
          <a:p>
            <a:pPr marL="0" indent="0">
              <a:buNone/>
            </a:pPr>
            <a:r>
              <a:rPr lang="en-US" i="1" dirty="0"/>
              <a:t>Harrison v Lyman 2012 Alas. LEXIS 108, 2012 WL 3055070</a:t>
            </a:r>
            <a:endParaRPr lang="en-US" dirty="0"/>
          </a:p>
        </p:txBody>
      </p:sp>
    </p:spTree>
    <p:extLst>
      <p:ext uri="{BB962C8B-B14F-4D97-AF65-F5344CB8AC3E}">
        <p14:creationId xmlns:p14="http://schemas.microsoft.com/office/powerpoint/2010/main" val="1047373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C6162-8B3A-43C2-00DE-84D36A581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2C888-0FFC-65D6-0FA8-D9E76793B0C3}"/>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a:solidFill>
                  <a:schemeClr val="tx1"/>
                </a:solidFill>
              </a:rPr>
              <a:t>Vacating or setting aside of default judgments</a:t>
            </a:r>
            <a:endParaRPr lang="en-US" dirty="0"/>
          </a:p>
        </p:txBody>
      </p:sp>
      <p:sp>
        <p:nvSpPr>
          <p:cNvPr id="3" name="Content Placeholder 2">
            <a:extLst>
              <a:ext uri="{FF2B5EF4-FFF2-40B4-BE49-F238E27FC236}">
                <a16:creationId xmlns:a16="http://schemas.microsoft.com/office/drawing/2014/main" id="{A9A3636E-2ACE-CBF0-818A-82717790A142}"/>
              </a:ext>
            </a:extLst>
          </p:cNvPr>
          <p:cNvSpPr>
            <a:spLocks noGrp="1"/>
          </p:cNvSpPr>
          <p:nvPr>
            <p:ph idx="1"/>
          </p:nvPr>
        </p:nvSpPr>
        <p:spPr>
          <a:xfrm>
            <a:off x="555170" y="2351315"/>
            <a:ext cx="11054444" cy="4131128"/>
          </a:xfrm>
        </p:spPr>
        <p:txBody>
          <a:bodyPr>
            <a:normAutofit lnSpcReduction="10000"/>
          </a:bodyPr>
          <a:lstStyle/>
          <a:p>
            <a:pPr marL="0" indent="0">
              <a:buNone/>
            </a:pPr>
            <a:r>
              <a:rPr lang="en-US" dirty="0"/>
              <a:t>If a default judgment is entered in an action covered by this section against a servicemember during the servicemember’s period of military service (or within 60 days after termination of or release from such military service), the court entering the judgment shall, upon application by or on behalf of the servicemember, reopen the judgment for the purpose of allowing the servicemember to defend the action if it appears that—</a:t>
            </a:r>
          </a:p>
          <a:p>
            <a:pPr marL="0" indent="0">
              <a:buNone/>
            </a:pPr>
            <a:r>
              <a:rPr lang="en-US" dirty="0"/>
              <a:t>(A) the servicemember was materially affected by reason of that military service in making a defense to the action; and</a:t>
            </a:r>
          </a:p>
          <a:p>
            <a:pPr marL="0" indent="0">
              <a:buNone/>
            </a:pPr>
            <a:r>
              <a:rPr lang="en-US" dirty="0"/>
              <a:t>(B) the servicemember has a meritorious or legal defense to the action or some part of it.</a:t>
            </a:r>
          </a:p>
          <a:p>
            <a:pPr marL="0" indent="0">
              <a:buNone/>
            </a:pPr>
            <a:endParaRPr lang="en-US" dirty="0"/>
          </a:p>
          <a:p>
            <a:pPr marL="0" indent="0">
              <a:buNone/>
            </a:pPr>
            <a:r>
              <a:rPr lang="en-US" b="1" dirty="0"/>
              <a:t>An application to vacate or set aside must be filed not later than 90 days after the date of the servicemember’s termination of or release from military service.</a:t>
            </a:r>
          </a:p>
          <a:p>
            <a:pPr marL="0" indent="0">
              <a:buNone/>
            </a:pPr>
            <a:endParaRPr lang="en-US" dirty="0"/>
          </a:p>
          <a:p>
            <a:pPr marL="0" indent="0">
              <a:buNone/>
            </a:pPr>
            <a:r>
              <a:rPr lang="en-US" sz="1800" dirty="0"/>
              <a:t>50 U.S.C. §§</a:t>
            </a:r>
            <a:r>
              <a:rPr lang="en-US" dirty="0"/>
              <a:t> 3931-3935</a:t>
            </a:r>
            <a:endParaRPr lang="en-US" sz="1800" dirty="0"/>
          </a:p>
        </p:txBody>
      </p:sp>
    </p:spTree>
    <p:extLst>
      <p:ext uri="{BB962C8B-B14F-4D97-AF65-F5344CB8AC3E}">
        <p14:creationId xmlns:p14="http://schemas.microsoft.com/office/powerpoint/2010/main" val="3878764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58A5-5E6E-E26B-5D79-2B32410EA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C07A1-093B-EF7D-3F9D-F8B7712DDD1E}"/>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sz="2800" dirty="0">
                <a:solidFill>
                  <a:schemeClr val="tx1"/>
                </a:solidFill>
              </a:rPr>
              <a:t>Child custody protections</a:t>
            </a:r>
            <a:endParaRPr lang="en-US" dirty="0"/>
          </a:p>
        </p:txBody>
      </p:sp>
      <p:sp>
        <p:nvSpPr>
          <p:cNvPr id="3" name="Content Placeholder 2">
            <a:extLst>
              <a:ext uri="{FF2B5EF4-FFF2-40B4-BE49-F238E27FC236}">
                <a16:creationId xmlns:a16="http://schemas.microsoft.com/office/drawing/2014/main" id="{F0BF838A-6E39-2A24-7AA1-442AF4A6D6DD}"/>
              </a:ext>
            </a:extLst>
          </p:cNvPr>
          <p:cNvSpPr>
            <a:spLocks noGrp="1"/>
          </p:cNvSpPr>
          <p:nvPr>
            <p:ph idx="1"/>
          </p:nvPr>
        </p:nvSpPr>
        <p:spPr>
          <a:xfrm>
            <a:off x="555170" y="2351315"/>
            <a:ext cx="11054444" cy="4131128"/>
          </a:xfrm>
        </p:spPr>
        <p:txBody>
          <a:bodyPr>
            <a:normAutofit/>
          </a:bodyPr>
          <a:lstStyle/>
          <a:p>
            <a:pPr marL="0" indent="0">
              <a:buNone/>
            </a:pPr>
            <a:r>
              <a:rPr lang="en-US" dirty="0"/>
              <a:t>If a court renders a </a:t>
            </a:r>
            <a:r>
              <a:rPr lang="en-US" b="1" dirty="0"/>
              <a:t>temporary order for custodial responsibility</a:t>
            </a:r>
            <a:r>
              <a:rPr lang="en-US" dirty="0"/>
              <a:t> for a child </a:t>
            </a:r>
            <a:r>
              <a:rPr lang="en-US" b="1" dirty="0"/>
              <a:t>based solely on a deployment or anticipated deployment </a:t>
            </a:r>
            <a:r>
              <a:rPr lang="en-US" dirty="0"/>
              <a:t>of a parent who is a servicemember, the court shall require that </a:t>
            </a:r>
            <a:r>
              <a:rPr lang="en-US" b="1" dirty="0"/>
              <a:t>the temporary order shall expire not later than the period justified by the deployment </a:t>
            </a:r>
            <a:r>
              <a:rPr lang="en-US" dirty="0"/>
              <a:t>of the servicemember.</a:t>
            </a:r>
          </a:p>
          <a:p>
            <a:pPr marL="0" indent="0">
              <a:buNone/>
            </a:pPr>
            <a:r>
              <a:rPr lang="en-US" dirty="0"/>
              <a:t>If a motion or a petition is filed seeking a permanent order to modify the custody of the child of a servicemember, </a:t>
            </a:r>
            <a:r>
              <a:rPr lang="en-US" b="1" dirty="0"/>
              <a:t>no court may consider the absence of the servicemember by reason of deployment, or the possibility of deployment, as the sole factor in determining the best interest of the child</a:t>
            </a:r>
            <a:r>
              <a:rPr lang="en-US" dirty="0"/>
              <a:t>.</a:t>
            </a:r>
          </a:p>
          <a:p>
            <a:pPr marL="0" indent="0">
              <a:buNone/>
            </a:pPr>
            <a:endParaRPr lang="en-US" dirty="0"/>
          </a:p>
          <a:p>
            <a:pPr marL="0" indent="0">
              <a:buNone/>
            </a:pPr>
            <a:r>
              <a:rPr lang="en-US" sz="1800" dirty="0"/>
              <a:t>50 U.S.C. § </a:t>
            </a:r>
            <a:r>
              <a:rPr lang="en-US" dirty="0"/>
              <a:t>3938</a:t>
            </a:r>
            <a:endParaRPr lang="en-US" sz="1800" dirty="0"/>
          </a:p>
        </p:txBody>
      </p:sp>
    </p:spTree>
    <p:extLst>
      <p:ext uri="{BB962C8B-B14F-4D97-AF65-F5344CB8AC3E}">
        <p14:creationId xmlns:p14="http://schemas.microsoft.com/office/powerpoint/2010/main" val="2014923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913B-881F-3B67-C6E0-65B6DD215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77F5A-11A1-8C53-1CF2-47D96B1DF9C0}"/>
              </a:ext>
            </a:extLst>
          </p:cNvPr>
          <p:cNvSpPr>
            <a:spLocks noGrp="1"/>
          </p:cNvSpPr>
          <p:nvPr>
            <p:ph type="title"/>
          </p:nvPr>
        </p:nvSpPr>
        <p:spPr>
          <a:xfrm>
            <a:off x="1567543" y="964692"/>
            <a:ext cx="8948057" cy="1188720"/>
          </a:xfrm>
        </p:spPr>
        <p:txBody>
          <a:bodyPr/>
          <a:lstStyle/>
          <a:p>
            <a:r>
              <a:rPr lang="en-US" sz="2800" kern="1200" cap="all" spc="200" baseline="0" dirty="0">
                <a:solidFill>
                  <a:schemeClr val="tx1"/>
                </a:solidFill>
                <a:latin typeface="+mj-lt"/>
                <a:ea typeface="+mj-ea"/>
                <a:cs typeface="+mj-cs"/>
              </a:rPr>
              <a:t>1I. </a:t>
            </a:r>
            <a:r>
              <a:rPr lang="en-US" kern="1200" cap="all" spc="200" baseline="0" dirty="0">
                <a:solidFill>
                  <a:schemeClr val="tx1"/>
                </a:solidFill>
                <a:latin typeface="+mj-lt"/>
                <a:ea typeface="+mj-ea"/>
                <a:cs typeface="+mj-cs"/>
              </a:rPr>
              <a:t>WHAT is a deployment?</a:t>
            </a:r>
            <a:endParaRPr lang="en-US" dirty="0"/>
          </a:p>
        </p:txBody>
      </p:sp>
      <p:sp>
        <p:nvSpPr>
          <p:cNvPr id="3" name="Content Placeholder 2">
            <a:extLst>
              <a:ext uri="{FF2B5EF4-FFF2-40B4-BE49-F238E27FC236}">
                <a16:creationId xmlns:a16="http://schemas.microsoft.com/office/drawing/2014/main" id="{B3B9F718-4DF7-2419-F121-42277F48981C}"/>
              </a:ext>
            </a:extLst>
          </p:cNvPr>
          <p:cNvSpPr>
            <a:spLocks noGrp="1"/>
          </p:cNvSpPr>
          <p:nvPr>
            <p:ph idx="1"/>
          </p:nvPr>
        </p:nvSpPr>
        <p:spPr>
          <a:xfrm>
            <a:off x="555170" y="2351315"/>
            <a:ext cx="11054444" cy="4131128"/>
          </a:xfrm>
        </p:spPr>
        <p:txBody>
          <a:bodyPr>
            <a:normAutofit/>
          </a:bodyPr>
          <a:lstStyle/>
          <a:p>
            <a:pPr marL="0" indent="0">
              <a:buNone/>
            </a:pPr>
            <a:r>
              <a:rPr lang="en-US" dirty="0"/>
              <a:t>In this section, the term “deployment” means the movement or mobilization of a servicemember to a location for a period of longer than 60 days and not longer than 540 days pursuant to temporary or permanent official orders—</a:t>
            </a:r>
          </a:p>
          <a:p>
            <a:pPr marL="0" indent="0">
              <a:buNone/>
            </a:pPr>
            <a:r>
              <a:rPr lang="en-US" dirty="0"/>
              <a:t>(1) that are designated as unaccompanied;</a:t>
            </a:r>
          </a:p>
          <a:p>
            <a:pPr marL="0" indent="0">
              <a:buNone/>
            </a:pPr>
            <a:r>
              <a:rPr lang="en-US" dirty="0"/>
              <a:t>(2) for which dependent travel is not authorized; or</a:t>
            </a:r>
          </a:p>
          <a:p>
            <a:pPr marL="0" indent="0">
              <a:buNone/>
            </a:pPr>
            <a:r>
              <a:rPr lang="en-US" dirty="0"/>
              <a:t>(3) that otherwise do not permit the movement of family members to that location.</a:t>
            </a:r>
          </a:p>
          <a:p>
            <a:pPr marL="0" indent="0">
              <a:buNone/>
            </a:pPr>
            <a:r>
              <a:rPr lang="en-US" sz="1800" dirty="0"/>
              <a:t>50 U.S.C. § </a:t>
            </a:r>
            <a:r>
              <a:rPr lang="en-US" dirty="0"/>
              <a:t>3938</a:t>
            </a:r>
            <a:endParaRPr lang="en-US" sz="1800" dirty="0"/>
          </a:p>
        </p:txBody>
      </p:sp>
    </p:spTree>
    <p:extLst>
      <p:ext uri="{BB962C8B-B14F-4D97-AF65-F5344CB8AC3E}">
        <p14:creationId xmlns:p14="http://schemas.microsoft.com/office/powerpoint/2010/main" val="1970265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I1I. Child support obligations for service members</a:t>
            </a: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3415EE-8E89-342C-2424-F9BFEB26C679}"/>
              </a:ext>
            </a:extLst>
          </p:cNvPr>
          <p:cNvSpPr txBox="1"/>
          <p:nvPr/>
        </p:nvSpPr>
        <p:spPr>
          <a:xfrm>
            <a:off x="5686425" y="1997838"/>
            <a:ext cx="62865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Child Support Obligations of Servicemembers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Challenges and Solutions for Serving Military Personnel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Role of Command Officer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Locating Military Personnel</a:t>
            </a:r>
          </a:p>
        </p:txBody>
      </p:sp>
    </p:spTree>
    <p:extLst>
      <p:ext uri="{BB962C8B-B14F-4D97-AF65-F5344CB8AC3E}">
        <p14:creationId xmlns:p14="http://schemas.microsoft.com/office/powerpoint/2010/main" val="324613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normAutofit fontScale="90000"/>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Military Authority Requires Servicemembers to support their dependents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a:xfrm>
            <a:off x="587829" y="2269671"/>
            <a:ext cx="11604171" cy="4588329"/>
          </a:xfrm>
        </p:spPr>
        <p:txBody>
          <a:bodyPr>
            <a:normAutofit/>
          </a:bodyPr>
          <a:lstStyle/>
          <a:p>
            <a:pPr marL="0" indent="0">
              <a:buNone/>
            </a:pPr>
            <a:r>
              <a:rPr lang="en-US" sz="2400" dirty="0"/>
              <a:t>Service Specific Requirements and Regulations: </a:t>
            </a:r>
          </a:p>
          <a:p>
            <a:endParaRPr lang="en-US" sz="2400" dirty="0"/>
          </a:p>
          <a:p>
            <a:r>
              <a:rPr lang="en-US" sz="2400" dirty="0"/>
              <a:t>Air Force and Space Force:  AFI 36-2906, Personal Financial Responsibility</a:t>
            </a:r>
          </a:p>
          <a:p>
            <a:r>
              <a:rPr lang="en-US" sz="2400" dirty="0"/>
              <a:t>Army:   AR 608-99, Family Support Child Custody and Parentage</a:t>
            </a:r>
          </a:p>
          <a:p>
            <a:r>
              <a:rPr lang="en-US" sz="2400" dirty="0"/>
              <a:t>Marine Corps: Marine Corps Order (MCO) P5800.16A, Marine Corps Manual for Legal Administration, Chapter 15, Section 15001.</a:t>
            </a:r>
          </a:p>
          <a:p>
            <a:r>
              <a:rPr lang="en-US" sz="2400" dirty="0"/>
              <a:t>Navy: MILPERSMAN 1754-030, Support of Family Members</a:t>
            </a:r>
          </a:p>
          <a:p>
            <a:r>
              <a:rPr lang="en-US" sz="2400" dirty="0"/>
              <a:t>Coast Guard: Commandant Instruction M1000.6A, Chapter 8.M.</a:t>
            </a:r>
          </a:p>
        </p:txBody>
      </p:sp>
    </p:spTree>
    <p:extLst>
      <p:ext uri="{BB962C8B-B14F-4D97-AF65-F5344CB8AC3E}">
        <p14:creationId xmlns:p14="http://schemas.microsoft.com/office/powerpoint/2010/main" val="44836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AAA12-DE79-E841-87E8-BBFFA7790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33879-6A1D-3119-A58D-111CBE2353F8}"/>
              </a:ext>
            </a:extLst>
          </p:cNvPr>
          <p:cNvSpPr>
            <a:spLocks noGrp="1"/>
          </p:cNvSpPr>
          <p:nvPr>
            <p:ph type="title"/>
          </p:nvPr>
        </p:nvSpPr>
        <p:spPr/>
        <p:txBody>
          <a:bodyPr>
            <a:normAutofit fontScale="90000"/>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Military Authority Requires Servicemembers to support their dependents</a:t>
            </a:r>
            <a:endParaRPr lang="en-US" dirty="0"/>
          </a:p>
        </p:txBody>
      </p:sp>
      <p:sp>
        <p:nvSpPr>
          <p:cNvPr id="3" name="Content Placeholder 2">
            <a:extLst>
              <a:ext uri="{FF2B5EF4-FFF2-40B4-BE49-F238E27FC236}">
                <a16:creationId xmlns:a16="http://schemas.microsoft.com/office/drawing/2014/main" id="{D6C3A125-8149-C64B-9C60-2F5610E37DBC}"/>
              </a:ext>
            </a:extLst>
          </p:cNvPr>
          <p:cNvSpPr>
            <a:spLocks noGrp="1"/>
          </p:cNvSpPr>
          <p:nvPr>
            <p:ph idx="1"/>
          </p:nvPr>
        </p:nvSpPr>
        <p:spPr>
          <a:xfrm>
            <a:off x="587829" y="2612571"/>
            <a:ext cx="11604171" cy="4245429"/>
          </a:xfrm>
        </p:spPr>
        <p:txBody>
          <a:bodyPr>
            <a:normAutofit/>
          </a:bodyPr>
          <a:lstStyle/>
          <a:p>
            <a:pPr marL="0" indent="0">
              <a:buNone/>
            </a:pPr>
            <a:r>
              <a:rPr lang="en-US" sz="2400" dirty="0"/>
              <a:t>These requirements are almost always lower than child support requirement established by state law.  Often the minimum required amount will be tied to housing allowances or military pay rates.</a:t>
            </a:r>
          </a:p>
          <a:p>
            <a:pPr marL="0" indent="0">
              <a:buNone/>
            </a:pPr>
            <a:r>
              <a:rPr lang="en-US" sz="2400" dirty="0"/>
              <a:t>HOWEVER</a:t>
            </a:r>
          </a:p>
          <a:p>
            <a:pPr marL="0" indent="0">
              <a:buNone/>
            </a:pPr>
            <a:r>
              <a:rPr lang="en-US" sz="2400" dirty="0"/>
              <a:t>Servicemembers can face military discipline for failing to provide financial support to persons they are claiming as dependents.</a:t>
            </a:r>
          </a:p>
          <a:p>
            <a:pPr marL="0" indent="0">
              <a:buNone/>
            </a:pPr>
            <a:r>
              <a:rPr lang="en-US" sz="2400" dirty="0"/>
              <a:t>ALSO</a:t>
            </a:r>
          </a:p>
          <a:p>
            <a:pPr marL="0" indent="0">
              <a:buNone/>
            </a:pPr>
            <a:r>
              <a:rPr lang="en-US" sz="2400" dirty="0"/>
              <a:t>Servicemembers can face military discipline for failing to pay lawful debts or comply with civilian court orders.</a:t>
            </a:r>
          </a:p>
        </p:txBody>
      </p:sp>
    </p:spTree>
    <p:extLst>
      <p:ext uri="{BB962C8B-B14F-4D97-AF65-F5344CB8AC3E}">
        <p14:creationId xmlns:p14="http://schemas.microsoft.com/office/powerpoint/2010/main" val="4200825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6B56F-494D-D789-3108-246EA9DCC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1906C-23CF-DE0B-4A8F-2777AB618263}"/>
              </a:ext>
            </a:extLst>
          </p:cNvPr>
          <p:cNvSpPr>
            <a:spLocks noGrp="1"/>
          </p:cNvSpPr>
          <p:nvPr>
            <p:ph type="title"/>
          </p:nvPr>
        </p:nvSpPr>
        <p:spPr/>
        <p:txBody>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Service of process/jurisdiction</a:t>
            </a:r>
            <a:endParaRPr lang="en-US" dirty="0"/>
          </a:p>
        </p:txBody>
      </p:sp>
      <p:sp>
        <p:nvSpPr>
          <p:cNvPr id="3" name="Content Placeholder 2">
            <a:extLst>
              <a:ext uri="{FF2B5EF4-FFF2-40B4-BE49-F238E27FC236}">
                <a16:creationId xmlns:a16="http://schemas.microsoft.com/office/drawing/2014/main" id="{5C2A2282-135F-A286-25F2-EFC5EFB67589}"/>
              </a:ext>
            </a:extLst>
          </p:cNvPr>
          <p:cNvSpPr>
            <a:spLocks noGrp="1"/>
          </p:cNvSpPr>
          <p:nvPr>
            <p:ph idx="1"/>
          </p:nvPr>
        </p:nvSpPr>
        <p:spPr/>
        <p:txBody>
          <a:bodyPr/>
          <a:lstStyle/>
          <a:p>
            <a:r>
              <a:rPr lang="en-US" dirty="0"/>
              <a:t>Challenges and Solutions for Serving Military Personnel</a:t>
            </a:r>
          </a:p>
          <a:p>
            <a:endParaRPr lang="en-US" dirty="0"/>
          </a:p>
          <a:p>
            <a:r>
              <a:rPr lang="en-US" dirty="0"/>
              <a:t>Start with 5 C.F.R. 581 Appendix A</a:t>
            </a:r>
          </a:p>
        </p:txBody>
      </p:sp>
      <p:pic>
        <p:nvPicPr>
          <p:cNvPr id="4" name="Picture 3" descr="Timeline&#10;&#10;Description automatically generated">
            <a:extLst>
              <a:ext uri="{FF2B5EF4-FFF2-40B4-BE49-F238E27FC236}">
                <a16:creationId xmlns:a16="http://schemas.microsoft.com/office/drawing/2014/main" id="{ED48AEA7-6C3C-2394-3B3B-A9C555465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026" y="2405780"/>
            <a:ext cx="3495675" cy="4000500"/>
          </a:xfrm>
          <a:prstGeom prst="rect">
            <a:avLst/>
          </a:prstGeom>
          <a:ln w="38100">
            <a:solidFill>
              <a:schemeClr val="bg1"/>
            </a:solidFill>
          </a:ln>
        </p:spPr>
      </p:pic>
    </p:spTree>
    <p:extLst>
      <p:ext uri="{BB962C8B-B14F-4D97-AF65-F5344CB8AC3E}">
        <p14:creationId xmlns:p14="http://schemas.microsoft.com/office/powerpoint/2010/main" val="1969097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Service of process/jurisdiction</a:t>
            </a:r>
            <a:endParaRPr lang="en-US" dirty="0"/>
          </a:p>
        </p:txBody>
      </p:sp>
      <p:pic>
        <p:nvPicPr>
          <p:cNvPr id="4" name="Picture 3" descr="Timeline&#10;&#10;Description automatically generated">
            <a:extLst>
              <a:ext uri="{FF2B5EF4-FFF2-40B4-BE49-F238E27FC236}">
                <a16:creationId xmlns:a16="http://schemas.microsoft.com/office/drawing/2014/main" id="{8200037E-2533-BC19-89E1-347CD5570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026" y="2405780"/>
            <a:ext cx="3495675" cy="4000500"/>
          </a:xfrm>
          <a:prstGeom prst="rect">
            <a:avLst/>
          </a:prstGeom>
          <a:ln w="38100">
            <a:solidFill>
              <a:schemeClr val="bg1"/>
            </a:solidFill>
          </a:ln>
        </p:spPr>
      </p:pic>
      <p:sp>
        <p:nvSpPr>
          <p:cNvPr id="7" name="Subtitle 2">
            <a:extLst>
              <a:ext uri="{FF2B5EF4-FFF2-40B4-BE49-F238E27FC236}">
                <a16:creationId xmlns:a16="http://schemas.microsoft.com/office/drawing/2014/main" id="{3AF29638-517F-E85A-6331-191056E22CCB}"/>
              </a:ext>
            </a:extLst>
          </p:cNvPr>
          <p:cNvSpPr txBox="1">
            <a:spLocks/>
          </p:cNvSpPr>
          <p:nvPr/>
        </p:nvSpPr>
        <p:spPr>
          <a:xfrm>
            <a:off x="2721739" y="2186764"/>
            <a:ext cx="5408696" cy="4671236"/>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i="1" dirty="0">
                <a:solidFill>
                  <a:schemeClr val="tx1"/>
                </a:solidFill>
              </a:rPr>
              <a:t>APPENDIX A</a:t>
            </a:r>
          </a:p>
          <a:p>
            <a:r>
              <a:rPr lang="en-US" i="1" dirty="0">
                <a:solidFill>
                  <a:schemeClr val="tx1"/>
                </a:solidFill>
              </a:rPr>
              <a:t>Department of Defense </a:t>
            </a:r>
          </a:p>
          <a:p>
            <a:r>
              <a:rPr lang="en-US" i="1" dirty="0">
                <a:solidFill>
                  <a:schemeClr val="tx1"/>
                </a:solidFill>
              </a:rPr>
              <a:t>Unless specifically listed below, all military members (active, retired, reserve, and national guard), and all civilian employees of the Department of Defense: </a:t>
            </a:r>
          </a:p>
          <a:p>
            <a:endParaRPr lang="en-US" i="1" dirty="0">
              <a:solidFill>
                <a:schemeClr val="tx1"/>
              </a:solidFill>
            </a:endParaRPr>
          </a:p>
          <a:p>
            <a:pPr marL="0" indent="0">
              <a:spcBef>
                <a:spcPts val="0"/>
              </a:spcBef>
              <a:buNone/>
            </a:pPr>
            <a:r>
              <a:rPr lang="en-US" b="1" dirty="0">
                <a:solidFill>
                  <a:schemeClr val="tx1"/>
                </a:solidFill>
              </a:rPr>
              <a:t>Defense Finance &amp; Accounting Service</a:t>
            </a:r>
          </a:p>
          <a:p>
            <a:pPr marL="0" indent="0">
              <a:spcBef>
                <a:spcPts val="0"/>
              </a:spcBef>
              <a:buNone/>
            </a:pPr>
            <a:r>
              <a:rPr lang="en-US" b="1" dirty="0">
                <a:solidFill>
                  <a:schemeClr val="tx1"/>
                </a:solidFill>
              </a:rPr>
              <a:t>Office of General Counsel</a:t>
            </a:r>
          </a:p>
          <a:p>
            <a:pPr marL="0" indent="0">
              <a:spcBef>
                <a:spcPts val="0"/>
              </a:spcBef>
              <a:buNone/>
            </a:pPr>
            <a:r>
              <a:rPr lang="en-US" b="1" dirty="0">
                <a:solidFill>
                  <a:schemeClr val="tx1"/>
                </a:solidFill>
              </a:rPr>
              <a:t>Attn: Garnishment Law Directorate</a:t>
            </a:r>
          </a:p>
          <a:p>
            <a:pPr marL="0" indent="0">
              <a:spcBef>
                <a:spcPts val="0"/>
              </a:spcBef>
              <a:buNone/>
            </a:pPr>
            <a:r>
              <a:rPr lang="en-US" b="1" dirty="0">
                <a:solidFill>
                  <a:schemeClr val="tx1"/>
                </a:solidFill>
              </a:rPr>
              <a:t>P.O. Box 998002</a:t>
            </a:r>
          </a:p>
          <a:p>
            <a:pPr marL="0" indent="0">
              <a:spcBef>
                <a:spcPts val="0"/>
              </a:spcBef>
              <a:buNone/>
            </a:pPr>
            <a:r>
              <a:rPr lang="en-US" b="1" dirty="0">
                <a:solidFill>
                  <a:schemeClr val="tx1"/>
                </a:solidFill>
              </a:rPr>
              <a:t>Cleveland, OH 44199–8002</a:t>
            </a:r>
          </a:p>
          <a:p>
            <a:pPr marL="0" indent="0">
              <a:spcBef>
                <a:spcPts val="0"/>
              </a:spcBef>
              <a:buNone/>
            </a:pPr>
            <a:r>
              <a:rPr lang="en-US" b="1" dirty="0">
                <a:solidFill>
                  <a:schemeClr val="tx1"/>
                </a:solidFill>
              </a:rPr>
              <a:t>Fax: 216–367–3675</a:t>
            </a:r>
          </a:p>
          <a:p>
            <a:pPr marL="0" indent="0">
              <a:spcBef>
                <a:spcPts val="0"/>
              </a:spcBef>
              <a:buNone/>
            </a:pPr>
            <a:r>
              <a:rPr lang="en-US" b="1" dirty="0">
                <a:solidFill>
                  <a:schemeClr val="tx1"/>
                </a:solidFill>
              </a:rPr>
              <a:t>Toll-Free Fax: 877–622–5930</a:t>
            </a:r>
          </a:p>
          <a:p>
            <a:pPr marL="0" indent="0">
              <a:spcBef>
                <a:spcPts val="0"/>
              </a:spcBef>
              <a:buNone/>
            </a:pPr>
            <a:r>
              <a:rPr lang="en-US" b="1" dirty="0">
                <a:solidFill>
                  <a:schemeClr val="tx1"/>
                </a:solidFill>
              </a:rPr>
              <a:t>Phone: 888–332–7411</a:t>
            </a:r>
          </a:p>
        </p:txBody>
      </p:sp>
    </p:spTree>
    <p:extLst>
      <p:ext uri="{BB962C8B-B14F-4D97-AF65-F5344CB8AC3E}">
        <p14:creationId xmlns:p14="http://schemas.microsoft.com/office/powerpoint/2010/main" val="3970182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Service of process/jurisdiction</a:t>
            </a:r>
            <a:endParaRPr lang="en-US" dirty="0"/>
          </a:p>
        </p:txBody>
      </p:sp>
      <p:pic>
        <p:nvPicPr>
          <p:cNvPr id="4" name="Picture 3" descr="Timeline&#10;&#10;Description automatically generated">
            <a:extLst>
              <a:ext uri="{FF2B5EF4-FFF2-40B4-BE49-F238E27FC236}">
                <a16:creationId xmlns:a16="http://schemas.microsoft.com/office/drawing/2014/main" id="{8200037E-2533-BC19-89E1-347CD5570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026" y="2405780"/>
            <a:ext cx="3495675" cy="4000500"/>
          </a:xfrm>
          <a:prstGeom prst="rect">
            <a:avLst/>
          </a:prstGeom>
          <a:ln w="38100">
            <a:solidFill>
              <a:schemeClr val="bg1"/>
            </a:solidFill>
          </a:ln>
        </p:spPr>
      </p:pic>
      <p:sp>
        <p:nvSpPr>
          <p:cNvPr id="3" name="Subtitle 2">
            <a:extLst>
              <a:ext uri="{FF2B5EF4-FFF2-40B4-BE49-F238E27FC236}">
                <a16:creationId xmlns:a16="http://schemas.microsoft.com/office/drawing/2014/main" id="{CD47CBAE-2F83-0038-7AD3-3786B9864C36}"/>
              </a:ext>
            </a:extLst>
          </p:cNvPr>
          <p:cNvSpPr txBox="1">
            <a:spLocks/>
          </p:cNvSpPr>
          <p:nvPr/>
        </p:nvSpPr>
        <p:spPr>
          <a:xfrm>
            <a:off x="576197" y="1942506"/>
            <a:ext cx="7336816" cy="5252722"/>
          </a:xfrm>
          <a:prstGeom prst="rect">
            <a:avLst/>
          </a:prstGeom>
          <a:noFill/>
        </p:spPr>
        <p:txBody>
          <a:bodyPr vert="horz" lIns="91440" tIns="45720" rIns="91440" bIns="45720" rtlCol="0" anchor="ctr">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APPENDIX B</a:t>
            </a: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APPENDIX B TO PART 581—LIST OF AGENTS DESIGNATED TO FACILITATE THE SERVICE OF LEGAL PROCESS ON FEDERAL EMPLOYEES (The agents designated to accept legal process for the garnishment of the remuneration for employment due from the United States are listed in appendix A to part 581. Appendix B to part 581 lists the agents designated to assist in the service of legal process in civil actions pursuant to orders of State courts to establish paternity and to establish or to enforce support obligations by making Federal employees and members of the Uniformed Services available for service of process, regardless of the location of the employee’s workplace or of the member’s duty station. Agents are listed in appendix B only for those executive agencies where the designations differ from those found in appendix A to part 581.)</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8072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dy of water with land in the distance&#10;&#10;Description automatically generated with low confidence">
            <a:extLst>
              <a:ext uri="{FF2B5EF4-FFF2-40B4-BE49-F238E27FC236}">
                <a16:creationId xmlns:a16="http://schemas.microsoft.com/office/drawing/2014/main" id="{38C79C03-F7F8-AD61-160C-6C060FAC2FF5}"/>
              </a:ext>
            </a:extLst>
          </p:cNvPr>
          <p:cNvPicPr>
            <a:picLocks noChangeAspect="1"/>
          </p:cNvPicPr>
          <p:nvPr/>
        </p:nvPicPr>
        <p:blipFill>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F5ABBDBF-0978-1ED2-6A4E-5489754F9559}"/>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NAVY</a:t>
            </a:r>
          </a:p>
        </p:txBody>
      </p:sp>
    </p:spTree>
    <p:extLst>
      <p:ext uri="{BB962C8B-B14F-4D97-AF65-F5344CB8AC3E}">
        <p14:creationId xmlns:p14="http://schemas.microsoft.com/office/powerpoint/2010/main" val="129409335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89BF-B74E-DC96-D23B-8248B6950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F1F1E-F4E5-E60E-09A7-0D8D3A72CC15}"/>
              </a:ext>
            </a:extLst>
          </p:cNvPr>
          <p:cNvSpPr>
            <a:spLocks noGrp="1"/>
          </p:cNvSpPr>
          <p:nvPr>
            <p:ph type="title"/>
          </p:nvPr>
        </p:nvSpPr>
        <p:spPr/>
        <p:txBody>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Involuntary Allotment Application</a:t>
            </a:r>
            <a:endParaRPr lang="en-US" dirty="0"/>
          </a:p>
        </p:txBody>
      </p:sp>
      <p:sp>
        <p:nvSpPr>
          <p:cNvPr id="7" name="Subtitle 2">
            <a:extLst>
              <a:ext uri="{FF2B5EF4-FFF2-40B4-BE49-F238E27FC236}">
                <a16:creationId xmlns:a16="http://schemas.microsoft.com/office/drawing/2014/main" id="{C79B02B2-2866-0027-1FFC-CC9BB4D026C5}"/>
              </a:ext>
            </a:extLst>
          </p:cNvPr>
          <p:cNvSpPr txBox="1">
            <a:spLocks/>
          </p:cNvSpPr>
          <p:nvPr/>
        </p:nvSpPr>
        <p:spPr>
          <a:xfrm>
            <a:off x="179615" y="2352081"/>
            <a:ext cx="4963886" cy="4505918"/>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000" i="1" dirty="0">
                <a:solidFill>
                  <a:schemeClr val="tx1"/>
                </a:solidFill>
                <a:latin typeface="+mj-lt"/>
              </a:rPr>
              <a:t>Defense Finance and Accounting Service (DFAS)</a:t>
            </a:r>
          </a:p>
          <a:p>
            <a:r>
              <a:rPr lang="en-US" sz="2000" dirty="0">
                <a:solidFill>
                  <a:schemeClr val="tx1"/>
                </a:solidFill>
                <a:latin typeface="+mj-lt"/>
                <a:hlinkClick r:id="rId3"/>
              </a:rPr>
              <a:t>https://www.dfas.mil/garnishment/milcommdebt/debtcollect/</a:t>
            </a:r>
            <a:endParaRPr lang="en-US" sz="2000" dirty="0">
              <a:solidFill>
                <a:schemeClr val="tx1"/>
              </a:solidFill>
              <a:latin typeface="+mj-lt"/>
            </a:endParaRPr>
          </a:p>
          <a:p>
            <a:endParaRPr lang="en-US" sz="2000" i="1" dirty="0">
              <a:solidFill>
                <a:schemeClr val="tx1"/>
              </a:solidFill>
              <a:latin typeface="+mj-lt"/>
            </a:endParaRPr>
          </a:p>
          <a:p>
            <a:r>
              <a:rPr lang="en-US" sz="2000" i="1" dirty="0">
                <a:solidFill>
                  <a:schemeClr val="tx1"/>
                </a:solidFill>
                <a:latin typeface="+mj-lt"/>
              </a:rPr>
              <a:t>DD Form 2653 Involuntary Allotment Application </a:t>
            </a:r>
          </a:p>
          <a:p>
            <a:r>
              <a:rPr lang="en-US" sz="2000" i="1" dirty="0">
                <a:solidFill>
                  <a:schemeClr val="tx1"/>
                </a:solidFill>
                <a:latin typeface="+mj-lt"/>
                <a:hlinkClick r:id="rId4"/>
              </a:rPr>
              <a:t>https://www.esd.whs.mil/Portals/54/Documents/DD/forms/dd/dd2653.pdf</a:t>
            </a:r>
            <a:r>
              <a:rPr lang="en-US" sz="2000" i="1" dirty="0">
                <a:solidFill>
                  <a:schemeClr val="tx1"/>
                </a:solidFill>
                <a:latin typeface="+mj-lt"/>
              </a:rPr>
              <a:t> </a:t>
            </a:r>
          </a:p>
        </p:txBody>
      </p:sp>
      <p:pic>
        <p:nvPicPr>
          <p:cNvPr id="5" name="Picture 4">
            <a:extLst>
              <a:ext uri="{FF2B5EF4-FFF2-40B4-BE49-F238E27FC236}">
                <a16:creationId xmlns:a16="http://schemas.microsoft.com/office/drawing/2014/main" id="{CAC46C1B-F16F-1055-835C-66D77C0EA513}"/>
              </a:ext>
            </a:extLst>
          </p:cNvPr>
          <p:cNvPicPr>
            <a:picLocks noChangeAspect="1"/>
          </p:cNvPicPr>
          <p:nvPr/>
        </p:nvPicPr>
        <p:blipFill>
          <a:blip r:embed="rId5"/>
          <a:stretch>
            <a:fillRect/>
          </a:stretch>
        </p:blipFill>
        <p:spPr>
          <a:xfrm>
            <a:off x="5203373" y="2352081"/>
            <a:ext cx="3366314" cy="4332514"/>
          </a:xfrm>
          <a:prstGeom prst="rect">
            <a:avLst/>
          </a:prstGeom>
        </p:spPr>
      </p:pic>
      <p:pic>
        <p:nvPicPr>
          <p:cNvPr id="8" name="Picture 7">
            <a:extLst>
              <a:ext uri="{FF2B5EF4-FFF2-40B4-BE49-F238E27FC236}">
                <a16:creationId xmlns:a16="http://schemas.microsoft.com/office/drawing/2014/main" id="{7BC55EBE-4BA8-CA03-7973-B89CB0FFD6E5}"/>
              </a:ext>
            </a:extLst>
          </p:cNvPr>
          <p:cNvPicPr>
            <a:picLocks noChangeAspect="1"/>
          </p:cNvPicPr>
          <p:nvPr/>
        </p:nvPicPr>
        <p:blipFill>
          <a:blip r:embed="rId6"/>
          <a:stretch>
            <a:fillRect/>
          </a:stretch>
        </p:blipFill>
        <p:spPr>
          <a:xfrm>
            <a:off x="8569687" y="2308627"/>
            <a:ext cx="3371851" cy="4375968"/>
          </a:xfrm>
          <a:prstGeom prst="rect">
            <a:avLst/>
          </a:prstGeom>
        </p:spPr>
      </p:pic>
    </p:spTree>
    <p:extLst>
      <p:ext uri="{BB962C8B-B14F-4D97-AF65-F5344CB8AC3E}">
        <p14:creationId xmlns:p14="http://schemas.microsoft.com/office/powerpoint/2010/main" val="86548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C5CE6-082B-C2FF-C842-3BB8848C5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E97BE-E783-1327-3467-5181A606B283}"/>
              </a:ext>
            </a:extLst>
          </p:cNvPr>
          <p:cNvSpPr>
            <a:spLocks noGrp="1"/>
          </p:cNvSpPr>
          <p:nvPr>
            <p:ph type="title"/>
          </p:nvPr>
        </p:nvSpPr>
        <p:spPr/>
        <p:txBody>
          <a:bodyPr/>
          <a:lstStyle/>
          <a:p>
            <a:r>
              <a:rPr lang="en-US" sz="2800" kern="1200" cap="all" spc="200" baseline="0" dirty="0" err="1">
                <a:solidFill>
                  <a:schemeClr val="tx1"/>
                </a:solidFill>
                <a:latin typeface="+mj-lt"/>
                <a:ea typeface="+mj-ea"/>
                <a:cs typeface="+mj-cs"/>
              </a:rPr>
              <a:t>iiI</a:t>
            </a:r>
            <a:r>
              <a:rPr lang="en-US" sz="2800" kern="1200" cap="all" spc="200" baseline="0" dirty="0">
                <a:solidFill>
                  <a:schemeClr val="tx1"/>
                </a:solidFill>
                <a:latin typeface="+mj-lt"/>
                <a:ea typeface="+mj-ea"/>
                <a:cs typeface="+mj-cs"/>
              </a:rPr>
              <a:t>. </a:t>
            </a:r>
            <a:r>
              <a:rPr lang="en-US" sz="2800" dirty="0">
                <a:solidFill>
                  <a:schemeClr val="tx1"/>
                </a:solidFill>
              </a:rPr>
              <a:t>Involuntary Allotment Application</a:t>
            </a:r>
            <a:endParaRPr lang="en-US" dirty="0"/>
          </a:p>
        </p:txBody>
      </p:sp>
      <p:sp>
        <p:nvSpPr>
          <p:cNvPr id="7" name="Subtitle 2">
            <a:extLst>
              <a:ext uri="{FF2B5EF4-FFF2-40B4-BE49-F238E27FC236}">
                <a16:creationId xmlns:a16="http://schemas.microsoft.com/office/drawing/2014/main" id="{4616BFA1-9356-827D-880E-481232C5FFD8}"/>
              </a:ext>
            </a:extLst>
          </p:cNvPr>
          <p:cNvSpPr txBox="1">
            <a:spLocks/>
          </p:cNvSpPr>
          <p:nvPr/>
        </p:nvSpPr>
        <p:spPr>
          <a:xfrm>
            <a:off x="179615" y="2352081"/>
            <a:ext cx="11691256" cy="4505918"/>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000" dirty="0">
                <a:solidFill>
                  <a:schemeClr val="tx1"/>
                </a:solidFill>
                <a:latin typeface="+mj-lt"/>
              </a:rPr>
              <a:t>Federal law authorizes allotments from active duty military pay in order to satisfy child support and alimony obligations.   Alimony alone does not qualify under this law.   These statutory allotments may only be paid from active duty pay.</a:t>
            </a:r>
          </a:p>
          <a:p>
            <a:pPr marL="0" indent="0">
              <a:buNone/>
            </a:pPr>
            <a:r>
              <a:rPr lang="en-US" sz="2000" dirty="0">
                <a:solidFill>
                  <a:schemeClr val="tx1"/>
                </a:solidFill>
                <a:latin typeface="+mj-lt"/>
              </a:rPr>
              <a:t>Unless state law specifies a lesser amount, federal law provides a limit of 50 percent of the member’s aggregate disposable earnings for any workweek if the member is currently supporting a second family (spouse or child) and 60 percent if the member is not supporting a second family.   The percentage may be increased by 5 percent if the arrearage is 12 weeks or more.</a:t>
            </a:r>
          </a:p>
          <a:p>
            <a:endParaRPr lang="en-US" sz="2000" b="1" dirty="0">
              <a:solidFill>
                <a:schemeClr val="tx1"/>
              </a:solidFill>
              <a:latin typeface="+mj-lt"/>
            </a:endParaRPr>
          </a:p>
          <a:p>
            <a:pPr marL="0" indent="0">
              <a:buNone/>
            </a:pPr>
            <a:r>
              <a:rPr lang="en-US" sz="2000" b="1" dirty="0">
                <a:solidFill>
                  <a:schemeClr val="tx1"/>
                </a:solidFill>
                <a:latin typeface="+mj-lt"/>
              </a:rPr>
              <a:t>These procedures are governed by the DoD Financial Management Regulation, DoD 7000.14-R, Chapter 41 Garnishments and other Involuntary Allotments</a:t>
            </a:r>
          </a:p>
        </p:txBody>
      </p:sp>
    </p:spTree>
    <p:extLst>
      <p:ext uri="{BB962C8B-B14F-4D97-AF65-F5344CB8AC3E}">
        <p14:creationId xmlns:p14="http://schemas.microsoft.com/office/powerpoint/2010/main" val="436691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1v. </a:t>
            </a:r>
            <a:r>
              <a:rPr lang="en-US" sz="1900" dirty="0">
                <a:solidFill>
                  <a:schemeClr val="tx1"/>
                </a:solidFill>
              </a:rPr>
              <a:t>Military notice and service of process issues</a:t>
            </a:r>
            <a:endParaRPr lang="en-US" sz="1900" kern="1200" cap="all" spc="200" baseline="0" dirty="0">
              <a:solidFill>
                <a:schemeClr val="tx1"/>
              </a:solidFill>
              <a:latin typeface="+mj-lt"/>
              <a:ea typeface="+mj-ea"/>
              <a:cs typeface="+mj-cs"/>
            </a:endParaRP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3415EE-8E89-342C-2424-F9BFEB26C679}"/>
              </a:ext>
            </a:extLst>
          </p:cNvPr>
          <p:cNvSpPr txBox="1"/>
          <p:nvPr/>
        </p:nvSpPr>
        <p:spPr>
          <a:xfrm>
            <a:off x="5610280" y="2565729"/>
            <a:ext cx="6286500" cy="1477328"/>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Verification of Military Service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Providing Notice of Court Proceedings</a:t>
            </a:r>
          </a:p>
        </p:txBody>
      </p:sp>
    </p:spTree>
    <p:extLst>
      <p:ext uri="{BB962C8B-B14F-4D97-AF65-F5344CB8AC3E}">
        <p14:creationId xmlns:p14="http://schemas.microsoft.com/office/powerpoint/2010/main" val="239626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1v. </a:t>
            </a:r>
            <a:r>
              <a:rPr lang="en-US" kern="1200" cap="all" spc="200" baseline="0" dirty="0">
                <a:solidFill>
                  <a:schemeClr val="tx1"/>
                </a:solidFill>
                <a:latin typeface="+mj-lt"/>
                <a:ea typeface="+mj-ea"/>
                <a:cs typeface="+mj-cs"/>
              </a:rPr>
              <a:t>Locating Military Members</a:t>
            </a:r>
            <a:endParaRPr lang="en-US" dirty="0"/>
          </a:p>
        </p:txBody>
      </p:sp>
      <p:sp>
        <p:nvSpPr>
          <p:cNvPr id="5" name="Content Placeholder 4">
            <a:extLst>
              <a:ext uri="{FF2B5EF4-FFF2-40B4-BE49-F238E27FC236}">
                <a16:creationId xmlns:a16="http://schemas.microsoft.com/office/drawing/2014/main" id="{B6984EF0-5CDB-A391-7052-B58F09DCE448}"/>
              </a:ext>
            </a:extLst>
          </p:cNvPr>
          <p:cNvSpPr>
            <a:spLocks noGrp="1"/>
          </p:cNvSpPr>
          <p:nvPr>
            <p:ph idx="1"/>
          </p:nvPr>
        </p:nvSpPr>
        <p:spPr>
          <a:xfrm>
            <a:off x="1257299" y="2517536"/>
            <a:ext cx="10189029" cy="1597263"/>
          </a:xfrm>
        </p:spPr>
        <p:txBody>
          <a:bodyPr>
            <a:noAutofit/>
          </a:bodyPr>
          <a:lstStyle/>
          <a:p>
            <a:r>
              <a:rPr lang="en-US" dirty="0"/>
              <a:t>Start with SCRA website: </a:t>
            </a:r>
            <a:r>
              <a:rPr lang="en-US" dirty="0">
                <a:hlinkClick r:id="rId3"/>
              </a:rPr>
              <a:t>https://scra.dmdc.osd.mil/scra/#/home</a:t>
            </a:r>
            <a:r>
              <a:rPr lang="en-US" dirty="0"/>
              <a:t> </a:t>
            </a:r>
          </a:p>
          <a:p>
            <a:r>
              <a:rPr lang="en-US" dirty="0"/>
              <a:t>After you have confirmed status try the worldwide locator for the specific military service.</a:t>
            </a:r>
          </a:p>
          <a:p>
            <a:endParaRPr lang="en-US" dirty="0"/>
          </a:p>
          <a:p>
            <a:r>
              <a:rPr lang="en-US" dirty="0"/>
              <a:t>AIR FORCE (AND SPACE FORCE) : </a:t>
            </a:r>
            <a:r>
              <a:rPr lang="en-US" dirty="0">
                <a:hlinkClick r:id="rId4"/>
              </a:rPr>
              <a:t>https://www.afpc.af.mil/Support/Worldwide-Locator/</a:t>
            </a:r>
            <a:r>
              <a:rPr lang="en-US" dirty="0"/>
              <a:t> </a:t>
            </a:r>
          </a:p>
        </p:txBody>
      </p:sp>
      <p:sp>
        <p:nvSpPr>
          <p:cNvPr id="7" name="TextBox 6">
            <a:extLst>
              <a:ext uri="{FF2B5EF4-FFF2-40B4-BE49-F238E27FC236}">
                <a16:creationId xmlns:a16="http://schemas.microsoft.com/office/drawing/2014/main" id="{44E7746B-1AFB-DE08-06B4-291C1C6561A3}"/>
              </a:ext>
            </a:extLst>
          </p:cNvPr>
          <p:cNvSpPr txBox="1"/>
          <p:nvPr/>
        </p:nvSpPr>
        <p:spPr>
          <a:xfrm>
            <a:off x="6095999" y="4340463"/>
            <a:ext cx="5660571" cy="1477328"/>
          </a:xfrm>
          <a:prstGeom prst="rect">
            <a:avLst/>
          </a:prstGeom>
          <a:noFill/>
        </p:spPr>
        <p:txBody>
          <a:bodyPr wrap="square">
            <a:spAutoFit/>
          </a:bodyPr>
          <a:lstStyle/>
          <a:p>
            <a:r>
              <a:rPr lang="en-US" dirty="0"/>
              <a:t>NAVY:</a:t>
            </a:r>
          </a:p>
          <a:p>
            <a:r>
              <a:rPr lang="en-US" dirty="0"/>
              <a:t>Navy World Wide Locator</a:t>
            </a:r>
          </a:p>
          <a:p>
            <a:r>
              <a:rPr lang="en-US" dirty="0"/>
              <a:t>BUPERS-07 Customer Service Center</a:t>
            </a:r>
          </a:p>
          <a:p>
            <a:r>
              <a:rPr lang="en-US" dirty="0"/>
              <a:t>5720 Integrity Drive</a:t>
            </a:r>
          </a:p>
          <a:p>
            <a:r>
              <a:rPr lang="en-US" dirty="0"/>
              <a:t>Millington, TN 38055-3120</a:t>
            </a:r>
          </a:p>
        </p:txBody>
      </p:sp>
      <p:sp>
        <p:nvSpPr>
          <p:cNvPr id="8" name="TextBox 7">
            <a:extLst>
              <a:ext uri="{FF2B5EF4-FFF2-40B4-BE49-F238E27FC236}">
                <a16:creationId xmlns:a16="http://schemas.microsoft.com/office/drawing/2014/main" id="{60961D9C-F1FD-7DD8-33D4-C5B98B9A9C12}"/>
              </a:ext>
            </a:extLst>
          </p:cNvPr>
          <p:cNvSpPr txBox="1"/>
          <p:nvPr/>
        </p:nvSpPr>
        <p:spPr>
          <a:xfrm>
            <a:off x="979715" y="4340463"/>
            <a:ext cx="5116284" cy="1477328"/>
          </a:xfrm>
          <a:prstGeom prst="rect">
            <a:avLst/>
          </a:prstGeom>
          <a:noFill/>
        </p:spPr>
        <p:txBody>
          <a:bodyPr wrap="square" rtlCol="0">
            <a:spAutoFit/>
          </a:bodyPr>
          <a:lstStyle/>
          <a:p>
            <a:r>
              <a:rPr lang="en-US" dirty="0"/>
              <a:t>MARINES: </a:t>
            </a:r>
          </a:p>
          <a:p>
            <a:r>
              <a:rPr lang="en-US" dirty="0"/>
              <a:t>Headquarters U.S. Marine Corps </a:t>
            </a:r>
          </a:p>
          <a:p>
            <a:r>
              <a:rPr lang="en-US" dirty="0"/>
              <a:t>Personnel Management Support Branch (MMSB-17)</a:t>
            </a:r>
          </a:p>
          <a:p>
            <a:r>
              <a:rPr lang="en-US" dirty="0"/>
              <a:t>2008 Elliot Road</a:t>
            </a:r>
          </a:p>
          <a:p>
            <a:r>
              <a:rPr lang="en-US" dirty="0"/>
              <a:t>Quantico, VA 22134-5030</a:t>
            </a:r>
          </a:p>
        </p:txBody>
      </p:sp>
    </p:spTree>
    <p:extLst>
      <p:ext uri="{BB962C8B-B14F-4D97-AF65-F5344CB8AC3E}">
        <p14:creationId xmlns:p14="http://schemas.microsoft.com/office/powerpoint/2010/main" val="493281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94544-EB1C-C747-34FD-A58824322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04F5B-A772-7CF1-BDFE-F6695815CD41}"/>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1v. </a:t>
            </a:r>
            <a:r>
              <a:rPr lang="en-US" sz="2800" dirty="0">
                <a:solidFill>
                  <a:schemeClr val="tx1"/>
                </a:solidFill>
              </a:rPr>
              <a:t>Locating military members</a:t>
            </a:r>
            <a:endParaRPr lang="en-US" dirty="0"/>
          </a:p>
        </p:txBody>
      </p:sp>
      <p:sp>
        <p:nvSpPr>
          <p:cNvPr id="5" name="Content Placeholder 4">
            <a:extLst>
              <a:ext uri="{FF2B5EF4-FFF2-40B4-BE49-F238E27FC236}">
                <a16:creationId xmlns:a16="http://schemas.microsoft.com/office/drawing/2014/main" id="{04996C00-5BC2-0438-8F7A-B7E48E370E88}"/>
              </a:ext>
            </a:extLst>
          </p:cNvPr>
          <p:cNvSpPr>
            <a:spLocks noGrp="1"/>
          </p:cNvSpPr>
          <p:nvPr>
            <p:ph idx="1"/>
          </p:nvPr>
        </p:nvSpPr>
        <p:spPr>
          <a:xfrm>
            <a:off x="1257299" y="2517536"/>
            <a:ext cx="10189029" cy="1597263"/>
          </a:xfrm>
        </p:spPr>
        <p:txBody>
          <a:bodyPr>
            <a:noAutofit/>
          </a:bodyPr>
          <a:lstStyle/>
          <a:p>
            <a:pPr marL="0" indent="0">
              <a:buNone/>
            </a:pPr>
            <a:r>
              <a:rPr lang="en-US" dirty="0"/>
              <a:t>The Army and the Coast Guard have discontinued operation of their worldwide locators.  These addresses are dated but may be a good place to start as you look for a referral within the institutions.</a:t>
            </a:r>
          </a:p>
          <a:p>
            <a:pPr marL="0" indent="0">
              <a:buNone/>
            </a:pPr>
            <a:r>
              <a:rPr lang="en-US" dirty="0"/>
              <a:t>Even if the services decline to provide locations for military members, they may be willing to provide them with documentation regarding the suit so they could voluntarily accept jurisdiction.</a:t>
            </a:r>
          </a:p>
        </p:txBody>
      </p:sp>
      <p:sp>
        <p:nvSpPr>
          <p:cNvPr id="7" name="TextBox 6">
            <a:extLst>
              <a:ext uri="{FF2B5EF4-FFF2-40B4-BE49-F238E27FC236}">
                <a16:creationId xmlns:a16="http://schemas.microsoft.com/office/drawing/2014/main" id="{895BF190-EC27-0E8A-6401-42F996F8EB46}"/>
              </a:ext>
            </a:extLst>
          </p:cNvPr>
          <p:cNvSpPr txBox="1"/>
          <p:nvPr/>
        </p:nvSpPr>
        <p:spPr>
          <a:xfrm>
            <a:off x="6335486" y="4340463"/>
            <a:ext cx="3853543" cy="1200329"/>
          </a:xfrm>
          <a:prstGeom prst="rect">
            <a:avLst/>
          </a:prstGeom>
          <a:noFill/>
        </p:spPr>
        <p:txBody>
          <a:bodyPr wrap="square">
            <a:spAutoFit/>
          </a:bodyPr>
          <a:lstStyle/>
          <a:p>
            <a:r>
              <a:rPr lang="en-US" dirty="0"/>
              <a:t>COAST GUARD:</a:t>
            </a:r>
          </a:p>
          <a:p>
            <a:r>
              <a:rPr lang="en-US" dirty="0"/>
              <a:t>Commandant, US Coast Guard</a:t>
            </a:r>
          </a:p>
          <a:p>
            <a:r>
              <a:rPr lang="en-US" dirty="0"/>
              <a:t>2100 2nd Street SW</a:t>
            </a:r>
          </a:p>
          <a:p>
            <a:r>
              <a:rPr lang="en-US" dirty="0"/>
              <a:t>Washington DC 20593-0001</a:t>
            </a:r>
          </a:p>
        </p:txBody>
      </p:sp>
      <p:sp>
        <p:nvSpPr>
          <p:cNvPr id="8" name="TextBox 7">
            <a:extLst>
              <a:ext uri="{FF2B5EF4-FFF2-40B4-BE49-F238E27FC236}">
                <a16:creationId xmlns:a16="http://schemas.microsoft.com/office/drawing/2014/main" id="{8E1EAD05-6C46-7B1A-E789-F6230B91A6FB}"/>
              </a:ext>
            </a:extLst>
          </p:cNvPr>
          <p:cNvSpPr txBox="1"/>
          <p:nvPr/>
        </p:nvSpPr>
        <p:spPr>
          <a:xfrm>
            <a:off x="2002971" y="4340463"/>
            <a:ext cx="4093028" cy="1754326"/>
          </a:xfrm>
          <a:prstGeom prst="rect">
            <a:avLst/>
          </a:prstGeom>
          <a:noFill/>
        </p:spPr>
        <p:txBody>
          <a:bodyPr wrap="square" rtlCol="0">
            <a:spAutoFit/>
          </a:bodyPr>
          <a:lstStyle/>
          <a:p>
            <a:r>
              <a:rPr lang="en-US" dirty="0"/>
              <a:t>ARMY: </a:t>
            </a:r>
          </a:p>
          <a:p>
            <a:r>
              <a:rPr lang="en-US" dirty="0"/>
              <a:t>Commander U.S. Army Enlisted Records &amp; Evaluation Center</a:t>
            </a:r>
          </a:p>
          <a:p>
            <a:r>
              <a:rPr lang="en-US" dirty="0"/>
              <a:t>ATTN: Locator</a:t>
            </a:r>
          </a:p>
          <a:p>
            <a:r>
              <a:rPr lang="en-US" dirty="0"/>
              <a:t>8899 East 56th Street</a:t>
            </a:r>
          </a:p>
          <a:p>
            <a:r>
              <a:rPr lang="en-US" dirty="0"/>
              <a:t>Fort Benjamin Harrison, IN 46249-5301</a:t>
            </a:r>
          </a:p>
        </p:txBody>
      </p:sp>
    </p:spTree>
    <p:extLst>
      <p:ext uri="{BB962C8B-B14F-4D97-AF65-F5344CB8AC3E}">
        <p14:creationId xmlns:p14="http://schemas.microsoft.com/office/powerpoint/2010/main" val="3392717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1v. </a:t>
            </a:r>
            <a:r>
              <a:rPr lang="en-US" sz="2800" dirty="0">
                <a:solidFill>
                  <a:schemeClr val="tx1"/>
                </a:solidFill>
              </a:rPr>
              <a:t>Service on military members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a:xfrm>
            <a:off x="2231135" y="2638044"/>
            <a:ext cx="7908907" cy="3101983"/>
          </a:xfrm>
        </p:spPr>
        <p:txBody>
          <a:bodyPr/>
          <a:lstStyle/>
          <a:p>
            <a:r>
              <a:rPr lang="en-US" dirty="0"/>
              <a:t>Work with local unit commanders or legal office/judge advocate general (JAGs)</a:t>
            </a:r>
          </a:p>
          <a:p>
            <a:endParaRPr lang="en-US" dirty="0"/>
          </a:p>
          <a:p>
            <a:r>
              <a:rPr lang="en-US" dirty="0"/>
              <a:t>Often, military authorities will not directly facilitate service on a military member, but they may counsel the member on the impact that a failure to support their dependents or pay their just debts may have on their military career. </a:t>
            </a:r>
          </a:p>
          <a:p>
            <a:endParaRPr lang="en-US" dirty="0"/>
          </a:p>
          <a:p>
            <a:r>
              <a:rPr lang="en-US" dirty="0"/>
              <a:t>The role of a first Sergeant or “shirt”.</a:t>
            </a:r>
          </a:p>
        </p:txBody>
      </p:sp>
    </p:spTree>
    <p:extLst>
      <p:ext uri="{BB962C8B-B14F-4D97-AF65-F5344CB8AC3E}">
        <p14:creationId xmlns:p14="http://schemas.microsoft.com/office/powerpoint/2010/main" val="195363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2C81-43AE-1AA6-9FF3-490F15573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03F3B-A4B5-E5C4-CE4F-F7A1DFACD11C}"/>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1v. </a:t>
            </a:r>
            <a:r>
              <a:rPr lang="en-US" sz="2800" dirty="0">
                <a:solidFill>
                  <a:schemeClr val="tx1"/>
                </a:solidFill>
              </a:rPr>
              <a:t>Service on military members</a:t>
            </a:r>
            <a:endParaRPr lang="en-US" dirty="0"/>
          </a:p>
        </p:txBody>
      </p:sp>
      <p:sp>
        <p:nvSpPr>
          <p:cNvPr id="3" name="Content Placeholder 2">
            <a:extLst>
              <a:ext uri="{FF2B5EF4-FFF2-40B4-BE49-F238E27FC236}">
                <a16:creationId xmlns:a16="http://schemas.microsoft.com/office/drawing/2014/main" id="{EA43696A-A82A-612C-2FE2-649EDAC4BDF1}"/>
              </a:ext>
            </a:extLst>
          </p:cNvPr>
          <p:cNvSpPr>
            <a:spLocks noGrp="1"/>
          </p:cNvSpPr>
          <p:nvPr>
            <p:ph idx="1"/>
          </p:nvPr>
        </p:nvSpPr>
        <p:spPr>
          <a:xfrm>
            <a:off x="2231136" y="2638044"/>
            <a:ext cx="7729728" cy="3534156"/>
          </a:xfrm>
        </p:spPr>
        <p:txBody>
          <a:bodyPr>
            <a:normAutofit/>
          </a:bodyPr>
          <a:lstStyle/>
          <a:p>
            <a:r>
              <a:rPr lang="en-US" dirty="0"/>
              <a:t>Military members do not have any additional protections regarding service of process (SCRA does not discuss service)</a:t>
            </a:r>
          </a:p>
          <a:p>
            <a:pPr marL="0" indent="0">
              <a:buNone/>
            </a:pPr>
            <a:r>
              <a:rPr lang="en-US" dirty="0"/>
              <a:t>				BUT</a:t>
            </a:r>
          </a:p>
          <a:p>
            <a:r>
              <a:rPr lang="en-US" dirty="0"/>
              <a:t>Jurisdiction on military bases can sometimes be an issue (some bases have land that is exclusive federal jurisdiction which prevents state law authorities from operating there)</a:t>
            </a:r>
          </a:p>
          <a:p>
            <a:r>
              <a:rPr lang="en-US" dirty="0"/>
              <a:t>Jurisdiction in foreign countries is often problematic.  If a servicemember does not voluntarily accept service of a state court process, the process must be served pursuant to the laws of the host nation. </a:t>
            </a:r>
            <a:r>
              <a:rPr lang="en-US" i="1" dirty="0"/>
              <a:t>See </a:t>
            </a:r>
            <a:r>
              <a:rPr lang="da-DK" i="1" dirty="0"/>
              <a:t>32 C.F.R. § 516.12(c) </a:t>
            </a:r>
            <a:endParaRPr lang="en-US" i="1" dirty="0"/>
          </a:p>
          <a:p>
            <a:r>
              <a:rPr lang="en-US" dirty="0"/>
              <a:t>Service in a combat zone is practically impossible</a:t>
            </a:r>
          </a:p>
        </p:txBody>
      </p:sp>
    </p:spTree>
    <p:extLst>
      <p:ext uri="{BB962C8B-B14F-4D97-AF65-F5344CB8AC3E}">
        <p14:creationId xmlns:p14="http://schemas.microsoft.com/office/powerpoint/2010/main" val="1797406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75B2A-E44E-9E43-9BB5-7947D3788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F4893-0ECE-924D-09B3-7ACE98DAEAC7}"/>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1v. </a:t>
            </a:r>
            <a:r>
              <a:rPr lang="en-US" sz="2800" dirty="0">
                <a:solidFill>
                  <a:schemeClr val="tx1"/>
                </a:solidFill>
              </a:rPr>
              <a:t>Service on military members</a:t>
            </a:r>
            <a:endParaRPr lang="en-US" dirty="0"/>
          </a:p>
        </p:txBody>
      </p:sp>
      <p:sp>
        <p:nvSpPr>
          <p:cNvPr id="3" name="Content Placeholder 2">
            <a:extLst>
              <a:ext uri="{FF2B5EF4-FFF2-40B4-BE49-F238E27FC236}">
                <a16:creationId xmlns:a16="http://schemas.microsoft.com/office/drawing/2014/main" id="{A01CF7A8-FD44-C73A-6C59-BF09CC10CAB6}"/>
              </a:ext>
            </a:extLst>
          </p:cNvPr>
          <p:cNvSpPr>
            <a:spLocks noGrp="1"/>
          </p:cNvSpPr>
          <p:nvPr>
            <p:ph idx="1"/>
          </p:nvPr>
        </p:nvSpPr>
        <p:spPr>
          <a:xfrm>
            <a:off x="1453243" y="2185583"/>
            <a:ext cx="10531928" cy="2059847"/>
          </a:xfrm>
        </p:spPr>
        <p:txBody>
          <a:bodyPr>
            <a:normAutofit/>
          </a:bodyPr>
          <a:lstStyle/>
          <a:p>
            <a:pPr marL="0" indent="0">
              <a:buNone/>
            </a:pPr>
            <a:r>
              <a:rPr lang="en-US" sz="2000" b="1" dirty="0"/>
              <a:t>Germany</a:t>
            </a:r>
          </a:p>
          <a:p>
            <a:pPr marL="0" indent="0">
              <a:buNone/>
            </a:pPr>
            <a:r>
              <a:rPr lang="en-US" sz="2000" dirty="0"/>
              <a:t>In the case of active duty members stationed in the Federal Republic of Germany, all legal processes issued by German courts are to be served in the manner prescribed by German law to the appropriate liaison agency listed for such members. </a:t>
            </a:r>
          </a:p>
          <a:p>
            <a:pPr marL="0" indent="0">
              <a:buNone/>
            </a:pPr>
            <a:endParaRPr lang="en-US" dirty="0"/>
          </a:p>
        </p:txBody>
      </p:sp>
      <p:sp>
        <p:nvSpPr>
          <p:cNvPr id="4" name="TextBox 3">
            <a:extLst>
              <a:ext uri="{FF2B5EF4-FFF2-40B4-BE49-F238E27FC236}">
                <a16:creationId xmlns:a16="http://schemas.microsoft.com/office/drawing/2014/main" id="{1155BDA0-979F-9334-62A2-8F424D6546EE}"/>
              </a:ext>
            </a:extLst>
          </p:cNvPr>
          <p:cNvSpPr txBox="1"/>
          <p:nvPr/>
        </p:nvSpPr>
        <p:spPr>
          <a:xfrm>
            <a:off x="2090057" y="4245429"/>
            <a:ext cx="4555672" cy="1631216"/>
          </a:xfrm>
          <a:prstGeom prst="rect">
            <a:avLst/>
          </a:prstGeom>
          <a:noFill/>
        </p:spPr>
        <p:txBody>
          <a:bodyPr wrap="square" rtlCol="0">
            <a:spAutoFit/>
          </a:bodyPr>
          <a:lstStyle/>
          <a:p>
            <a:r>
              <a:rPr lang="en-US" sz="2000" dirty="0"/>
              <a:t>Army, Navy and Marine Corps</a:t>
            </a:r>
          </a:p>
          <a:p>
            <a:r>
              <a:rPr lang="en-US" sz="2000" dirty="0"/>
              <a:t>Office of the Judge Advocate</a:t>
            </a:r>
          </a:p>
          <a:p>
            <a:r>
              <a:rPr lang="en-US" sz="2000" dirty="0"/>
              <a:t>HQ USAREUR</a:t>
            </a:r>
          </a:p>
          <a:p>
            <a:r>
              <a:rPr lang="en-US" sz="2000" dirty="0" err="1"/>
              <a:t>Postfach</a:t>
            </a:r>
            <a:r>
              <a:rPr lang="en-US" sz="2000" dirty="0"/>
              <a:t> 42 02 24</a:t>
            </a:r>
          </a:p>
          <a:p>
            <a:r>
              <a:rPr lang="en-US" sz="2000" dirty="0"/>
              <a:t>65103 Wiesbaden</a:t>
            </a:r>
          </a:p>
        </p:txBody>
      </p:sp>
      <p:sp>
        <p:nvSpPr>
          <p:cNvPr id="5" name="TextBox 4">
            <a:extLst>
              <a:ext uri="{FF2B5EF4-FFF2-40B4-BE49-F238E27FC236}">
                <a16:creationId xmlns:a16="http://schemas.microsoft.com/office/drawing/2014/main" id="{79093C87-3299-46DB-E0C0-C1866DFE4E6E}"/>
              </a:ext>
            </a:extLst>
          </p:cNvPr>
          <p:cNvSpPr txBox="1"/>
          <p:nvPr/>
        </p:nvSpPr>
        <p:spPr>
          <a:xfrm>
            <a:off x="6646164" y="4277600"/>
            <a:ext cx="4555672" cy="1631216"/>
          </a:xfrm>
          <a:prstGeom prst="rect">
            <a:avLst/>
          </a:prstGeom>
          <a:noFill/>
        </p:spPr>
        <p:txBody>
          <a:bodyPr wrap="square" rtlCol="0">
            <a:spAutoFit/>
          </a:bodyPr>
          <a:lstStyle/>
          <a:p>
            <a:r>
              <a:rPr lang="en-US" sz="2000" dirty="0"/>
              <a:t>Air Force and Space Force</a:t>
            </a:r>
          </a:p>
          <a:p>
            <a:r>
              <a:rPr lang="en-US" sz="2000" dirty="0"/>
              <a:t>HQ USAFE/AFRICA/JA</a:t>
            </a:r>
          </a:p>
          <a:p>
            <a:r>
              <a:rPr lang="en-US" sz="2000" dirty="0"/>
              <a:t> </a:t>
            </a:r>
            <a:r>
              <a:rPr lang="en-US" sz="2000" dirty="0" err="1"/>
              <a:t>Gegbaude</a:t>
            </a:r>
            <a:r>
              <a:rPr lang="en-US" sz="2000" dirty="0"/>
              <a:t> 527</a:t>
            </a:r>
          </a:p>
          <a:p>
            <a:r>
              <a:rPr lang="en-US" sz="2000" dirty="0"/>
              <a:t> 66877 Ramstein-</a:t>
            </a:r>
            <a:r>
              <a:rPr lang="en-US" sz="2000" dirty="0" err="1"/>
              <a:t>Flugplatz</a:t>
            </a:r>
            <a:endParaRPr lang="en-US" sz="2000" dirty="0"/>
          </a:p>
          <a:p>
            <a:r>
              <a:rPr lang="en-US" sz="2000" dirty="0"/>
              <a:t> Germany</a:t>
            </a:r>
          </a:p>
        </p:txBody>
      </p:sp>
    </p:spTree>
    <p:extLst>
      <p:ext uri="{BB962C8B-B14F-4D97-AF65-F5344CB8AC3E}">
        <p14:creationId xmlns:p14="http://schemas.microsoft.com/office/powerpoint/2010/main" val="314023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dirty="0">
                <a:solidFill>
                  <a:schemeClr val="tx1"/>
                </a:solidFill>
              </a:rPr>
              <a:t>V</a:t>
            </a:r>
            <a:r>
              <a:rPr lang="en-US" sz="1900" kern="1200" cap="all" spc="200" baseline="0" dirty="0">
                <a:solidFill>
                  <a:schemeClr val="tx1"/>
                </a:solidFill>
                <a:latin typeface="+mj-lt"/>
                <a:ea typeface="+mj-ea"/>
                <a:cs typeface="+mj-cs"/>
              </a:rPr>
              <a:t>. </a:t>
            </a:r>
            <a:r>
              <a:rPr lang="en-US" sz="1900" dirty="0">
                <a:solidFill>
                  <a:schemeClr val="tx1"/>
                </a:solidFill>
              </a:rPr>
              <a:t>VA Benefits</a:t>
            </a:r>
            <a:endParaRPr lang="en-US" sz="1900" kern="1200" cap="all" spc="200" baseline="0" dirty="0">
              <a:solidFill>
                <a:schemeClr val="tx1"/>
              </a:solidFill>
              <a:latin typeface="+mj-lt"/>
              <a:ea typeface="+mj-ea"/>
              <a:cs typeface="+mj-cs"/>
            </a:endParaRP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3415EE-8E89-342C-2424-F9BFEB26C679}"/>
              </a:ext>
            </a:extLst>
          </p:cNvPr>
          <p:cNvSpPr txBox="1"/>
          <p:nvPr/>
        </p:nvSpPr>
        <p:spPr>
          <a:xfrm>
            <a:off x="6096000" y="1582339"/>
            <a:ext cx="62865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Income Withholding Orders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Determining Income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Redirecting Dependency Allowance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Health Insurance Information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Discovering Additional Information</a:t>
            </a:r>
          </a:p>
        </p:txBody>
      </p:sp>
    </p:spTree>
    <p:extLst>
      <p:ext uri="{BB962C8B-B14F-4D97-AF65-F5344CB8AC3E}">
        <p14:creationId xmlns:p14="http://schemas.microsoft.com/office/powerpoint/2010/main" val="9272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Income Withholding Orders</a:t>
            </a:r>
          </a:p>
        </p:txBody>
      </p:sp>
    </p:spTree>
    <p:extLst>
      <p:ext uri="{BB962C8B-B14F-4D97-AF65-F5344CB8AC3E}">
        <p14:creationId xmlns:p14="http://schemas.microsoft.com/office/powerpoint/2010/main" val="139009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79C03-F7F8-AD61-160C-6C060FAC2FF5}"/>
              </a:ext>
            </a:extLst>
          </p:cNvPr>
          <p:cNvPicPr>
            <a:picLocks noChangeAspect="1"/>
          </p:cNvPicPr>
          <p:nvPr/>
        </p:nvPicPr>
        <p:blipFill>
          <a:blip r:embed="rId2">
            <a:extLst>
              <a:ext uri="{28A0092B-C50C-407E-A947-70E740481C1C}">
                <a14:useLocalDpi xmlns:a14="http://schemas.microsoft.com/office/drawing/2010/main" val="0"/>
              </a:ext>
            </a:extLst>
          </a:blip>
          <a:srcRect t="7869" b="7869"/>
          <a:stretch/>
        </p:blipFill>
        <p:spPr>
          <a:xfrm>
            <a:off x="20" y="10"/>
            <a:ext cx="12191980" cy="6857990"/>
          </a:xfrm>
          <a:prstGeom prst="rect">
            <a:avLst/>
          </a:prstGeom>
        </p:spPr>
      </p:pic>
      <p:sp>
        <p:nvSpPr>
          <p:cNvPr id="2" name="Title 1">
            <a:extLst>
              <a:ext uri="{FF2B5EF4-FFF2-40B4-BE49-F238E27FC236}">
                <a16:creationId xmlns:a16="http://schemas.microsoft.com/office/drawing/2014/main" id="{F5ABBDBF-0978-1ED2-6A4E-5489754F9559}"/>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Air force</a:t>
            </a:r>
          </a:p>
        </p:txBody>
      </p:sp>
    </p:spTree>
    <p:extLst>
      <p:ext uri="{BB962C8B-B14F-4D97-AF65-F5344CB8AC3E}">
        <p14:creationId xmlns:p14="http://schemas.microsoft.com/office/powerpoint/2010/main" val="127572918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Income Withholding Orders</a:t>
            </a:r>
          </a:p>
        </p:txBody>
      </p:sp>
    </p:spTree>
    <p:extLst>
      <p:ext uri="{BB962C8B-B14F-4D97-AF65-F5344CB8AC3E}">
        <p14:creationId xmlns:p14="http://schemas.microsoft.com/office/powerpoint/2010/main" val="1471954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spTree>
    <p:extLst>
      <p:ext uri="{BB962C8B-B14F-4D97-AF65-F5344CB8AC3E}">
        <p14:creationId xmlns:p14="http://schemas.microsoft.com/office/powerpoint/2010/main" val="526936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pic>
        <p:nvPicPr>
          <p:cNvPr id="5" name="Picture 4">
            <a:extLst>
              <a:ext uri="{FF2B5EF4-FFF2-40B4-BE49-F238E27FC236}">
                <a16:creationId xmlns:a16="http://schemas.microsoft.com/office/drawing/2014/main" id="{3BD9D312-9CA6-E0AD-C146-A38A3B59ED4F}"/>
              </a:ext>
            </a:extLst>
          </p:cNvPr>
          <p:cNvPicPr>
            <a:picLocks noChangeAspect="1"/>
          </p:cNvPicPr>
          <p:nvPr/>
        </p:nvPicPr>
        <p:blipFill>
          <a:blip r:embed="rId3"/>
          <a:stretch>
            <a:fillRect/>
          </a:stretch>
        </p:blipFill>
        <p:spPr>
          <a:xfrm>
            <a:off x="5306547" y="2266714"/>
            <a:ext cx="6096313" cy="4591286"/>
          </a:xfrm>
          <a:prstGeom prst="rect">
            <a:avLst/>
          </a:prstGeom>
        </p:spPr>
      </p:pic>
    </p:spTree>
    <p:extLst>
      <p:ext uri="{BB962C8B-B14F-4D97-AF65-F5344CB8AC3E}">
        <p14:creationId xmlns:p14="http://schemas.microsoft.com/office/powerpoint/2010/main" val="1378725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pic>
        <p:nvPicPr>
          <p:cNvPr id="6" name="Picture 5">
            <a:extLst>
              <a:ext uri="{FF2B5EF4-FFF2-40B4-BE49-F238E27FC236}">
                <a16:creationId xmlns:a16="http://schemas.microsoft.com/office/drawing/2014/main" id="{E179EBA7-26E6-515A-8386-5088F92CEA35}"/>
              </a:ext>
            </a:extLst>
          </p:cNvPr>
          <p:cNvPicPr>
            <a:picLocks noChangeAspect="1"/>
          </p:cNvPicPr>
          <p:nvPr/>
        </p:nvPicPr>
        <p:blipFill>
          <a:blip r:embed="rId3"/>
          <a:stretch>
            <a:fillRect/>
          </a:stretch>
        </p:blipFill>
        <p:spPr>
          <a:xfrm>
            <a:off x="5306547" y="2263181"/>
            <a:ext cx="6077262" cy="4578585"/>
          </a:xfrm>
          <a:prstGeom prst="rect">
            <a:avLst/>
          </a:prstGeom>
        </p:spPr>
      </p:pic>
    </p:spTree>
    <p:extLst>
      <p:ext uri="{BB962C8B-B14F-4D97-AF65-F5344CB8AC3E}">
        <p14:creationId xmlns:p14="http://schemas.microsoft.com/office/powerpoint/2010/main" val="4258275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pic>
        <p:nvPicPr>
          <p:cNvPr id="5" name="Picture 4">
            <a:extLst>
              <a:ext uri="{FF2B5EF4-FFF2-40B4-BE49-F238E27FC236}">
                <a16:creationId xmlns:a16="http://schemas.microsoft.com/office/drawing/2014/main" id="{D3094DE8-EB50-A2C6-0B23-9A3D289FEB62}"/>
              </a:ext>
            </a:extLst>
          </p:cNvPr>
          <p:cNvPicPr>
            <a:picLocks noChangeAspect="1"/>
          </p:cNvPicPr>
          <p:nvPr/>
        </p:nvPicPr>
        <p:blipFill>
          <a:blip r:embed="rId3"/>
          <a:stretch>
            <a:fillRect/>
          </a:stretch>
        </p:blipFill>
        <p:spPr>
          <a:xfrm>
            <a:off x="5281145" y="2273034"/>
            <a:ext cx="6102664" cy="4559534"/>
          </a:xfrm>
          <a:prstGeom prst="rect">
            <a:avLst/>
          </a:prstGeom>
        </p:spPr>
      </p:pic>
    </p:spTree>
    <p:extLst>
      <p:ext uri="{BB962C8B-B14F-4D97-AF65-F5344CB8AC3E}">
        <p14:creationId xmlns:p14="http://schemas.microsoft.com/office/powerpoint/2010/main" val="899253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pic>
        <p:nvPicPr>
          <p:cNvPr id="6" name="Picture 5">
            <a:extLst>
              <a:ext uri="{FF2B5EF4-FFF2-40B4-BE49-F238E27FC236}">
                <a16:creationId xmlns:a16="http://schemas.microsoft.com/office/drawing/2014/main" id="{A0E438A4-8187-D722-90EC-4537EC28855A}"/>
              </a:ext>
            </a:extLst>
          </p:cNvPr>
          <p:cNvPicPr>
            <a:picLocks noChangeAspect="1"/>
          </p:cNvPicPr>
          <p:nvPr/>
        </p:nvPicPr>
        <p:blipFill>
          <a:blip r:embed="rId3"/>
          <a:stretch>
            <a:fillRect/>
          </a:stretch>
        </p:blipFill>
        <p:spPr>
          <a:xfrm>
            <a:off x="5281145" y="2231437"/>
            <a:ext cx="6096313" cy="4572235"/>
          </a:xfrm>
          <a:prstGeom prst="rect">
            <a:avLst/>
          </a:prstGeom>
        </p:spPr>
      </p:pic>
    </p:spTree>
    <p:extLst>
      <p:ext uri="{BB962C8B-B14F-4D97-AF65-F5344CB8AC3E}">
        <p14:creationId xmlns:p14="http://schemas.microsoft.com/office/powerpoint/2010/main" val="1141442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graphicFrame>
        <p:nvGraphicFramePr>
          <p:cNvPr id="4" name="Table 3">
            <a:extLst>
              <a:ext uri="{FF2B5EF4-FFF2-40B4-BE49-F238E27FC236}">
                <a16:creationId xmlns:a16="http://schemas.microsoft.com/office/drawing/2014/main" id="{B7F9DE60-F62B-1B62-F52C-0618CA84B1ED}"/>
              </a:ext>
            </a:extLst>
          </p:cNvPr>
          <p:cNvGraphicFramePr>
            <a:graphicFrameLocks noGrp="1"/>
          </p:cNvGraphicFramePr>
          <p:nvPr>
            <p:extLst>
              <p:ext uri="{D42A27DB-BD31-4B8C-83A1-F6EECF244321}">
                <p14:modId xmlns:p14="http://schemas.microsoft.com/office/powerpoint/2010/main" val="3130635001"/>
              </p:ext>
            </p:extLst>
          </p:nvPr>
        </p:nvGraphicFramePr>
        <p:xfrm>
          <a:off x="2230438" y="3488580"/>
          <a:ext cx="7731125" cy="2103120"/>
        </p:xfrm>
        <a:graphic>
          <a:graphicData uri="http://schemas.openxmlformats.org/drawingml/2006/table">
            <a:tbl>
              <a:tblPr/>
              <a:tblGrid>
                <a:gridCol w="1546225">
                  <a:extLst>
                    <a:ext uri="{9D8B030D-6E8A-4147-A177-3AD203B41FA5}">
                      <a16:colId xmlns:a16="http://schemas.microsoft.com/office/drawing/2014/main" val="1338142771"/>
                    </a:ext>
                  </a:extLst>
                </a:gridCol>
                <a:gridCol w="1546225">
                  <a:extLst>
                    <a:ext uri="{9D8B030D-6E8A-4147-A177-3AD203B41FA5}">
                      <a16:colId xmlns:a16="http://schemas.microsoft.com/office/drawing/2014/main" val="3234238979"/>
                    </a:ext>
                  </a:extLst>
                </a:gridCol>
                <a:gridCol w="1546225">
                  <a:extLst>
                    <a:ext uri="{9D8B030D-6E8A-4147-A177-3AD203B41FA5}">
                      <a16:colId xmlns:a16="http://schemas.microsoft.com/office/drawing/2014/main" val="2030975546"/>
                    </a:ext>
                  </a:extLst>
                </a:gridCol>
                <a:gridCol w="1546225">
                  <a:extLst>
                    <a:ext uri="{9D8B030D-6E8A-4147-A177-3AD203B41FA5}">
                      <a16:colId xmlns:a16="http://schemas.microsoft.com/office/drawing/2014/main" val="1401823902"/>
                    </a:ext>
                  </a:extLst>
                </a:gridCol>
                <a:gridCol w="1546225">
                  <a:extLst>
                    <a:ext uri="{9D8B030D-6E8A-4147-A177-3AD203B41FA5}">
                      <a16:colId xmlns:a16="http://schemas.microsoft.com/office/drawing/2014/main" val="3678820189"/>
                    </a:ext>
                  </a:extLst>
                </a:gridCol>
              </a:tblGrid>
              <a:tr h="0">
                <a:tc>
                  <a:txBody>
                    <a:bodyPr/>
                    <a:lstStyle/>
                    <a:p>
                      <a:r>
                        <a:rPr lang="en-US" b="1">
                          <a:solidFill>
                            <a:srgbClr val="1B1B1B"/>
                          </a:solidFill>
                          <a:effectLst/>
                        </a:rPr>
                        <a:t>Dependent status</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30%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40%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50%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60%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extLst>
                  <a:ext uri="{0D108BD9-81ED-4DB2-BD59-A6C34878D82A}">
                    <a16:rowId xmlns:a16="http://schemas.microsoft.com/office/drawing/2014/main" val="1488441379"/>
                  </a:ext>
                </a:extLst>
              </a:tr>
              <a:tr h="0">
                <a:tc>
                  <a:txBody>
                    <a:bodyPr/>
                    <a:lstStyle/>
                    <a:p>
                      <a:pPr algn="l"/>
                      <a:r>
                        <a:rPr lang="en-US" b="1">
                          <a:effectLst/>
                        </a:rPr>
                        <a:t>Veteran alone</a:t>
                      </a:r>
                      <a:r>
                        <a:rPr lang="en-US" b="0">
                          <a:effectLst/>
                        </a:rPr>
                        <a:t> (no dependents)</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a:effectLst/>
                        </a:rPr>
                        <a:t>524.31</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a:effectLst/>
                        </a:rPr>
                        <a:t>755.28</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a:effectLst/>
                        </a:rPr>
                        <a:t>1,075.16</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dirty="0">
                          <a:effectLst/>
                        </a:rPr>
                        <a:t>1,361.88</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349931707"/>
                  </a:ext>
                </a:extLst>
              </a:tr>
            </a:tbl>
          </a:graphicData>
        </a:graphic>
      </p:graphicFrame>
    </p:spTree>
    <p:extLst>
      <p:ext uri="{BB962C8B-B14F-4D97-AF65-F5344CB8AC3E}">
        <p14:creationId xmlns:p14="http://schemas.microsoft.com/office/powerpoint/2010/main" val="576188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graphicFrame>
        <p:nvGraphicFramePr>
          <p:cNvPr id="8" name="Table 7">
            <a:extLst>
              <a:ext uri="{FF2B5EF4-FFF2-40B4-BE49-F238E27FC236}">
                <a16:creationId xmlns:a16="http://schemas.microsoft.com/office/drawing/2014/main" id="{B2977ECA-6E3B-A912-DA93-169C5A20B0D5}"/>
              </a:ext>
            </a:extLst>
          </p:cNvPr>
          <p:cNvGraphicFramePr>
            <a:graphicFrameLocks noGrp="1"/>
          </p:cNvGraphicFramePr>
          <p:nvPr>
            <p:extLst>
              <p:ext uri="{D42A27DB-BD31-4B8C-83A1-F6EECF244321}">
                <p14:modId xmlns:p14="http://schemas.microsoft.com/office/powerpoint/2010/main" val="13093254"/>
              </p:ext>
            </p:extLst>
          </p:nvPr>
        </p:nvGraphicFramePr>
        <p:xfrm>
          <a:off x="2231136" y="3479104"/>
          <a:ext cx="7731125" cy="2103120"/>
        </p:xfrm>
        <a:graphic>
          <a:graphicData uri="http://schemas.openxmlformats.org/drawingml/2006/table">
            <a:tbl>
              <a:tblPr/>
              <a:tblGrid>
                <a:gridCol w="1546225">
                  <a:extLst>
                    <a:ext uri="{9D8B030D-6E8A-4147-A177-3AD203B41FA5}">
                      <a16:colId xmlns:a16="http://schemas.microsoft.com/office/drawing/2014/main" val="4224607898"/>
                    </a:ext>
                  </a:extLst>
                </a:gridCol>
                <a:gridCol w="1546225">
                  <a:extLst>
                    <a:ext uri="{9D8B030D-6E8A-4147-A177-3AD203B41FA5}">
                      <a16:colId xmlns:a16="http://schemas.microsoft.com/office/drawing/2014/main" val="3554073162"/>
                    </a:ext>
                  </a:extLst>
                </a:gridCol>
                <a:gridCol w="1546225">
                  <a:extLst>
                    <a:ext uri="{9D8B030D-6E8A-4147-A177-3AD203B41FA5}">
                      <a16:colId xmlns:a16="http://schemas.microsoft.com/office/drawing/2014/main" val="186333026"/>
                    </a:ext>
                  </a:extLst>
                </a:gridCol>
                <a:gridCol w="1546225">
                  <a:extLst>
                    <a:ext uri="{9D8B030D-6E8A-4147-A177-3AD203B41FA5}">
                      <a16:colId xmlns:a16="http://schemas.microsoft.com/office/drawing/2014/main" val="2248777704"/>
                    </a:ext>
                  </a:extLst>
                </a:gridCol>
                <a:gridCol w="1546225">
                  <a:extLst>
                    <a:ext uri="{9D8B030D-6E8A-4147-A177-3AD203B41FA5}">
                      <a16:colId xmlns:a16="http://schemas.microsoft.com/office/drawing/2014/main" val="2972070389"/>
                    </a:ext>
                  </a:extLst>
                </a:gridCol>
              </a:tblGrid>
              <a:tr h="0">
                <a:tc>
                  <a:txBody>
                    <a:bodyPr/>
                    <a:lstStyle/>
                    <a:p>
                      <a:r>
                        <a:rPr lang="en-US" b="1">
                          <a:solidFill>
                            <a:srgbClr val="1B1B1B"/>
                          </a:solidFill>
                          <a:effectLst/>
                        </a:rPr>
                        <a:t>Dependent status</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70%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dirty="0">
                          <a:solidFill>
                            <a:srgbClr val="1B1B1B"/>
                          </a:solidFill>
                          <a:effectLst/>
                        </a:rPr>
                        <a:t>80%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90%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tc>
                  <a:txBody>
                    <a:bodyPr/>
                    <a:lstStyle/>
                    <a:p>
                      <a:r>
                        <a:rPr lang="en-US" b="1">
                          <a:solidFill>
                            <a:srgbClr val="1B1B1B"/>
                          </a:solidFill>
                          <a:effectLst/>
                        </a:rPr>
                        <a:t>100% disability rating (in U.S. $)</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DFE1E2"/>
                    </a:solidFill>
                  </a:tcPr>
                </a:tc>
                <a:extLst>
                  <a:ext uri="{0D108BD9-81ED-4DB2-BD59-A6C34878D82A}">
                    <a16:rowId xmlns:a16="http://schemas.microsoft.com/office/drawing/2014/main" val="183214336"/>
                  </a:ext>
                </a:extLst>
              </a:tr>
              <a:tr h="0">
                <a:tc>
                  <a:txBody>
                    <a:bodyPr/>
                    <a:lstStyle/>
                    <a:p>
                      <a:pPr algn="l"/>
                      <a:r>
                        <a:rPr lang="en-US" b="1">
                          <a:effectLst/>
                        </a:rPr>
                        <a:t>Veteran alone</a:t>
                      </a:r>
                      <a:r>
                        <a:rPr lang="en-US" b="0">
                          <a:effectLst/>
                        </a:rPr>
                        <a:t> (no dependents)</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a:effectLst/>
                        </a:rPr>
                        <a:t>1,716.28</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dirty="0">
                          <a:effectLst/>
                        </a:rPr>
                        <a:t>1,995.01</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a:effectLst/>
                        </a:rPr>
                        <a:t>2,241.91</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tc>
                  <a:txBody>
                    <a:bodyPr/>
                    <a:lstStyle/>
                    <a:p>
                      <a:r>
                        <a:rPr lang="en-US" b="0" dirty="0">
                          <a:effectLst/>
                        </a:rPr>
                        <a:t>3,737.85</a:t>
                      </a:r>
                    </a:p>
                  </a:txBody>
                  <a:tcPr anchor="ctr">
                    <a:lnL w="6350" cap="flat" cmpd="sng" algn="ctr">
                      <a:solidFill>
                        <a:srgbClr val="1B1B1B"/>
                      </a:solidFill>
                      <a:prstDash val="solid"/>
                      <a:round/>
                      <a:headEnd type="none" w="med" len="med"/>
                      <a:tailEnd type="none" w="med" len="med"/>
                    </a:lnL>
                    <a:lnR w="6350" cap="flat" cmpd="sng" algn="ctr">
                      <a:solidFill>
                        <a:srgbClr val="1B1B1B"/>
                      </a:solidFill>
                      <a:prstDash val="solid"/>
                      <a:round/>
                      <a:headEnd type="none" w="med" len="med"/>
                      <a:tailEnd type="none" w="med" len="med"/>
                    </a:lnR>
                    <a:lnT w="6350" cap="flat" cmpd="sng" algn="ctr">
                      <a:solidFill>
                        <a:srgbClr val="1B1B1B"/>
                      </a:solidFill>
                      <a:prstDash val="solid"/>
                      <a:round/>
                      <a:headEnd type="none" w="med" len="med"/>
                      <a:tailEnd type="none" w="med" len="med"/>
                    </a:lnT>
                    <a:lnB w="635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244753889"/>
                  </a:ext>
                </a:extLst>
              </a:tr>
            </a:tbl>
          </a:graphicData>
        </a:graphic>
      </p:graphicFrame>
    </p:spTree>
    <p:extLst>
      <p:ext uri="{BB962C8B-B14F-4D97-AF65-F5344CB8AC3E}">
        <p14:creationId xmlns:p14="http://schemas.microsoft.com/office/powerpoint/2010/main" val="143858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graphicFrame>
        <p:nvGraphicFramePr>
          <p:cNvPr id="5" name="Table 4">
            <a:extLst>
              <a:ext uri="{FF2B5EF4-FFF2-40B4-BE49-F238E27FC236}">
                <a16:creationId xmlns:a16="http://schemas.microsoft.com/office/drawing/2014/main" id="{63340588-00A9-6C0C-F90D-17626773127E}"/>
              </a:ext>
            </a:extLst>
          </p:cNvPr>
          <p:cNvGraphicFramePr>
            <a:graphicFrameLocks noGrp="1"/>
          </p:cNvGraphicFramePr>
          <p:nvPr>
            <p:extLst>
              <p:ext uri="{D42A27DB-BD31-4B8C-83A1-F6EECF244321}">
                <p14:modId xmlns:p14="http://schemas.microsoft.com/office/powerpoint/2010/main" val="163730138"/>
              </p:ext>
            </p:extLst>
          </p:nvPr>
        </p:nvGraphicFramePr>
        <p:xfrm>
          <a:off x="2230438" y="3160398"/>
          <a:ext cx="7731125" cy="2834640"/>
        </p:xfrm>
        <a:graphic>
          <a:graphicData uri="http://schemas.openxmlformats.org/drawingml/2006/table">
            <a:tbl>
              <a:tblPr firstRow="1" firstCol="1" bandRow="1"/>
              <a:tblGrid>
                <a:gridCol w="1546225">
                  <a:extLst>
                    <a:ext uri="{9D8B030D-6E8A-4147-A177-3AD203B41FA5}">
                      <a16:colId xmlns:a16="http://schemas.microsoft.com/office/drawing/2014/main" val="212176745"/>
                    </a:ext>
                  </a:extLst>
                </a:gridCol>
                <a:gridCol w="1546225">
                  <a:extLst>
                    <a:ext uri="{9D8B030D-6E8A-4147-A177-3AD203B41FA5}">
                      <a16:colId xmlns:a16="http://schemas.microsoft.com/office/drawing/2014/main" val="2326105377"/>
                    </a:ext>
                  </a:extLst>
                </a:gridCol>
                <a:gridCol w="1546225">
                  <a:extLst>
                    <a:ext uri="{9D8B030D-6E8A-4147-A177-3AD203B41FA5}">
                      <a16:colId xmlns:a16="http://schemas.microsoft.com/office/drawing/2014/main" val="3722198146"/>
                    </a:ext>
                  </a:extLst>
                </a:gridCol>
                <a:gridCol w="1546225">
                  <a:extLst>
                    <a:ext uri="{9D8B030D-6E8A-4147-A177-3AD203B41FA5}">
                      <a16:colId xmlns:a16="http://schemas.microsoft.com/office/drawing/2014/main" val="2844516525"/>
                    </a:ext>
                  </a:extLst>
                </a:gridCol>
                <a:gridCol w="1546225">
                  <a:extLst>
                    <a:ext uri="{9D8B030D-6E8A-4147-A177-3AD203B41FA5}">
                      <a16:colId xmlns:a16="http://schemas.microsoft.com/office/drawing/2014/main" val="2049069576"/>
                    </a:ext>
                  </a:extLst>
                </a:gridCol>
              </a:tblGrid>
              <a:tr h="0">
                <a:tc gridSpan="5">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Basic monthly rates for 30% to 60% disability rating</a:t>
                      </a:r>
                      <a:endParaRPr lang="en-US" sz="1100">
                        <a:effectLst/>
                        <a:latin typeface="Calibri" panose="020F0502020204030204" pitchFamily="34" charset="0"/>
                        <a:ea typeface="Calibri" panose="020F0502020204030204" pitchFamily="34" charset="0"/>
                      </a:endParaRPr>
                    </a:p>
                  </a:txBody>
                  <a:tcPr marL="9525" marR="9525" marT="9525" marB="9525" anchor="ctr">
                    <a:lnL>
                      <a:noFill/>
                    </a:lnL>
                    <a:lnR>
                      <a:noFill/>
                    </a:lnR>
                    <a:lnT>
                      <a:noFill/>
                    </a:lnT>
                    <a:lnB w="12700" cap="flat" cmpd="sng" algn="ctr">
                      <a:solidFill>
                        <a:srgbClr val="1B1B1B"/>
                      </a:solidFill>
                      <a:prstDash val="solid"/>
                      <a:round/>
                      <a:headEnd type="none" w="med" len="med"/>
                      <a:tailEnd type="none" w="med" len="med"/>
                    </a:lnB>
                    <a:solidFill>
                      <a:srgbClr val="DFE1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8057183"/>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Dependent status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30%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40%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50%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60%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extLst>
                  <a:ext uri="{0D108BD9-81ED-4DB2-BD59-A6C34878D82A}">
                    <a16:rowId xmlns:a16="http://schemas.microsoft.com/office/drawing/2014/main" val="1167039086"/>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Veteran with 1 child only</a:t>
                      </a:r>
                      <a:r>
                        <a:rPr lang="en-US" sz="1100">
                          <a:solidFill>
                            <a:srgbClr val="000000"/>
                          </a:solidFill>
                          <a:effectLst/>
                          <a:latin typeface="Georgia" panose="02040502050405020303" pitchFamily="18" charset="0"/>
                          <a:ea typeface="Calibri" panose="020F0502020204030204" pitchFamily="34" charset="0"/>
                        </a:rPr>
                        <a:t> (no spouse or parents)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565.31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810.28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1,144.16</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1,444.88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316698446"/>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and spouse</a:t>
                      </a:r>
                      <a:r>
                        <a:rPr lang="en-US" sz="1100">
                          <a:solidFill>
                            <a:srgbClr val="000000"/>
                          </a:solidFill>
                          <a:effectLst/>
                          <a:latin typeface="Georgia" panose="02040502050405020303" pitchFamily="18" charset="0"/>
                          <a:ea typeface="Calibri" panose="020F0502020204030204" pitchFamily="34" charset="0"/>
                        </a:rPr>
                        <a:t> (no parents)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632.31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899.28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1,255.16</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1,577.88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674613188"/>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spouse, and 1 parent</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682.31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965.28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1,338.16</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1,677.88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4058316287"/>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spouse, and 2 parents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732.31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1,031.28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1,421.16</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1,777.88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3004225243"/>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and 1 parent</a:t>
                      </a:r>
                      <a:r>
                        <a:rPr lang="en-US" sz="1100">
                          <a:solidFill>
                            <a:srgbClr val="000000"/>
                          </a:solidFill>
                          <a:effectLst/>
                          <a:latin typeface="Georgia" panose="02040502050405020303" pitchFamily="18" charset="0"/>
                          <a:ea typeface="Calibri" panose="020F0502020204030204" pitchFamily="34" charset="0"/>
                        </a:rPr>
                        <a:t> (no spouse)</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615.31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876.28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1,227.16</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1,544.88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266803640"/>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and 2 parents</a:t>
                      </a:r>
                      <a:r>
                        <a:rPr lang="en-US" sz="1100">
                          <a:solidFill>
                            <a:srgbClr val="000000"/>
                          </a:solidFill>
                          <a:effectLst/>
                          <a:latin typeface="Georgia" panose="02040502050405020303" pitchFamily="18" charset="0"/>
                          <a:ea typeface="Calibri" panose="020F0502020204030204" pitchFamily="34" charset="0"/>
                        </a:rPr>
                        <a:t> (no spouse)</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665.31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942.28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1,310.16</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dirty="0">
                          <a:solidFill>
                            <a:srgbClr val="000000"/>
                          </a:solidFill>
                          <a:effectLst/>
                          <a:latin typeface="Georgia" panose="02040502050405020303" pitchFamily="18" charset="0"/>
                          <a:ea typeface="Calibri" panose="020F0502020204030204" pitchFamily="34" charset="0"/>
                        </a:rPr>
                        <a:t>1,644.88</a:t>
                      </a:r>
                      <a:endParaRPr lang="en-US" sz="1100" dirty="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364043035"/>
                  </a:ext>
                </a:extLst>
              </a:tr>
            </a:tbl>
          </a:graphicData>
        </a:graphic>
      </p:graphicFrame>
    </p:spTree>
    <p:extLst>
      <p:ext uri="{BB962C8B-B14F-4D97-AF65-F5344CB8AC3E}">
        <p14:creationId xmlns:p14="http://schemas.microsoft.com/office/powerpoint/2010/main" val="4066863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graphicFrame>
        <p:nvGraphicFramePr>
          <p:cNvPr id="6" name="Table 5">
            <a:extLst>
              <a:ext uri="{FF2B5EF4-FFF2-40B4-BE49-F238E27FC236}">
                <a16:creationId xmlns:a16="http://schemas.microsoft.com/office/drawing/2014/main" id="{611C7E40-13EB-30FD-CF5D-E428F8C6F3EB}"/>
              </a:ext>
            </a:extLst>
          </p:cNvPr>
          <p:cNvGraphicFramePr>
            <a:graphicFrameLocks noGrp="1"/>
          </p:cNvGraphicFramePr>
          <p:nvPr/>
        </p:nvGraphicFramePr>
        <p:xfrm>
          <a:off x="2230438" y="3219767"/>
          <a:ext cx="7731125" cy="1939290"/>
        </p:xfrm>
        <a:graphic>
          <a:graphicData uri="http://schemas.openxmlformats.org/drawingml/2006/table">
            <a:tbl>
              <a:tblPr firstRow="1" firstCol="1" bandRow="1"/>
              <a:tblGrid>
                <a:gridCol w="1546225">
                  <a:extLst>
                    <a:ext uri="{9D8B030D-6E8A-4147-A177-3AD203B41FA5}">
                      <a16:colId xmlns:a16="http://schemas.microsoft.com/office/drawing/2014/main" val="1679849527"/>
                    </a:ext>
                  </a:extLst>
                </a:gridCol>
                <a:gridCol w="1546225">
                  <a:extLst>
                    <a:ext uri="{9D8B030D-6E8A-4147-A177-3AD203B41FA5}">
                      <a16:colId xmlns:a16="http://schemas.microsoft.com/office/drawing/2014/main" val="357720272"/>
                    </a:ext>
                  </a:extLst>
                </a:gridCol>
                <a:gridCol w="1546225">
                  <a:extLst>
                    <a:ext uri="{9D8B030D-6E8A-4147-A177-3AD203B41FA5}">
                      <a16:colId xmlns:a16="http://schemas.microsoft.com/office/drawing/2014/main" val="1798384721"/>
                    </a:ext>
                  </a:extLst>
                </a:gridCol>
                <a:gridCol w="1546225">
                  <a:extLst>
                    <a:ext uri="{9D8B030D-6E8A-4147-A177-3AD203B41FA5}">
                      <a16:colId xmlns:a16="http://schemas.microsoft.com/office/drawing/2014/main" val="4264237447"/>
                    </a:ext>
                  </a:extLst>
                </a:gridCol>
                <a:gridCol w="1546225">
                  <a:extLst>
                    <a:ext uri="{9D8B030D-6E8A-4147-A177-3AD203B41FA5}">
                      <a16:colId xmlns:a16="http://schemas.microsoft.com/office/drawing/2014/main" val="2969957952"/>
                    </a:ext>
                  </a:extLst>
                </a:gridCol>
              </a:tblGrid>
              <a:tr h="0">
                <a:tc gridSpan="5">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Added amounts for 30% to 60% disability rating</a:t>
                      </a:r>
                      <a:endParaRPr lang="en-US" sz="1100">
                        <a:effectLst/>
                        <a:latin typeface="Calibri" panose="020F0502020204030204" pitchFamily="34" charset="0"/>
                        <a:ea typeface="Calibri" panose="020F0502020204030204" pitchFamily="34" charset="0"/>
                      </a:endParaRPr>
                    </a:p>
                  </a:txBody>
                  <a:tcPr marL="9525" marR="9525" marT="9525" marB="9525" anchor="ctr">
                    <a:lnL>
                      <a:noFill/>
                    </a:lnL>
                    <a:lnR>
                      <a:noFill/>
                    </a:lnR>
                    <a:lnT>
                      <a:noFill/>
                    </a:lnT>
                    <a:lnB w="12700" cap="flat" cmpd="sng" algn="ctr">
                      <a:solidFill>
                        <a:srgbClr val="1B1B1B"/>
                      </a:solidFill>
                      <a:prstDash val="solid"/>
                      <a:round/>
                      <a:headEnd type="none" w="med" len="med"/>
                      <a:tailEnd type="none" w="med" len="med"/>
                    </a:lnB>
                    <a:solidFill>
                      <a:srgbClr val="DFE1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9847267"/>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Dependent status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30%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40%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50%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60%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extLst>
                  <a:ext uri="{0D108BD9-81ED-4DB2-BD59-A6C34878D82A}">
                    <a16:rowId xmlns:a16="http://schemas.microsoft.com/office/drawing/2014/main" val="2054205420"/>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Each additional child under age 18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31.00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41.00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51.00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62.00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45950851"/>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Each additional child over age 18 in a qualifying school program</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100.00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133.00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167.00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200.00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956575550"/>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Spouse receving Aid and Attendance</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57.00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76.00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95.00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dirty="0">
                          <a:solidFill>
                            <a:srgbClr val="000000"/>
                          </a:solidFill>
                          <a:effectLst/>
                          <a:latin typeface="Georgia" panose="02040502050405020303" pitchFamily="18" charset="0"/>
                          <a:ea typeface="Calibri" panose="020F0502020204030204" pitchFamily="34" charset="0"/>
                        </a:rPr>
                        <a:t>114.00</a:t>
                      </a:r>
                      <a:endParaRPr lang="en-US" sz="1100" dirty="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197582160"/>
                  </a:ext>
                </a:extLst>
              </a:tr>
            </a:tbl>
          </a:graphicData>
        </a:graphic>
      </p:graphicFrame>
    </p:spTree>
    <p:extLst>
      <p:ext uri="{BB962C8B-B14F-4D97-AF65-F5344CB8AC3E}">
        <p14:creationId xmlns:p14="http://schemas.microsoft.com/office/powerpoint/2010/main" val="63045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79C03-F7F8-AD61-160C-6C060FAC2FF5}"/>
              </a:ext>
            </a:extLst>
          </p:cNvPr>
          <p:cNvPicPr>
            <a:picLocks noChangeAspect="1"/>
          </p:cNvPicPr>
          <p:nvPr/>
        </p:nvPicPr>
        <p:blipFill>
          <a:blip r:embed="rId2">
            <a:extLst>
              <a:ext uri="{28A0092B-C50C-407E-A947-70E740481C1C}">
                <a14:useLocalDpi xmlns:a14="http://schemas.microsoft.com/office/drawing/2010/main" val="0"/>
              </a:ext>
            </a:extLst>
          </a:blip>
          <a:srcRect t="7869" b="7869"/>
          <a:stretch/>
        </p:blipFill>
        <p:spPr>
          <a:xfrm>
            <a:off x="20" y="10"/>
            <a:ext cx="12191980" cy="6857990"/>
          </a:xfrm>
          <a:prstGeom prst="rect">
            <a:avLst/>
          </a:prstGeom>
        </p:spPr>
      </p:pic>
      <p:sp>
        <p:nvSpPr>
          <p:cNvPr id="2" name="Title 1">
            <a:extLst>
              <a:ext uri="{FF2B5EF4-FFF2-40B4-BE49-F238E27FC236}">
                <a16:creationId xmlns:a16="http://schemas.microsoft.com/office/drawing/2014/main" id="{F5ABBDBF-0978-1ED2-6A4E-5489754F9559}"/>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Marine corps</a:t>
            </a:r>
          </a:p>
        </p:txBody>
      </p:sp>
    </p:spTree>
    <p:extLst>
      <p:ext uri="{BB962C8B-B14F-4D97-AF65-F5344CB8AC3E}">
        <p14:creationId xmlns:p14="http://schemas.microsoft.com/office/powerpoint/2010/main" val="2953753292"/>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err="1">
                <a:solidFill>
                  <a:schemeClr val="tx1"/>
                </a:solidFill>
                <a:latin typeface="+mj-lt"/>
                <a:ea typeface="+mj-ea"/>
                <a:cs typeface="+mj-cs"/>
              </a:rPr>
              <a:t>iV</a:t>
            </a:r>
            <a:r>
              <a:rPr lang="en-US" sz="2800" kern="1200" cap="all" spc="200" baseline="0" dirty="0">
                <a:solidFill>
                  <a:schemeClr val="tx1"/>
                </a:solidFill>
                <a:latin typeface="+mj-lt"/>
                <a:ea typeface="+mj-ea"/>
                <a:cs typeface="+mj-cs"/>
              </a:rPr>
              <a:t>.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graphicFrame>
        <p:nvGraphicFramePr>
          <p:cNvPr id="4" name="Table 3">
            <a:extLst>
              <a:ext uri="{FF2B5EF4-FFF2-40B4-BE49-F238E27FC236}">
                <a16:creationId xmlns:a16="http://schemas.microsoft.com/office/drawing/2014/main" id="{79ABB3D9-4270-81F8-DCC3-63BDD0307E6B}"/>
              </a:ext>
            </a:extLst>
          </p:cNvPr>
          <p:cNvGraphicFramePr>
            <a:graphicFrameLocks noGrp="1"/>
          </p:cNvGraphicFramePr>
          <p:nvPr/>
        </p:nvGraphicFramePr>
        <p:xfrm>
          <a:off x="2230438" y="2772092"/>
          <a:ext cx="7731125" cy="2834640"/>
        </p:xfrm>
        <a:graphic>
          <a:graphicData uri="http://schemas.openxmlformats.org/drawingml/2006/table">
            <a:tbl>
              <a:tblPr firstRow="1" firstCol="1" bandRow="1"/>
              <a:tblGrid>
                <a:gridCol w="1546225">
                  <a:extLst>
                    <a:ext uri="{9D8B030D-6E8A-4147-A177-3AD203B41FA5}">
                      <a16:colId xmlns:a16="http://schemas.microsoft.com/office/drawing/2014/main" val="3305738101"/>
                    </a:ext>
                  </a:extLst>
                </a:gridCol>
                <a:gridCol w="1546225">
                  <a:extLst>
                    <a:ext uri="{9D8B030D-6E8A-4147-A177-3AD203B41FA5}">
                      <a16:colId xmlns:a16="http://schemas.microsoft.com/office/drawing/2014/main" val="4259875420"/>
                    </a:ext>
                  </a:extLst>
                </a:gridCol>
                <a:gridCol w="1546225">
                  <a:extLst>
                    <a:ext uri="{9D8B030D-6E8A-4147-A177-3AD203B41FA5}">
                      <a16:colId xmlns:a16="http://schemas.microsoft.com/office/drawing/2014/main" val="752632268"/>
                    </a:ext>
                  </a:extLst>
                </a:gridCol>
                <a:gridCol w="1546225">
                  <a:extLst>
                    <a:ext uri="{9D8B030D-6E8A-4147-A177-3AD203B41FA5}">
                      <a16:colId xmlns:a16="http://schemas.microsoft.com/office/drawing/2014/main" val="2374253219"/>
                    </a:ext>
                  </a:extLst>
                </a:gridCol>
                <a:gridCol w="1546225">
                  <a:extLst>
                    <a:ext uri="{9D8B030D-6E8A-4147-A177-3AD203B41FA5}">
                      <a16:colId xmlns:a16="http://schemas.microsoft.com/office/drawing/2014/main" val="528434203"/>
                    </a:ext>
                  </a:extLst>
                </a:gridCol>
              </a:tblGrid>
              <a:tr h="0">
                <a:tc gridSpan="5">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Basic monthly rates for 70% to 100% disability rating</a:t>
                      </a:r>
                      <a:endParaRPr lang="en-US" sz="1100">
                        <a:effectLst/>
                        <a:latin typeface="Calibri" panose="020F0502020204030204" pitchFamily="34" charset="0"/>
                        <a:ea typeface="Calibri" panose="020F0502020204030204" pitchFamily="34" charset="0"/>
                      </a:endParaRPr>
                    </a:p>
                  </a:txBody>
                  <a:tcPr marL="9525" marR="9525" marT="9525" marB="9525" anchor="ctr">
                    <a:lnL>
                      <a:noFill/>
                    </a:lnL>
                    <a:lnR>
                      <a:noFill/>
                    </a:lnR>
                    <a:lnT>
                      <a:noFill/>
                    </a:lnT>
                    <a:lnB w="12700" cap="flat" cmpd="sng" algn="ctr">
                      <a:solidFill>
                        <a:srgbClr val="1B1B1B"/>
                      </a:solidFill>
                      <a:prstDash val="solid"/>
                      <a:round/>
                      <a:headEnd type="none" w="med" len="med"/>
                      <a:tailEnd type="none" w="med" len="med"/>
                    </a:lnB>
                    <a:solidFill>
                      <a:srgbClr val="DFE1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0464053"/>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Dependent status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70%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80%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90%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100%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extLst>
                  <a:ext uri="{0D108BD9-81ED-4DB2-BD59-A6C34878D82A}">
                    <a16:rowId xmlns:a16="http://schemas.microsoft.com/office/drawing/2014/main" val="3577475723"/>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Veteran with child only</a:t>
                      </a:r>
                      <a:r>
                        <a:rPr lang="en-US" sz="1100">
                          <a:solidFill>
                            <a:srgbClr val="000000"/>
                          </a:solidFill>
                          <a:effectLst/>
                          <a:latin typeface="Georgia" panose="02040502050405020303" pitchFamily="18" charset="0"/>
                          <a:ea typeface="Calibri" panose="020F0502020204030204" pitchFamily="34" charset="0"/>
                        </a:rPr>
                        <a:t> (no spouse or parents)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1,813.28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2,106.01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2,366.91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3,877.22</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060941939"/>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and spouse</a:t>
                      </a:r>
                      <a:r>
                        <a:rPr lang="en-US" sz="1100">
                          <a:solidFill>
                            <a:srgbClr val="000000"/>
                          </a:solidFill>
                          <a:effectLst/>
                          <a:latin typeface="Georgia" panose="02040502050405020303" pitchFamily="18" charset="0"/>
                          <a:ea typeface="Calibri" panose="020F0502020204030204" pitchFamily="34" charset="0"/>
                        </a:rPr>
                        <a:t> (no parents)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1,968.28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2,283.01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2,565.91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4,098.87</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281346308"/>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spouse and 1 parent</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2,085.28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2,416.01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2,715.91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4,266.13</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42567289"/>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spouse and 2 parents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2,202.28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2,549.01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2,865.91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4,433.39</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384087744"/>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and 1 parent</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1,930.28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2,239.01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2,516.91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4,044.48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1918143060"/>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With 1 child and 2 parents</a:t>
                      </a:r>
                      <a:r>
                        <a:rPr lang="en-US" sz="1100">
                          <a:solidFill>
                            <a:srgbClr val="000000"/>
                          </a:solidFill>
                          <a:effectLst/>
                          <a:latin typeface="Georgia" panose="02040502050405020303" pitchFamily="18" charset="0"/>
                          <a:ea typeface="Calibri" panose="020F0502020204030204" pitchFamily="34" charset="0"/>
                        </a:rPr>
                        <a:t> (no spouse)</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2,047.28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2,372.01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2,666.91</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dirty="0">
                          <a:solidFill>
                            <a:srgbClr val="000000"/>
                          </a:solidFill>
                          <a:effectLst/>
                          <a:latin typeface="Georgia" panose="02040502050405020303" pitchFamily="18" charset="0"/>
                          <a:ea typeface="Calibri" panose="020F0502020204030204" pitchFamily="34" charset="0"/>
                        </a:rPr>
                        <a:t>4,211.74</a:t>
                      </a:r>
                      <a:endParaRPr lang="en-US" sz="1100" dirty="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715441391"/>
                  </a:ext>
                </a:extLst>
              </a:tr>
            </a:tbl>
          </a:graphicData>
        </a:graphic>
      </p:graphicFrame>
    </p:spTree>
    <p:extLst>
      <p:ext uri="{BB962C8B-B14F-4D97-AF65-F5344CB8AC3E}">
        <p14:creationId xmlns:p14="http://schemas.microsoft.com/office/powerpoint/2010/main" val="827883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graphicFrame>
        <p:nvGraphicFramePr>
          <p:cNvPr id="5" name="Table 4">
            <a:extLst>
              <a:ext uri="{FF2B5EF4-FFF2-40B4-BE49-F238E27FC236}">
                <a16:creationId xmlns:a16="http://schemas.microsoft.com/office/drawing/2014/main" id="{62967E22-4A00-A258-80EC-8EC03DA3606D}"/>
              </a:ext>
            </a:extLst>
          </p:cNvPr>
          <p:cNvGraphicFramePr>
            <a:graphicFrameLocks noGrp="1"/>
          </p:cNvGraphicFramePr>
          <p:nvPr/>
        </p:nvGraphicFramePr>
        <p:xfrm>
          <a:off x="2230438" y="3396932"/>
          <a:ext cx="7731125" cy="1584960"/>
        </p:xfrm>
        <a:graphic>
          <a:graphicData uri="http://schemas.openxmlformats.org/drawingml/2006/table">
            <a:tbl>
              <a:tblPr firstRow="1" firstCol="1" bandRow="1"/>
              <a:tblGrid>
                <a:gridCol w="1546225">
                  <a:extLst>
                    <a:ext uri="{9D8B030D-6E8A-4147-A177-3AD203B41FA5}">
                      <a16:colId xmlns:a16="http://schemas.microsoft.com/office/drawing/2014/main" val="3128698331"/>
                    </a:ext>
                  </a:extLst>
                </a:gridCol>
                <a:gridCol w="1546225">
                  <a:extLst>
                    <a:ext uri="{9D8B030D-6E8A-4147-A177-3AD203B41FA5}">
                      <a16:colId xmlns:a16="http://schemas.microsoft.com/office/drawing/2014/main" val="2005836387"/>
                    </a:ext>
                  </a:extLst>
                </a:gridCol>
                <a:gridCol w="1546225">
                  <a:extLst>
                    <a:ext uri="{9D8B030D-6E8A-4147-A177-3AD203B41FA5}">
                      <a16:colId xmlns:a16="http://schemas.microsoft.com/office/drawing/2014/main" val="2284501944"/>
                    </a:ext>
                  </a:extLst>
                </a:gridCol>
                <a:gridCol w="1546225">
                  <a:extLst>
                    <a:ext uri="{9D8B030D-6E8A-4147-A177-3AD203B41FA5}">
                      <a16:colId xmlns:a16="http://schemas.microsoft.com/office/drawing/2014/main" val="1347268617"/>
                    </a:ext>
                  </a:extLst>
                </a:gridCol>
                <a:gridCol w="1546225">
                  <a:extLst>
                    <a:ext uri="{9D8B030D-6E8A-4147-A177-3AD203B41FA5}">
                      <a16:colId xmlns:a16="http://schemas.microsoft.com/office/drawing/2014/main" val="3088074284"/>
                    </a:ext>
                  </a:extLst>
                </a:gridCol>
              </a:tblGrid>
              <a:tr h="0">
                <a:tc gridSpan="5">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Added amounts for 70% to 100% disability rating</a:t>
                      </a:r>
                      <a:endParaRPr lang="en-US" sz="1100">
                        <a:effectLst/>
                        <a:latin typeface="Calibri" panose="020F0502020204030204" pitchFamily="34" charset="0"/>
                        <a:ea typeface="Calibri" panose="020F0502020204030204" pitchFamily="34" charset="0"/>
                      </a:endParaRPr>
                    </a:p>
                  </a:txBody>
                  <a:tcPr marL="9525" marR="9525" marT="9525" marB="9525" anchor="ctr">
                    <a:lnL>
                      <a:noFill/>
                    </a:lnL>
                    <a:lnR>
                      <a:noFill/>
                    </a:lnR>
                    <a:lnT>
                      <a:noFill/>
                    </a:lnT>
                    <a:lnB w="12700" cap="flat" cmpd="sng" algn="ctr">
                      <a:solidFill>
                        <a:srgbClr val="1B1B1B"/>
                      </a:solidFill>
                      <a:prstDash val="solid"/>
                      <a:round/>
                      <a:headEnd type="none" w="med" len="med"/>
                      <a:tailEnd type="none" w="med" len="med"/>
                    </a:lnB>
                    <a:solidFill>
                      <a:srgbClr val="DFE1E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7331084"/>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Dependent status</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70%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80%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90%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100% disability rating (in U.S. $)</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DFE1E2"/>
                    </a:solidFill>
                  </a:tcPr>
                </a:tc>
                <a:extLst>
                  <a:ext uri="{0D108BD9-81ED-4DB2-BD59-A6C34878D82A}">
                    <a16:rowId xmlns:a16="http://schemas.microsoft.com/office/drawing/2014/main" val="1669177340"/>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Each additional child under age 18</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72.00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82.00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93.00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103.55</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3607823533"/>
                  </a:ext>
                </a:extLst>
              </a:tr>
              <a:tr h="0">
                <a:tc>
                  <a:txBody>
                    <a:bodyPr/>
                    <a:lstStyle/>
                    <a:p>
                      <a:pPr marL="0" marR="0">
                        <a:spcBef>
                          <a:spcPts val="0"/>
                        </a:spcBef>
                        <a:spcAft>
                          <a:spcPts val="0"/>
                        </a:spcAft>
                      </a:pPr>
                      <a:r>
                        <a:rPr lang="en-US" sz="1100" b="1">
                          <a:solidFill>
                            <a:srgbClr val="000000"/>
                          </a:solidFill>
                          <a:effectLst/>
                          <a:latin typeface="Georgia" panose="02040502050405020303" pitchFamily="18" charset="0"/>
                          <a:ea typeface="Calibri" panose="020F0502020204030204" pitchFamily="34" charset="0"/>
                        </a:rPr>
                        <a:t>Each additional child over age 18 in a qualifying school program</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234.00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267.00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a:solidFill>
                            <a:srgbClr val="000000"/>
                          </a:solidFill>
                          <a:effectLst/>
                          <a:latin typeface="Georgia" panose="02040502050405020303" pitchFamily="18" charset="0"/>
                          <a:ea typeface="Calibri" panose="020F0502020204030204" pitchFamily="34" charset="0"/>
                        </a:rPr>
                        <a:t>301.00</a:t>
                      </a:r>
                      <a:endParaRPr lang="en-US" sz="110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100" dirty="0">
                          <a:solidFill>
                            <a:srgbClr val="000000"/>
                          </a:solidFill>
                          <a:effectLst/>
                          <a:latin typeface="Georgia" panose="02040502050405020303" pitchFamily="18" charset="0"/>
                          <a:ea typeface="Calibri" panose="020F0502020204030204" pitchFamily="34" charset="0"/>
                        </a:rPr>
                        <a:t>334.49</a:t>
                      </a:r>
                      <a:endParaRPr lang="en-US" sz="1100" dirty="0">
                        <a:effectLst/>
                        <a:latin typeface="Calibri" panose="020F0502020204030204" pitchFamily="34" charset="0"/>
                        <a:ea typeface="Calibri" panose="020F0502020204030204" pitchFamily="34" charset="0"/>
                      </a:endParaRPr>
                    </a:p>
                  </a:txBody>
                  <a:tcPr marL="9525" marR="9525" marT="9525" marB="9525" anchor="ctr">
                    <a:lnL w="12700" cap="flat" cmpd="sng" algn="ctr">
                      <a:solidFill>
                        <a:srgbClr val="1B1B1B"/>
                      </a:solidFill>
                      <a:prstDash val="solid"/>
                      <a:round/>
                      <a:headEnd type="none" w="med" len="med"/>
                      <a:tailEnd type="none" w="med" len="med"/>
                    </a:lnL>
                    <a:lnR w="12700" cap="flat" cmpd="sng" algn="ctr">
                      <a:solidFill>
                        <a:srgbClr val="1B1B1B"/>
                      </a:solidFill>
                      <a:prstDash val="solid"/>
                      <a:round/>
                      <a:headEnd type="none" w="med" len="med"/>
                      <a:tailEnd type="none" w="med" len="med"/>
                    </a:lnR>
                    <a:lnT w="12700" cap="flat" cmpd="sng" algn="ctr">
                      <a:solidFill>
                        <a:srgbClr val="1B1B1B"/>
                      </a:solidFill>
                      <a:prstDash val="solid"/>
                      <a:round/>
                      <a:headEnd type="none" w="med" len="med"/>
                      <a:tailEnd type="none" w="med" len="med"/>
                    </a:lnT>
                    <a:lnB w="12700" cap="flat" cmpd="sng" algn="ctr">
                      <a:solidFill>
                        <a:srgbClr val="1B1B1B"/>
                      </a:solidFill>
                      <a:prstDash val="solid"/>
                      <a:round/>
                      <a:headEnd type="none" w="med" len="med"/>
                      <a:tailEnd type="none" w="med" len="med"/>
                    </a:lnB>
                    <a:solidFill>
                      <a:srgbClr val="FFFFFF"/>
                    </a:solidFill>
                  </a:tcPr>
                </a:tc>
                <a:extLst>
                  <a:ext uri="{0D108BD9-81ED-4DB2-BD59-A6C34878D82A}">
                    <a16:rowId xmlns:a16="http://schemas.microsoft.com/office/drawing/2014/main" val="292814108"/>
                  </a:ext>
                </a:extLst>
              </a:tr>
            </a:tbl>
          </a:graphicData>
        </a:graphic>
      </p:graphicFrame>
    </p:spTree>
    <p:extLst>
      <p:ext uri="{BB962C8B-B14F-4D97-AF65-F5344CB8AC3E}">
        <p14:creationId xmlns:p14="http://schemas.microsoft.com/office/powerpoint/2010/main" val="1682574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Determining Income</a:t>
            </a:r>
          </a:p>
        </p:txBody>
      </p:sp>
      <p:sp>
        <p:nvSpPr>
          <p:cNvPr id="4" name="TextBox 3">
            <a:extLst>
              <a:ext uri="{FF2B5EF4-FFF2-40B4-BE49-F238E27FC236}">
                <a16:creationId xmlns:a16="http://schemas.microsoft.com/office/drawing/2014/main" id="{B238EC85-222B-910C-6E03-5D42868BC3FA}"/>
              </a:ext>
            </a:extLst>
          </p:cNvPr>
          <p:cNvSpPr txBox="1"/>
          <p:nvPr/>
        </p:nvSpPr>
        <p:spPr>
          <a:xfrm>
            <a:off x="2231136" y="3820438"/>
            <a:ext cx="7729728" cy="1107996"/>
          </a:xfrm>
          <a:prstGeom prst="rect">
            <a:avLst/>
          </a:prstGeom>
          <a:noFill/>
        </p:spPr>
        <p:txBody>
          <a:bodyPr wrap="square" rtlCol="0">
            <a:spAutoFit/>
          </a:bodyPr>
          <a:lstStyle/>
          <a:p>
            <a:pPr algn="ctr"/>
            <a:r>
              <a:rPr lang="en-US" sz="6600" dirty="0"/>
              <a:t>1 (800) 827-1000</a:t>
            </a:r>
          </a:p>
        </p:txBody>
      </p:sp>
    </p:spTree>
    <p:extLst>
      <p:ext uri="{BB962C8B-B14F-4D97-AF65-F5344CB8AC3E}">
        <p14:creationId xmlns:p14="http://schemas.microsoft.com/office/powerpoint/2010/main" val="3626882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Redirecting Dependency Allowance</a:t>
            </a:r>
          </a:p>
        </p:txBody>
      </p:sp>
    </p:spTree>
    <p:extLst>
      <p:ext uri="{BB962C8B-B14F-4D97-AF65-F5344CB8AC3E}">
        <p14:creationId xmlns:p14="http://schemas.microsoft.com/office/powerpoint/2010/main" val="3646456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Redirecting Dependency Allowance</a:t>
            </a:r>
          </a:p>
        </p:txBody>
      </p:sp>
      <p:graphicFrame>
        <p:nvGraphicFramePr>
          <p:cNvPr id="5" name="Object 4">
            <a:extLst>
              <a:ext uri="{FF2B5EF4-FFF2-40B4-BE49-F238E27FC236}">
                <a16:creationId xmlns:a16="http://schemas.microsoft.com/office/drawing/2014/main" id="{73F5002F-C02C-2186-B757-986FB1FE0C6F}"/>
              </a:ext>
            </a:extLst>
          </p:cNvPr>
          <p:cNvGraphicFramePr>
            <a:graphicFrameLocks noChangeAspect="1"/>
          </p:cNvGraphicFramePr>
          <p:nvPr>
            <p:extLst>
              <p:ext uri="{D42A27DB-BD31-4B8C-83A1-F6EECF244321}">
                <p14:modId xmlns:p14="http://schemas.microsoft.com/office/powerpoint/2010/main" val="3378144757"/>
              </p:ext>
            </p:extLst>
          </p:nvPr>
        </p:nvGraphicFramePr>
        <p:xfrm>
          <a:off x="8361645" y="2317127"/>
          <a:ext cx="3400295" cy="4400382"/>
        </p:xfrm>
        <a:graphic>
          <a:graphicData uri="http://schemas.openxmlformats.org/presentationml/2006/ole">
            <mc:AlternateContent xmlns:mc="http://schemas.openxmlformats.org/markup-compatibility/2006">
              <mc:Choice xmlns:v="urn:schemas-microsoft-com:vml" Requires="v">
                <p:oleObj name="Acrobat Document" r:id="rId3" imgW="3886044" imgH="5029200" progId="AcroExch.Document.DC">
                  <p:embed/>
                </p:oleObj>
              </mc:Choice>
              <mc:Fallback>
                <p:oleObj name="Acrobat Document" r:id="rId3" imgW="3886044" imgH="5029200" progId="AcroExch.Document.DC">
                  <p:embed/>
                  <p:pic>
                    <p:nvPicPr>
                      <p:cNvPr id="0" name=""/>
                      <p:cNvPicPr/>
                      <p:nvPr/>
                    </p:nvPicPr>
                    <p:blipFill>
                      <a:blip r:embed="rId4"/>
                      <a:stretch>
                        <a:fillRect/>
                      </a:stretch>
                    </p:blipFill>
                    <p:spPr>
                      <a:xfrm>
                        <a:off x="8361645" y="2317127"/>
                        <a:ext cx="3400295" cy="4400382"/>
                      </a:xfrm>
                      <a:prstGeom prst="rect">
                        <a:avLst/>
                      </a:prstGeom>
                    </p:spPr>
                  </p:pic>
                </p:oleObj>
              </mc:Fallback>
            </mc:AlternateContent>
          </a:graphicData>
        </a:graphic>
      </p:graphicFrame>
    </p:spTree>
    <p:extLst>
      <p:ext uri="{BB962C8B-B14F-4D97-AF65-F5344CB8AC3E}">
        <p14:creationId xmlns:p14="http://schemas.microsoft.com/office/powerpoint/2010/main" val="799190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Health Insurance Information</a:t>
            </a:r>
          </a:p>
        </p:txBody>
      </p:sp>
    </p:spTree>
    <p:extLst>
      <p:ext uri="{BB962C8B-B14F-4D97-AF65-F5344CB8AC3E}">
        <p14:creationId xmlns:p14="http://schemas.microsoft.com/office/powerpoint/2010/main" val="3435277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 </a:t>
            </a:r>
            <a:r>
              <a:rPr lang="en-US" sz="2800" dirty="0">
                <a:solidFill>
                  <a:schemeClr val="tx1"/>
                </a:solidFill>
              </a:rPr>
              <a:t>VA Benefits</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Discovery Additional Information</a:t>
            </a:r>
          </a:p>
        </p:txBody>
      </p:sp>
    </p:spTree>
    <p:extLst>
      <p:ext uri="{BB962C8B-B14F-4D97-AF65-F5344CB8AC3E}">
        <p14:creationId xmlns:p14="http://schemas.microsoft.com/office/powerpoint/2010/main" val="2592520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VI. </a:t>
            </a:r>
            <a:r>
              <a:rPr lang="en-US" sz="1900" dirty="0">
                <a:solidFill>
                  <a:schemeClr val="tx1"/>
                </a:solidFill>
              </a:rPr>
              <a:t>Leave earnings statement</a:t>
            </a:r>
            <a:endParaRPr lang="en-US" sz="1900" kern="1200" cap="all" spc="200" baseline="0" dirty="0">
              <a:solidFill>
                <a:schemeClr val="tx1"/>
              </a:solidFill>
              <a:latin typeface="+mj-lt"/>
              <a:ea typeface="+mj-ea"/>
              <a:cs typeface="+mj-cs"/>
            </a:endParaRP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3415EE-8E89-342C-2424-F9BFEB26C679}"/>
              </a:ext>
            </a:extLst>
          </p:cNvPr>
          <p:cNvSpPr txBox="1"/>
          <p:nvPr/>
        </p:nvSpPr>
        <p:spPr>
          <a:xfrm>
            <a:off x="5610280" y="2565729"/>
            <a:ext cx="6286500" cy="2308324"/>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Understanding Military Paystubs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Obtaining Leave and Earnings Statements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Initiating Child Support Payments on Service Members</a:t>
            </a:r>
          </a:p>
        </p:txBody>
      </p:sp>
    </p:spTree>
    <p:extLst>
      <p:ext uri="{BB962C8B-B14F-4D97-AF65-F5344CB8AC3E}">
        <p14:creationId xmlns:p14="http://schemas.microsoft.com/office/powerpoint/2010/main" val="29678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Understanding Military Paystubs</a:t>
            </a:r>
          </a:p>
        </p:txBody>
      </p:sp>
      <p:pic>
        <p:nvPicPr>
          <p:cNvPr id="5" name="Picture 4">
            <a:extLst>
              <a:ext uri="{FF2B5EF4-FFF2-40B4-BE49-F238E27FC236}">
                <a16:creationId xmlns:a16="http://schemas.microsoft.com/office/drawing/2014/main" id="{8787926B-432C-C923-7B10-CB9C24F9BBF4}"/>
              </a:ext>
            </a:extLst>
          </p:cNvPr>
          <p:cNvPicPr>
            <a:picLocks noChangeAspect="1"/>
          </p:cNvPicPr>
          <p:nvPr/>
        </p:nvPicPr>
        <p:blipFill>
          <a:blip r:embed="rId3"/>
          <a:stretch>
            <a:fillRect/>
          </a:stretch>
        </p:blipFill>
        <p:spPr>
          <a:xfrm>
            <a:off x="3202457" y="3183064"/>
            <a:ext cx="5787085" cy="3290696"/>
          </a:xfrm>
          <a:prstGeom prst="rect">
            <a:avLst/>
          </a:prstGeom>
        </p:spPr>
      </p:pic>
    </p:spTree>
    <p:extLst>
      <p:ext uri="{BB962C8B-B14F-4D97-AF65-F5344CB8AC3E}">
        <p14:creationId xmlns:p14="http://schemas.microsoft.com/office/powerpoint/2010/main" val="328448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Understanding Military Paystubs</a:t>
            </a:r>
          </a:p>
        </p:txBody>
      </p:sp>
      <p:sp>
        <p:nvSpPr>
          <p:cNvPr id="6" name="TextBox 5">
            <a:extLst>
              <a:ext uri="{FF2B5EF4-FFF2-40B4-BE49-F238E27FC236}">
                <a16:creationId xmlns:a16="http://schemas.microsoft.com/office/drawing/2014/main" id="{A36E3DB1-9D08-7693-EE26-65E0F9DF8C02}"/>
              </a:ext>
            </a:extLst>
          </p:cNvPr>
          <p:cNvSpPr txBox="1"/>
          <p:nvPr/>
        </p:nvSpPr>
        <p:spPr>
          <a:xfrm>
            <a:off x="3046956" y="3247465"/>
            <a:ext cx="6093912" cy="369332"/>
          </a:xfrm>
          <a:prstGeom prst="rect">
            <a:avLst/>
          </a:prstGeom>
          <a:noFill/>
        </p:spPr>
        <p:txBody>
          <a:bodyPr wrap="square">
            <a:spAutoFit/>
          </a:bodyPr>
          <a:lstStyle/>
          <a:p>
            <a:r>
              <a:rPr lang="en-US" dirty="0"/>
              <a:t>https://militarypay.defense.gov/Pay/Basic-Pay/Active-Duty-Pay/</a:t>
            </a:r>
          </a:p>
        </p:txBody>
      </p:sp>
      <p:sp>
        <p:nvSpPr>
          <p:cNvPr id="8" name="TextBox 7">
            <a:extLst>
              <a:ext uri="{FF2B5EF4-FFF2-40B4-BE49-F238E27FC236}">
                <a16:creationId xmlns:a16="http://schemas.microsoft.com/office/drawing/2014/main" id="{436E2657-1B6A-7968-BECF-9E0A8CE1AC96}"/>
              </a:ext>
            </a:extLst>
          </p:cNvPr>
          <p:cNvSpPr txBox="1"/>
          <p:nvPr/>
        </p:nvSpPr>
        <p:spPr>
          <a:xfrm>
            <a:off x="3046956" y="3916763"/>
            <a:ext cx="6093912" cy="369332"/>
          </a:xfrm>
          <a:prstGeom prst="rect">
            <a:avLst/>
          </a:prstGeom>
          <a:noFill/>
        </p:spPr>
        <p:txBody>
          <a:bodyPr wrap="square">
            <a:spAutoFit/>
          </a:bodyPr>
          <a:lstStyle/>
          <a:p>
            <a:r>
              <a:rPr lang="en-US" dirty="0"/>
              <a:t>https://militarypay.defense.gov/Pay/Basic-Pay/Reserve-Drill-Pay/</a:t>
            </a:r>
          </a:p>
        </p:txBody>
      </p:sp>
    </p:spTree>
    <p:extLst>
      <p:ext uri="{BB962C8B-B14F-4D97-AF65-F5344CB8AC3E}">
        <p14:creationId xmlns:p14="http://schemas.microsoft.com/office/powerpoint/2010/main" val="747175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79C03-F7F8-AD61-160C-6C060FAC2F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5ABBDBF-0978-1ED2-6A4E-5489754F9559}"/>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SPACE FORCE</a:t>
            </a:r>
          </a:p>
        </p:txBody>
      </p:sp>
    </p:spTree>
    <p:extLst>
      <p:ext uri="{BB962C8B-B14F-4D97-AF65-F5344CB8AC3E}">
        <p14:creationId xmlns:p14="http://schemas.microsoft.com/office/powerpoint/2010/main" val="2230234302"/>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Understanding Military Paystubs</a:t>
            </a:r>
          </a:p>
        </p:txBody>
      </p:sp>
    </p:spTree>
    <p:extLst>
      <p:ext uri="{BB962C8B-B14F-4D97-AF65-F5344CB8AC3E}">
        <p14:creationId xmlns:p14="http://schemas.microsoft.com/office/powerpoint/2010/main" val="3061268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Understanding Military Paystubs</a:t>
            </a:r>
          </a:p>
        </p:txBody>
      </p:sp>
      <p:pic>
        <p:nvPicPr>
          <p:cNvPr id="5" name="Picture 4">
            <a:extLst>
              <a:ext uri="{FF2B5EF4-FFF2-40B4-BE49-F238E27FC236}">
                <a16:creationId xmlns:a16="http://schemas.microsoft.com/office/drawing/2014/main" id="{5536B7FF-856E-2FBE-3E18-7EDBD28595A9}"/>
              </a:ext>
            </a:extLst>
          </p:cNvPr>
          <p:cNvPicPr>
            <a:picLocks noChangeAspect="1"/>
          </p:cNvPicPr>
          <p:nvPr/>
        </p:nvPicPr>
        <p:blipFill>
          <a:blip r:embed="rId2"/>
          <a:stretch>
            <a:fillRect/>
          </a:stretch>
        </p:blipFill>
        <p:spPr>
          <a:xfrm>
            <a:off x="5752227" y="2303627"/>
            <a:ext cx="5508672" cy="4511583"/>
          </a:xfrm>
          <a:prstGeom prst="rect">
            <a:avLst/>
          </a:prstGeom>
        </p:spPr>
      </p:pic>
    </p:spTree>
    <p:extLst>
      <p:ext uri="{BB962C8B-B14F-4D97-AF65-F5344CB8AC3E}">
        <p14:creationId xmlns:p14="http://schemas.microsoft.com/office/powerpoint/2010/main" val="2469035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Obtaining Leave and Earnings Statements</a:t>
            </a:r>
          </a:p>
        </p:txBody>
      </p:sp>
    </p:spTree>
    <p:extLst>
      <p:ext uri="{BB962C8B-B14F-4D97-AF65-F5344CB8AC3E}">
        <p14:creationId xmlns:p14="http://schemas.microsoft.com/office/powerpoint/2010/main" val="1056837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Initiating Child Support Payments on Service Members</a:t>
            </a:r>
          </a:p>
        </p:txBody>
      </p:sp>
    </p:spTree>
    <p:extLst>
      <p:ext uri="{BB962C8B-B14F-4D97-AF65-F5344CB8AC3E}">
        <p14:creationId xmlns:p14="http://schemas.microsoft.com/office/powerpoint/2010/main" val="349371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ECCE-229E-F4DB-99A8-21268D954B69}"/>
              </a:ext>
            </a:extLst>
          </p:cNvPr>
          <p:cNvSpPr>
            <a:spLocks noGrp="1"/>
          </p:cNvSpPr>
          <p:nvPr>
            <p:ph type="title"/>
          </p:nvPr>
        </p:nvSpPr>
        <p:spPr/>
        <p:txBody>
          <a:bodyPr/>
          <a:lstStyle/>
          <a:p>
            <a:r>
              <a:rPr lang="en-US" sz="2800" kern="1200" cap="all" spc="200" baseline="0" dirty="0">
                <a:solidFill>
                  <a:schemeClr val="tx1"/>
                </a:solidFill>
                <a:latin typeface="+mj-lt"/>
                <a:ea typeface="+mj-ea"/>
                <a:cs typeface="+mj-cs"/>
              </a:rPr>
              <a:t>VI. </a:t>
            </a:r>
            <a:r>
              <a:rPr lang="en-US" sz="2800" dirty="0">
                <a:solidFill>
                  <a:schemeClr val="tx1"/>
                </a:solidFill>
              </a:rPr>
              <a:t>Leave and earnings statement</a:t>
            </a:r>
            <a:endParaRPr lang="en-US" dirty="0"/>
          </a:p>
        </p:txBody>
      </p:sp>
      <p:sp>
        <p:nvSpPr>
          <p:cNvPr id="3" name="Content Placeholder 2">
            <a:extLst>
              <a:ext uri="{FF2B5EF4-FFF2-40B4-BE49-F238E27FC236}">
                <a16:creationId xmlns:a16="http://schemas.microsoft.com/office/drawing/2014/main" id="{E3BFF89D-16D0-A753-9E37-933F95EC6373}"/>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Initiating Child Support Payments on Service Members</a:t>
            </a:r>
          </a:p>
        </p:txBody>
      </p:sp>
      <p:pic>
        <p:nvPicPr>
          <p:cNvPr id="5" name="Picture 4">
            <a:extLst>
              <a:ext uri="{FF2B5EF4-FFF2-40B4-BE49-F238E27FC236}">
                <a16:creationId xmlns:a16="http://schemas.microsoft.com/office/drawing/2014/main" id="{C83DDE30-C76F-2474-CC3B-9FDF4AA445A0}"/>
              </a:ext>
            </a:extLst>
          </p:cNvPr>
          <p:cNvPicPr>
            <a:picLocks noChangeAspect="1"/>
          </p:cNvPicPr>
          <p:nvPr/>
        </p:nvPicPr>
        <p:blipFill>
          <a:blip r:embed="rId3"/>
          <a:stretch>
            <a:fillRect/>
          </a:stretch>
        </p:blipFill>
        <p:spPr>
          <a:xfrm>
            <a:off x="3859073" y="3157385"/>
            <a:ext cx="4473853" cy="3442307"/>
          </a:xfrm>
          <a:prstGeom prst="rect">
            <a:avLst/>
          </a:prstGeom>
        </p:spPr>
      </p:pic>
    </p:spTree>
    <p:extLst>
      <p:ext uri="{BB962C8B-B14F-4D97-AF65-F5344CB8AC3E}">
        <p14:creationId xmlns:p14="http://schemas.microsoft.com/office/powerpoint/2010/main" val="630374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C30A38-1C57-EABD-3F74-97F06CA6756F}"/>
              </a:ext>
            </a:extLst>
          </p:cNvPr>
          <p:cNvSpPr>
            <a:spLocks noGrp="1"/>
          </p:cNvSpPr>
          <p:nvPr>
            <p:ph idx="1"/>
          </p:nvPr>
        </p:nvSpPr>
        <p:spPr/>
        <p:txBody>
          <a:bodyPr/>
          <a:lstStyle/>
          <a:p>
            <a:endParaRPr lang="en-US"/>
          </a:p>
        </p:txBody>
      </p:sp>
      <p:sp>
        <p:nvSpPr>
          <p:cNvPr id="11" name="TextBox 10">
            <a:extLst>
              <a:ext uri="{FF2B5EF4-FFF2-40B4-BE49-F238E27FC236}">
                <a16:creationId xmlns:a16="http://schemas.microsoft.com/office/drawing/2014/main" id="{85D3102D-3CD1-A0A1-5F90-B9CC2D92ED02}"/>
              </a:ext>
            </a:extLst>
          </p:cNvPr>
          <p:cNvSpPr txBox="1"/>
          <p:nvPr/>
        </p:nvSpPr>
        <p:spPr>
          <a:xfrm>
            <a:off x="3049043" y="6297414"/>
            <a:ext cx="6093912" cy="369332"/>
          </a:xfrm>
          <a:prstGeom prst="rect">
            <a:avLst/>
          </a:prstGeom>
          <a:noFill/>
        </p:spPr>
        <p:txBody>
          <a:bodyPr wrap="square">
            <a:spAutoFit/>
          </a:bodyPr>
          <a:lstStyle/>
          <a:p>
            <a:pPr algn="ctr"/>
            <a:r>
              <a:rPr lang="en-US" dirty="0"/>
              <a:t>https://www.militaryonesource.mil/</a:t>
            </a:r>
          </a:p>
        </p:txBody>
      </p:sp>
      <p:pic>
        <p:nvPicPr>
          <p:cNvPr id="4" name="Picture 3">
            <a:extLst>
              <a:ext uri="{FF2B5EF4-FFF2-40B4-BE49-F238E27FC236}">
                <a16:creationId xmlns:a16="http://schemas.microsoft.com/office/drawing/2014/main" id="{DDF42D10-7D94-B2AB-9C5A-39DFEA5152F8}"/>
              </a:ext>
            </a:extLst>
          </p:cNvPr>
          <p:cNvPicPr>
            <a:picLocks noChangeAspect="1"/>
          </p:cNvPicPr>
          <p:nvPr/>
        </p:nvPicPr>
        <p:blipFill>
          <a:blip r:embed="rId3"/>
          <a:stretch>
            <a:fillRect/>
          </a:stretch>
        </p:blipFill>
        <p:spPr>
          <a:xfrm>
            <a:off x="2139746" y="711060"/>
            <a:ext cx="7912507" cy="5435879"/>
          </a:xfrm>
          <a:prstGeom prst="rect">
            <a:avLst/>
          </a:prstGeom>
        </p:spPr>
      </p:pic>
    </p:spTree>
    <p:extLst>
      <p:ext uri="{BB962C8B-B14F-4D97-AF65-F5344CB8AC3E}">
        <p14:creationId xmlns:p14="http://schemas.microsoft.com/office/powerpoint/2010/main" val="2741684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5D3102D-3CD1-A0A1-5F90-B9CC2D92ED02}"/>
              </a:ext>
            </a:extLst>
          </p:cNvPr>
          <p:cNvSpPr txBox="1"/>
          <p:nvPr/>
        </p:nvSpPr>
        <p:spPr>
          <a:xfrm>
            <a:off x="89770" y="6210902"/>
            <a:ext cx="12012459" cy="338554"/>
          </a:xfrm>
          <a:prstGeom prst="rect">
            <a:avLst/>
          </a:prstGeom>
          <a:noFill/>
        </p:spPr>
        <p:txBody>
          <a:bodyPr wrap="square">
            <a:spAutoFit/>
          </a:bodyPr>
          <a:lstStyle/>
          <a:p>
            <a:pPr algn="ctr"/>
            <a:r>
              <a:rPr lang="en-US" sz="1600" dirty="0"/>
              <a:t>https://www.militaryonesource.mil/resources/millife-guides/navigating-divorce/#consider-benefits-finances-legal-matters-child-custody</a:t>
            </a:r>
          </a:p>
        </p:txBody>
      </p:sp>
      <p:pic>
        <p:nvPicPr>
          <p:cNvPr id="3" name="Picture 2">
            <a:extLst>
              <a:ext uri="{FF2B5EF4-FFF2-40B4-BE49-F238E27FC236}">
                <a16:creationId xmlns:a16="http://schemas.microsoft.com/office/drawing/2014/main" id="{214BDD92-7F31-8104-FBA5-9C89F1E6246E}"/>
              </a:ext>
            </a:extLst>
          </p:cNvPr>
          <p:cNvPicPr>
            <a:picLocks noChangeAspect="1"/>
          </p:cNvPicPr>
          <p:nvPr/>
        </p:nvPicPr>
        <p:blipFill>
          <a:blip r:embed="rId3"/>
          <a:stretch>
            <a:fillRect/>
          </a:stretch>
        </p:blipFill>
        <p:spPr>
          <a:xfrm>
            <a:off x="2989919" y="308544"/>
            <a:ext cx="6212162" cy="5539455"/>
          </a:xfrm>
          <a:prstGeom prst="rect">
            <a:avLst/>
          </a:prstGeom>
        </p:spPr>
      </p:pic>
    </p:spTree>
    <p:extLst>
      <p:ext uri="{BB962C8B-B14F-4D97-AF65-F5344CB8AC3E}">
        <p14:creationId xmlns:p14="http://schemas.microsoft.com/office/powerpoint/2010/main" val="1776410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C30A38-1C57-EABD-3F74-97F06CA6756F}"/>
              </a:ext>
            </a:extLst>
          </p:cNvPr>
          <p:cNvSpPr>
            <a:spLocks noGrp="1"/>
          </p:cNvSpPr>
          <p:nvPr>
            <p:ph idx="1"/>
          </p:nvPr>
        </p:nvSpPr>
        <p:spPr/>
        <p:txBody>
          <a:bodyPr/>
          <a:lstStyle/>
          <a:p>
            <a:endParaRPr lang="en-US"/>
          </a:p>
        </p:txBody>
      </p:sp>
      <p:sp>
        <p:nvSpPr>
          <p:cNvPr id="11" name="TextBox 10">
            <a:extLst>
              <a:ext uri="{FF2B5EF4-FFF2-40B4-BE49-F238E27FC236}">
                <a16:creationId xmlns:a16="http://schemas.microsoft.com/office/drawing/2014/main" id="{85D3102D-3CD1-A0A1-5F90-B9CC2D92ED02}"/>
              </a:ext>
            </a:extLst>
          </p:cNvPr>
          <p:cNvSpPr txBox="1"/>
          <p:nvPr/>
        </p:nvSpPr>
        <p:spPr>
          <a:xfrm>
            <a:off x="3049043" y="6297414"/>
            <a:ext cx="6093912" cy="369332"/>
          </a:xfrm>
          <a:prstGeom prst="rect">
            <a:avLst/>
          </a:prstGeom>
          <a:noFill/>
        </p:spPr>
        <p:txBody>
          <a:bodyPr wrap="square">
            <a:spAutoFit/>
          </a:bodyPr>
          <a:lstStyle/>
          <a:p>
            <a:pPr algn="ctr"/>
            <a:r>
              <a:rPr lang="en-US" dirty="0"/>
              <a:t>https://legalassistance.law.af.mil/</a:t>
            </a:r>
          </a:p>
        </p:txBody>
      </p:sp>
      <p:pic>
        <p:nvPicPr>
          <p:cNvPr id="15" name="Picture 14">
            <a:extLst>
              <a:ext uri="{FF2B5EF4-FFF2-40B4-BE49-F238E27FC236}">
                <a16:creationId xmlns:a16="http://schemas.microsoft.com/office/drawing/2014/main" id="{12647920-CB49-BD94-BC05-1B8E15B688BE}"/>
              </a:ext>
            </a:extLst>
          </p:cNvPr>
          <p:cNvPicPr>
            <a:picLocks noChangeAspect="1"/>
          </p:cNvPicPr>
          <p:nvPr/>
        </p:nvPicPr>
        <p:blipFill>
          <a:blip r:embed="rId3"/>
          <a:stretch>
            <a:fillRect/>
          </a:stretch>
        </p:blipFill>
        <p:spPr>
          <a:xfrm>
            <a:off x="2501780" y="611745"/>
            <a:ext cx="7188437" cy="5128282"/>
          </a:xfrm>
          <a:prstGeom prst="rect">
            <a:avLst/>
          </a:prstGeom>
        </p:spPr>
      </p:pic>
    </p:spTree>
    <p:extLst>
      <p:ext uri="{BB962C8B-B14F-4D97-AF65-F5344CB8AC3E}">
        <p14:creationId xmlns:p14="http://schemas.microsoft.com/office/powerpoint/2010/main" val="2956204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C30A38-1C57-EABD-3F74-97F06CA6756F}"/>
              </a:ext>
            </a:extLst>
          </p:cNvPr>
          <p:cNvSpPr>
            <a:spLocks noGrp="1"/>
          </p:cNvSpPr>
          <p:nvPr>
            <p:ph idx="1"/>
          </p:nvPr>
        </p:nvSpPr>
        <p:spPr/>
        <p:txBody>
          <a:bodyPr/>
          <a:lstStyle/>
          <a:p>
            <a:endParaRPr lang="en-US"/>
          </a:p>
        </p:txBody>
      </p:sp>
      <p:sp>
        <p:nvSpPr>
          <p:cNvPr id="11" name="TextBox 10">
            <a:extLst>
              <a:ext uri="{FF2B5EF4-FFF2-40B4-BE49-F238E27FC236}">
                <a16:creationId xmlns:a16="http://schemas.microsoft.com/office/drawing/2014/main" id="{85D3102D-3CD1-A0A1-5F90-B9CC2D92ED02}"/>
              </a:ext>
            </a:extLst>
          </p:cNvPr>
          <p:cNvSpPr txBox="1"/>
          <p:nvPr/>
        </p:nvSpPr>
        <p:spPr>
          <a:xfrm>
            <a:off x="3049043" y="6297414"/>
            <a:ext cx="6093912" cy="369332"/>
          </a:xfrm>
          <a:prstGeom prst="rect">
            <a:avLst/>
          </a:prstGeom>
          <a:noFill/>
        </p:spPr>
        <p:txBody>
          <a:bodyPr wrap="square">
            <a:spAutoFit/>
          </a:bodyPr>
          <a:lstStyle/>
          <a:p>
            <a:pPr algn="ctr"/>
            <a:r>
              <a:rPr lang="en-US" dirty="0"/>
              <a:t>https://legalassistance.law.af.mil/</a:t>
            </a:r>
          </a:p>
        </p:txBody>
      </p:sp>
      <p:pic>
        <p:nvPicPr>
          <p:cNvPr id="3" name="Picture 2">
            <a:extLst>
              <a:ext uri="{FF2B5EF4-FFF2-40B4-BE49-F238E27FC236}">
                <a16:creationId xmlns:a16="http://schemas.microsoft.com/office/drawing/2014/main" id="{37B6FBC5-D2BF-B754-3CB9-4994B63E7983}"/>
              </a:ext>
            </a:extLst>
          </p:cNvPr>
          <p:cNvPicPr>
            <a:picLocks noChangeAspect="1"/>
          </p:cNvPicPr>
          <p:nvPr/>
        </p:nvPicPr>
        <p:blipFill>
          <a:blip r:embed="rId3"/>
          <a:stretch>
            <a:fillRect/>
          </a:stretch>
        </p:blipFill>
        <p:spPr>
          <a:xfrm>
            <a:off x="3403812" y="191254"/>
            <a:ext cx="5384373" cy="6036824"/>
          </a:xfrm>
          <a:prstGeom prst="rect">
            <a:avLst/>
          </a:prstGeom>
        </p:spPr>
      </p:pic>
    </p:spTree>
    <p:extLst>
      <p:ext uri="{BB962C8B-B14F-4D97-AF65-F5344CB8AC3E}">
        <p14:creationId xmlns:p14="http://schemas.microsoft.com/office/powerpoint/2010/main" val="2001636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C30A38-1C57-EABD-3F74-97F06CA6756F}"/>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7A0D482B-6DCC-1701-0E41-37395F18BF3A}"/>
              </a:ext>
            </a:extLst>
          </p:cNvPr>
          <p:cNvPicPr>
            <a:picLocks noChangeAspect="1"/>
          </p:cNvPicPr>
          <p:nvPr/>
        </p:nvPicPr>
        <p:blipFill>
          <a:blip r:embed="rId3"/>
          <a:stretch>
            <a:fillRect/>
          </a:stretch>
        </p:blipFill>
        <p:spPr>
          <a:xfrm>
            <a:off x="2628641" y="1511330"/>
            <a:ext cx="6934717" cy="4726039"/>
          </a:xfrm>
          <a:prstGeom prst="rect">
            <a:avLst/>
          </a:prstGeom>
        </p:spPr>
      </p:pic>
      <p:sp>
        <p:nvSpPr>
          <p:cNvPr id="11" name="TextBox 10">
            <a:extLst>
              <a:ext uri="{FF2B5EF4-FFF2-40B4-BE49-F238E27FC236}">
                <a16:creationId xmlns:a16="http://schemas.microsoft.com/office/drawing/2014/main" id="{85D3102D-3CD1-A0A1-5F90-B9CC2D92ED02}"/>
              </a:ext>
            </a:extLst>
          </p:cNvPr>
          <p:cNvSpPr txBox="1"/>
          <p:nvPr/>
        </p:nvSpPr>
        <p:spPr>
          <a:xfrm>
            <a:off x="3049043" y="6297414"/>
            <a:ext cx="6093912" cy="369332"/>
          </a:xfrm>
          <a:prstGeom prst="rect">
            <a:avLst/>
          </a:prstGeom>
          <a:noFill/>
        </p:spPr>
        <p:txBody>
          <a:bodyPr wrap="square">
            <a:spAutoFit/>
          </a:bodyPr>
          <a:lstStyle/>
          <a:p>
            <a:r>
              <a:rPr lang="en-US" dirty="0">
                <a:hlinkClick r:id="rId4"/>
              </a:rPr>
              <a:t>IL-AFLAN: Free Legal Aid for Illinois Armed Forces (ilaflan.org)</a:t>
            </a:r>
            <a:endParaRPr lang="en-US" dirty="0"/>
          </a:p>
        </p:txBody>
      </p:sp>
      <p:sp>
        <p:nvSpPr>
          <p:cNvPr id="13" name="TextBox 12">
            <a:extLst>
              <a:ext uri="{FF2B5EF4-FFF2-40B4-BE49-F238E27FC236}">
                <a16:creationId xmlns:a16="http://schemas.microsoft.com/office/drawing/2014/main" id="{F786CD29-E3D3-4703-F68D-F1D5ABBB2989}"/>
              </a:ext>
            </a:extLst>
          </p:cNvPr>
          <p:cNvSpPr txBox="1"/>
          <p:nvPr/>
        </p:nvSpPr>
        <p:spPr>
          <a:xfrm>
            <a:off x="3049043" y="544855"/>
            <a:ext cx="6093912" cy="646331"/>
          </a:xfrm>
          <a:prstGeom prst="rect">
            <a:avLst/>
          </a:prstGeom>
          <a:noFill/>
        </p:spPr>
        <p:txBody>
          <a:bodyPr wrap="square">
            <a:spAutoFit/>
          </a:bodyPr>
          <a:lstStyle/>
          <a:p>
            <a:pPr algn="ctr"/>
            <a:r>
              <a:rPr lang="en-US" sz="3600" dirty="0"/>
              <a:t>855-IL-AFLAN (855-452-3526)</a:t>
            </a:r>
          </a:p>
        </p:txBody>
      </p:sp>
    </p:spTree>
    <p:extLst>
      <p:ext uri="{BB962C8B-B14F-4D97-AF65-F5344CB8AC3E}">
        <p14:creationId xmlns:p14="http://schemas.microsoft.com/office/powerpoint/2010/main" val="22354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C79C03-F7F8-AD61-160C-6C060FAC2F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8" y="0"/>
            <a:ext cx="10972784" cy="6857990"/>
          </a:xfrm>
          <a:prstGeom prst="rect">
            <a:avLst/>
          </a:prstGeom>
        </p:spPr>
      </p:pic>
      <p:sp>
        <p:nvSpPr>
          <p:cNvPr id="2" name="Title 1">
            <a:extLst>
              <a:ext uri="{FF2B5EF4-FFF2-40B4-BE49-F238E27FC236}">
                <a16:creationId xmlns:a16="http://schemas.microsoft.com/office/drawing/2014/main" id="{F5ABBDBF-0978-1ED2-6A4E-5489754F9559}"/>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Coast guard</a:t>
            </a:r>
          </a:p>
        </p:txBody>
      </p:sp>
    </p:spTree>
    <p:extLst>
      <p:ext uri="{BB962C8B-B14F-4D97-AF65-F5344CB8AC3E}">
        <p14:creationId xmlns:p14="http://schemas.microsoft.com/office/powerpoint/2010/main" val="1107212550"/>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600" kern="1200" cap="all" spc="200" baseline="0">
                <a:solidFill>
                  <a:srgbClr val="FFFFFF"/>
                </a:solidFill>
                <a:latin typeface="+mj-lt"/>
                <a:ea typeface="+mj-ea"/>
                <a:cs typeface="+mj-cs"/>
              </a:rPr>
              <a:t>Questions?</a:t>
            </a:r>
          </a:p>
        </p:txBody>
      </p:sp>
      <p:sp>
        <p:nvSpPr>
          <p:cNvPr id="6" name="TextBox 5">
            <a:extLst>
              <a:ext uri="{FF2B5EF4-FFF2-40B4-BE49-F238E27FC236}">
                <a16:creationId xmlns:a16="http://schemas.microsoft.com/office/drawing/2014/main" id="{F13415EE-8E89-342C-2424-F9BFEB26C679}"/>
              </a:ext>
            </a:extLst>
          </p:cNvPr>
          <p:cNvSpPr txBox="1"/>
          <p:nvPr/>
        </p:nvSpPr>
        <p:spPr>
          <a:xfrm>
            <a:off x="5591695" y="1402080"/>
            <a:ext cx="5320696" cy="4053840"/>
          </a:xfrm>
          <a:prstGeom prst="rect">
            <a:avLst/>
          </a:prstGeom>
        </p:spPr>
        <p:txBody>
          <a:bodyPr vert="horz" lIns="91440" tIns="45720" rIns="91440" bIns="45720" rtlCol="0" anchor="ctr">
            <a:normAutofit fontScale="85000" lnSpcReduction="20000"/>
          </a:bodyPr>
          <a:lstStyle/>
          <a:p>
            <a:pPr defTabSz="914400">
              <a:buClr>
                <a:schemeClr val="accent2"/>
              </a:buClr>
            </a:pPr>
            <a:r>
              <a:rPr lang="en-US" sz="2400" b="1" dirty="0">
                <a:solidFill>
                  <a:schemeClr val="tx1">
                    <a:lumMod val="85000"/>
                    <a:lumOff val="15000"/>
                  </a:schemeClr>
                </a:solidFill>
              </a:rPr>
              <a:t>Grant T. Swinger</a:t>
            </a:r>
          </a:p>
          <a:p>
            <a:pPr defTabSz="914400">
              <a:buClr>
                <a:schemeClr val="accent2"/>
              </a:buClr>
            </a:pPr>
            <a:r>
              <a:rPr lang="en-US" sz="2400" dirty="0">
                <a:solidFill>
                  <a:schemeClr val="tx1">
                    <a:lumMod val="85000"/>
                    <a:lumOff val="15000"/>
                  </a:schemeClr>
                </a:solidFill>
              </a:rPr>
              <a:t>Staff Attorney</a:t>
            </a:r>
          </a:p>
          <a:p>
            <a:pPr defTabSz="914400">
              <a:buClr>
                <a:schemeClr val="accent2"/>
              </a:buClr>
            </a:pPr>
            <a:r>
              <a:rPr lang="en-US" sz="2400" dirty="0">
                <a:solidFill>
                  <a:schemeClr val="tx1">
                    <a:lumMod val="85000"/>
                    <a:lumOff val="15000"/>
                  </a:schemeClr>
                </a:solidFill>
              </a:rPr>
              <a:t>U.S. Department of Veterans Affairs</a:t>
            </a:r>
          </a:p>
          <a:p>
            <a:pPr defTabSz="914400">
              <a:buClr>
                <a:schemeClr val="accent2"/>
              </a:buClr>
            </a:pPr>
            <a:r>
              <a:rPr lang="en-US" sz="2400" dirty="0">
                <a:solidFill>
                  <a:schemeClr val="tx1">
                    <a:lumMod val="85000"/>
                    <a:lumOff val="15000"/>
                  </a:schemeClr>
                </a:solidFill>
              </a:rPr>
              <a:t>Office of General Counsel</a:t>
            </a:r>
          </a:p>
          <a:p>
            <a:pPr defTabSz="914400">
              <a:buClr>
                <a:schemeClr val="accent2"/>
              </a:buClr>
            </a:pPr>
            <a:r>
              <a:rPr lang="en-US" sz="2400" dirty="0">
                <a:solidFill>
                  <a:schemeClr val="tx1">
                    <a:lumMod val="85000"/>
                    <a:lumOff val="15000"/>
                  </a:schemeClr>
                </a:solidFill>
              </a:rPr>
              <a:t>Office of Chief Counsel-Midwest District </a:t>
            </a:r>
          </a:p>
          <a:p>
            <a:pPr defTabSz="914400">
              <a:buClr>
                <a:schemeClr val="accent2"/>
              </a:buClr>
            </a:pPr>
            <a:r>
              <a:rPr lang="en-US" sz="2400" dirty="0">
                <a:solidFill>
                  <a:schemeClr val="tx1">
                    <a:lumMod val="85000"/>
                    <a:lumOff val="15000"/>
                  </a:schemeClr>
                </a:solidFill>
              </a:rPr>
              <a:t>Work Cell: (708) 901-4818</a:t>
            </a:r>
          </a:p>
          <a:p>
            <a:pPr defTabSz="914400">
              <a:buClr>
                <a:schemeClr val="accent2"/>
              </a:buClr>
            </a:pPr>
            <a:r>
              <a:rPr lang="en-US" sz="2400" dirty="0">
                <a:solidFill>
                  <a:schemeClr val="tx1">
                    <a:lumMod val="85000"/>
                    <a:lumOff val="15000"/>
                  </a:schemeClr>
                </a:solidFill>
              </a:rPr>
              <a:t>Email: </a:t>
            </a:r>
            <a:r>
              <a:rPr lang="en-US" sz="2400" u="sng" dirty="0">
                <a:solidFill>
                  <a:schemeClr val="tx1">
                    <a:lumMod val="85000"/>
                    <a:lumOff val="15000"/>
                  </a:schemeClr>
                </a:solidFill>
                <a:hlinkClick r:id="rId3">
                  <a:extLst>
                    <a:ext uri="{A12FA001-AC4F-418D-AE19-62706E023703}">
                      <ahyp:hlinkClr xmlns:ahyp="http://schemas.microsoft.com/office/drawing/2018/hyperlinkcolor" val="tx"/>
                    </a:ext>
                  </a:extLst>
                </a:hlinkClick>
              </a:rPr>
              <a:t>grant.swinger@va.gov</a:t>
            </a:r>
            <a:endParaRPr lang="en-US" sz="2400" u="sng" dirty="0">
              <a:solidFill>
                <a:schemeClr val="tx1">
                  <a:lumMod val="85000"/>
                  <a:lumOff val="15000"/>
                </a:schemeClr>
              </a:solidFill>
            </a:endParaRPr>
          </a:p>
          <a:p>
            <a:pPr defTabSz="914400">
              <a:buClr>
                <a:schemeClr val="accent2"/>
              </a:buClr>
            </a:pPr>
            <a:endParaRPr lang="en-US" sz="2400" u="sng" dirty="0">
              <a:solidFill>
                <a:schemeClr val="tx1">
                  <a:lumMod val="85000"/>
                  <a:lumOff val="15000"/>
                </a:schemeClr>
              </a:solidFill>
            </a:endParaRPr>
          </a:p>
          <a:p>
            <a:pPr defTabSz="914400">
              <a:buClr>
                <a:schemeClr val="accent2"/>
              </a:buClr>
            </a:pPr>
            <a:endParaRPr lang="en-US" sz="2400" u="sng" dirty="0">
              <a:solidFill>
                <a:schemeClr val="tx1">
                  <a:lumMod val="85000"/>
                  <a:lumOff val="15000"/>
                </a:schemeClr>
              </a:solidFill>
            </a:endParaRPr>
          </a:p>
          <a:p>
            <a:pPr defTabSz="914400">
              <a:buClr>
                <a:schemeClr val="accent2"/>
              </a:buClr>
            </a:pPr>
            <a:r>
              <a:rPr lang="en-US" sz="2400" b="1" dirty="0">
                <a:solidFill>
                  <a:schemeClr val="tx1">
                    <a:lumMod val="85000"/>
                    <a:lumOff val="15000"/>
                  </a:schemeClr>
                </a:solidFill>
              </a:rPr>
              <a:t>William H. Phillips</a:t>
            </a:r>
          </a:p>
          <a:p>
            <a:pPr defTabSz="914400">
              <a:buClr>
                <a:schemeClr val="accent2"/>
              </a:buClr>
            </a:pPr>
            <a:r>
              <a:rPr lang="en-US" sz="2400" dirty="0">
                <a:solidFill>
                  <a:schemeClr val="tx1">
                    <a:lumMod val="85000"/>
                    <a:lumOff val="15000"/>
                  </a:schemeClr>
                </a:solidFill>
              </a:rPr>
              <a:t>Senior Assistant Attorney General/ ISERRA Advocate</a:t>
            </a:r>
          </a:p>
          <a:p>
            <a:pPr defTabSz="914400">
              <a:buClr>
                <a:schemeClr val="accent2"/>
              </a:buClr>
            </a:pPr>
            <a:r>
              <a:rPr lang="en-US" sz="2400" dirty="0">
                <a:solidFill>
                  <a:schemeClr val="tx1">
                    <a:lumMod val="85000"/>
                    <a:lumOff val="15000"/>
                  </a:schemeClr>
                </a:solidFill>
              </a:rPr>
              <a:t>Military and Veterans Rights Bureau</a:t>
            </a:r>
          </a:p>
          <a:p>
            <a:pPr defTabSz="914400">
              <a:buClr>
                <a:schemeClr val="accent2"/>
              </a:buClr>
            </a:pPr>
            <a:r>
              <a:rPr lang="en-US" sz="2400" dirty="0">
                <a:solidFill>
                  <a:schemeClr val="tx1">
                    <a:lumMod val="85000"/>
                    <a:lumOff val="15000"/>
                  </a:schemeClr>
                </a:solidFill>
              </a:rPr>
              <a:t>Illinois Attorney General’s Office</a:t>
            </a:r>
          </a:p>
          <a:p>
            <a:pPr defTabSz="914400">
              <a:buClr>
                <a:schemeClr val="accent2"/>
              </a:buClr>
            </a:pPr>
            <a:r>
              <a:rPr lang="en-US" sz="2400" dirty="0">
                <a:solidFill>
                  <a:schemeClr val="tx1">
                    <a:lumMod val="85000"/>
                    <a:lumOff val="15000"/>
                  </a:schemeClr>
                </a:solidFill>
              </a:rPr>
              <a:t>Work Cell: (217) 299-4648</a:t>
            </a:r>
          </a:p>
          <a:p>
            <a:pPr defTabSz="914400">
              <a:buClr>
                <a:schemeClr val="accent2"/>
              </a:buClr>
            </a:pPr>
            <a:r>
              <a:rPr lang="en-US" sz="2400" dirty="0">
                <a:solidFill>
                  <a:schemeClr val="tx1">
                    <a:lumMod val="85000"/>
                    <a:lumOff val="15000"/>
                  </a:schemeClr>
                </a:solidFill>
              </a:rPr>
              <a:t>Email: william.phillips@ilag.gov</a:t>
            </a:r>
          </a:p>
          <a:p>
            <a:pPr indent="-228600" defTabSz="914400">
              <a:lnSpc>
                <a:spcPct val="90000"/>
              </a:lnSpc>
              <a:spcBef>
                <a:spcPts val="1000"/>
              </a:spcBef>
              <a:buClr>
                <a:schemeClr val="accent2"/>
              </a:buClr>
              <a:buFont typeface="Arial" panose="020B0604020202020204" pitchFamily="34" charset="0"/>
              <a:buChar char="•"/>
            </a:pPr>
            <a:endParaRPr lang="en-US" sz="1000" dirty="0">
              <a:solidFill>
                <a:schemeClr val="tx1">
                  <a:lumMod val="85000"/>
                  <a:lumOff val="15000"/>
                </a:schemeClr>
              </a:solidFill>
            </a:endParaRPr>
          </a:p>
        </p:txBody>
      </p:sp>
    </p:spTree>
    <p:extLst>
      <p:ext uri="{BB962C8B-B14F-4D97-AF65-F5344CB8AC3E}">
        <p14:creationId xmlns:p14="http://schemas.microsoft.com/office/powerpoint/2010/main" val="248563815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1. Introduction</a:t>
            </a: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47E9C41D-9A53-87C1-6604-961B157A1076}"/>
              </a:ext>
            </a:extLst>
          </p:cNvPr>
          <p:cNvSpPr>
            <a:spLocks noGrp="1"/>
          </p:cNvSpPr>
          <p:nvPr>
            <p:ph type="subTitle" idx="1"/>
          </p:nvPr>
        </p:nvSpPr>
        <p:spPr>
          <a:xfrm>
            <a:off x="5352724" y="2809052"/>
            <a:ext cx="6801612" cy="1239894"/>
          </a:xfrm>
        </p:spPr>
        <p:txBody>
          <a:bodyPr>
            <a:normAutofit lnSpcReduction="10000"/>
          </a:bodyPr>
          <a:lstStyle/>
          <a:p>
            <a:r>
              <a:rPr lang="en-US" dirty="0">
                <a:solidFill>
                  <a:schemeClr val="bg1"/>
                </a:solidFill>
              </a:rPr>
              <a:t>Disclaimer</a:t>
            </a:r>
          </a:p>
          <a:p>
            <a:r>
              <a:rPr lang="en-US" dirty="0">
                <a:solidFill>
                  <a:schemeClr val="bg1"/>
                </a:solidFill>
              </a:rPr>
              <a:t>EDUCATIONAL PURPOSES ONLY</a:t>
            </a:r>
          </a:p>
          <a:p>
            <a:r>
              <a:rPr lang="en-US" dirty="0">
                <a:solidFill>
                  <a:schemeClr val="bg1"/>
                </a:solidFill>
              </a:rPr>
              <a:t>NO OFFICIAL POSITIONS/OPINIONS STATED HEREIN</a:t>
            </a:r>
          </a:p>
        </p:txBody>
      </p:sp>
    </p:spTree>
    <p:extLst>
      <p:ext uri="{BB962C8B-B14F-4D97-AF65-F5344CB8AC3E}">
        <p14:creationId xmlns:p14="http://schemas.microsoft.com/office/powerpoint/2010/main" val="153162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9E6-C6BC-536A-38B7-B727EC0EE3A5}"/>
              </a:ext>
            </a:extLst>
          </p:cNvPr>
          <p:cNvSpPr>
            <a:spLocks noGrp="1"/>
          </p:cNvSpPr>
          <p:nvPr>
            <p:ph type="ctrTitle"/>
          </p:nvPr>
        </p:nvSpPr>
        <p:spPr>
          <a:xfrm>
            <a:off x="829781" y="2708804"/>
            <a:ext cx="3698803" cy="1440394"/>
          </a:xfrm>
          <a:noFill/>
          <a:ln>
            <a:solidFill>
              <a:schemeClr val="tx1"/>
            </a:solidFill>
          </a:ln>
        </p:spPr>
        <p:txBody>
          <a:bodyPr vert="horz" lIns="182880" tIns="182880" rIns="182880" bIns="182880" rtlCol="0" anchor="ctr">
            <a:normAutofit/>
          </a:bodyPr>
          <a:lstStyle/>
          <a:p>
            <a:r>
              <a:rPr lang="en-US" sz="1900" kern="1200" cap="all" spc="200" baseline="0" dirty="0">
                <a:solidFill>
                  <a:schemeClr val="tx1"/>
                </a:solidFill>
                <a:latin typeface="+mj-lt"/>
                <a:ea typeface="+mj-ea"/>
                <a:cs typeface="+mj-cs"/>
              </a:rPr>
              <a:t>1. Introduction</a:t>
            </a:r>
          </a:p>
        </p:txBody>
      </p:sp>
      <p:sp>
        <p:nvSpPr>
          <p:cNvPr id="22" name="Rectangle 21">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2BCCEB-DE78-AB23-5801-375300DEDE24}"/>
              </a:ext>
            </a:extLst>
          </p:cNvPr>
          <p:cNvSpPr txBox="1"/>
          <p:nvPr/>
        </p:nvSpPr>
        <p:spPr>
          <a:xfrm>
            <a:off x="5927271" y="898071"/>
            <a:ext cx="6025243" cy="5509200"/>
          </a:xfrm>
          <a:prstGeom prst="rect">
            <a:avLst/>
          </a:prstGeom>
          <a:noFill/>
        </p:spPr>
        <p:txBody>
          <a:bodyPr wrap="square" rtlCol="0">
            <a:spAutoFit/>
          </a:bodyPr>
          <a:lstStyle/>
          <a:p>
            <a:r>
              <a:rPr lang="en-US" sz="3600" dirty="0">
                <a:solidFill>
                  <a:schemeClr val="bg1"/>
                </a:solidFill>
              </a:rPr>
              <a:t>Who Are We? </a:t>
            </a:r>
          </a:p>
          <a:p>
            <a:endParaRPr lang="en-US" sz="3600" dirty="0">
              <a:solidFill>
                <a:schemeClr val="bg1"/>
              </a:solidFill>
            </a:endParaRPr>
          </a:p>
          <a:p>
            <a:r>
              <a:rPr lang="en-US" sz="2200" b="1" dirty="0">
                <a:solidFill>
                  <a:schemeClr val="bg1"/>
                </a:solidFill>
              </a:rPr>
              <a:t>Grant T. Swinger</a:t>
            </a:r>
          </a:p>
          <a:p>
            <a:r>
              <a:rPr lang="en-US" dirty="0">
                <a:solidFill>
                  <a:schemeClr val="bg1"/>
                </a:solidFill>
              </a:rPr>
              <a:t>Staff Attorney</a:t>
            </a:r>
          </a:p>
          <a:p>
            <a:r>
              <a:rPr lang="en-US" dirty="0">
                <a:solidFill>
                  <a:schemeClr val="bg1"/>
                </a:solidFill>
              </a:rPr>
              <a:t>U.S. Department of Veterans Affairs</a:t>
            </a:r>
          </a:p>
          <a:p>
            <a:r>
              <a:rPr lang="en-US" dirty="0">
                <a:solidFill>
                  <a:schemeClr val="bg1"/>
                </a:solidFill>
              </a:rPr>
              <a:t>Office of General Counsel</a:t>
            </a:r>
          </a:p>
          <a:p>
            <a:r>
              <a:rPr lang="en-US" dirty="0">
                <a:solidFill>
                  <a:schemeClr val="bg1"/>
                </a:solidFill>
              </a:rPr>
              <a:t>Office of Chief Counsel-Midwest District </a:t>
            </a:r>
          </a:p>
          <a:p>
            <a:r>
              <a:rPr lang="en-US" dirty="0">
                <a:solidFill>
                  <a:schemeClr val="bg1"/>
                </a:solidFill>
              </a:rPr>
              <a:t>Work Cell: (708) 901-4818</a:t>
            </a:r>
          </a:p>
          <a:p>
            <a:r>
              <a:rPr lang="en-US" dirty="0">
                <a:solidFill>
                  <a:schemeClr val="bg1"/>
                </a:solidFill>
              </a:rPr>
              <a:t>Email: grant.swinger@va.gov</a:t>
            </a:r>
          </a:p>
          <a:p>
            <a:endParaRPr lang="en-US" dirty="0">
              <a:solidFill>
                <a:schemeClr val="bg1"/>
              </a:solidFill>
            </a:endParaRPr>
          </a:p>
          <a:p>
            <a:endParaRPr lang="en-US" dirty="0">
              <a:solidFill>
                <a:schemeClr val="bg1"/>
              </a:solidFill>
            </a:endParaRPr>
          </a:p>
          <a:p>
            <a:r>
              <a:rPr lang="en-US" sz="2400" b="1" dirty="0">
                <a:solidFill>
                  <a:schemeClr val="bg1"/>
                </a:solidFill>
              </a:rPr>
              <a:t>William H. Phillips</a:t>
            </a:r>
          </a:p>
          <a:p>
            <a:r>
              <a:rPr lang="en-US" dirty="0">
                <a:solidFill>
                  <a:schemeClr val="bg1"/>
                </a:solidFill>
              </a:rPr>
              <a:t>Senior Assistant Attorney General/ ISERRA Advocate</a:t>
            </a:r>
          </a:p>
          <a:p>
            <a:r>
              <a:rPr lang="en-US" dirty="0">
                <a:solidFill>
                  <a:schemeClr val="bg1"/>
                </a:solidFill>
              </a:rPr>
              <a:t>Military and Veterans Rights Bureau</a:t>
            </a:r>
          </a:p>
          <a:p>
            <a:r>
              <a:rPr lang="en-US" dirty="0">
                <a:solidFill>
                  <a:schemeClr val="bg1"/>
                </a:solidFill>
              </a:rPr>
              <a:t>Illinois Attorney General’s Office</a:t>
            </a:r>
          </a:p>
          <a:p>
            <a:r>
              <a:rPr lang="en-US" dirty="0">
                <a:solidFill>
                  <a:schemeClr val="bg1"/>
                </a:solidFill>
              </a:rPr>
              <a:t>Work Cell: (217) 299-4648</a:t>
            </a:r>
          </a:p>
          <a:p>
            <a:r>
              <a:rPr lang="en-US" dirty="0">
                <a:solidFill>
                  <a:schemeClr val="bg1"/>
                </a:solidFill>
              </a:rPr>
              <a:t>Email: william.phillips@ilag.gov</a:t>
            </a:r>
          </a:p>
        </p:txBody>
      </p:sp>
    </p:spTree>
    <p:extLst>
      <p:ext uri="{BB962C8B-B14F-4D97-AF65-F5344CB8AC3E}">
        <p14:creationId xmlns:p14="http://schemas.microsoft.com/office/powerpoint/2010/main" val="408792450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1428</TotalTime>
  <Words>5772</Words>
  <Application>Microsoft Office PowerPoint</Application>
  <PresentationFormat>Widescreen</PresentationFormat>
  <Paragraphs>630</Paragraphs>
  <Slides>70</Slides>
  <Notes>61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2" baseType="lpstr">
      <vt:lpstr>arial</vt:lpstr>
      <vt:lpstr>arial</vt:lpstr>
      <vt:lpstr>Calibri</vt:lpstr>
      <vt:lpstr>Courier New</vt:lpstr>
      <vt:lpstr>Fira Sans</vt:lpstr>
      <vt:lpstr>Georgia</vt:lpstr>
      <vt:lpstr>Gill Sans MT</vt:lpstr>
      <vt:lpstr>Helvetica Neue</vt:lpstr>
      <vt:lpstr>Symbol</vt:lpstr>
      <vt:lpstr>Times New Roman</vt:lpstr>
      <vt:lpstr>Parcel</vt:lpstr>
      <vt:lpstr>Acrobat Document</vt:lpstr>
      <vt:lpstr>child support &amp; THE MILITARY</vt:lpstr>
      <vt:lpstr>Army</vt:lpstr>
      <vt:lpstr>NAVY</vt:lpstr>
      <vt:lpstr>Air force</vt:lpstr>
      <vt:lpstr>Marine corps</vt:lpstr>
      <vt:lpstr>SPACE FORCE</vt:lpstr>
      <vt:lpstr>Coast guard</vt:lpstr>
      <vt:lpstr>1. Introduction</vt:lpstr>
      <vt:lpstr>1. Introduction</vt:lpstr>
      <vt:lpstr>1. Introduction</vt:lpstr>
      <vt:lpstr>1I. Servicemembers civil relief act (SCRA)</vt:lpstr>
      <vt:lpstr>1I. Scra- Why treat servicemembers differently?</vt:lpstr>
      <vt:lpstr>1I. Scra- Why treat servicemembers differently?</vt:lpstr>
      <vt:lpstr>1I. Scra- How do we treat servicemembers differently?</vt:lpstr>
      <vt:lpstr>1I. Who is covered by SCRA?</vt:lpstr>
      <vt:lpstr>1I. What Does scra do?</vt:lpstr>
      <vt:lpstr>1I. Protection of servicemembers against default judgments</vt:lpstr>
      <vt:lpstr>1I. How do I know if my defendant is a servicemember?</vt:lpstr>
      <vt:lpstr>1I. Stays of proceedings</vt:lpstr>
      <vt:lpstr>1I. A stay does not guarantee servicemembers a favorable outcome</vt:lpstr>
      <vt:lpstr>1I. Vacating or setting aside of default judgments</vt:lpstr>
      <vt:lpstr>1I. Child custody protections</vt:lpstr>
      <vt:lpstr>1I. WHAT is a deployment?</vt:lpstr>
      <vt:lpstr>I1I. Child support obligations for service members</vt:lpstr>
      <vt:lpstr>iiI. Military Authority Requires Servicemembers to support their dependents</vt:lpstr>
      <vt:lpstr>iiI. Military Authority Requires Servicemembers to support their dependents</vt:lpstr>
      <vt:lpstr>iiI. Service of process/jurisdiction</vt:lpstr>
      <vt:lpstr>iiI. Service of process/jurisdiction</vt:lpstr>
      <vt:lpstr>iiI. Service of process/jurisdiction</vt:lpstr>
      <vt:lpstr>iiI. Involuntary Allotment Application</vt:lpstr>
      <vt:lpstr>iiI. Involuntary Allotment Application</vt:lpstr>
      <vt:lpstr>1v. Military notice and service of process issues</vt:lpstr>
      <vt:lpstr>1v. Locating Military Members</vt:lpstr>
      <vt:lpstr>1v. Locating military members</vt:lpstr>
      <vt:lpstr>1v. Service on military members</vt:lpstr>
      <vt:lpstr>1v. Service on military members</vt:lpstr>
      <vt:lpstr>1v. Service on military members</vt:lpstr>
      <vt:lpstr>V. VA Benefits</vt:lpstr>
      <vt:lpstr>V. VA Benefits</vt:lpstr>
      <vt:lpstr>V. VA Benefits</vt:lpstr>
      <vt:lpstr>V. VA Benefits</vt:lpstr>
      <vt:lpstr>V. VA Benefits</vt:lpstr>
      <vt:lpstr>V. VA Benefits</vt:lpstr>
      <vt:lpstr>V. VA Benefits</vt:lpstr>
      <vt:lpstr>V. VA Benefits</vt:lpstr>
      <vt:lpstr>V. VA Benefits</vt:lpstr>
      <vt:lpstr>v. VA Benefits</vt:lpstr>
      <vt:lpstr>V. VA Benefits</vt:lpstr>
      <vt:lpstr>V. VA Benefits</vt:lpstr>
      <vt:lpstr>iV. VA Benefits</vt:lpstr>
      <vt:lpstr>V. VA Benefits</vt:lpstr>
      <vt:lpstr>V. VA Benefits</vt:lpstr>
      <vt:lpstr>V. VA Benefits</vt:lpstr>
      <vt:lpstr>v. VA Benefits</vt:lpstr>
      <vt:lpstr>V. VA Benefits</vt:lpstr>
      <vt:lpstr>V. VA Benefits</vt:lpstr>
      <vt:lpstr>VI. Leave earnings statement</vt:lpstr>
      <vt:lpstr>VI. Leave and earnings statement</vt:lpstr>
      <vt:lpstr>VI. Leave and earnings statement</vt:lpstr>
      <vt:lpstr>VI. Leave and earnings statement</vt:lpstr>
      <vt:lpstr>VI. Leave and earnings statement</vt:lpstr>
      <vt:lpstr>VI. Leave and earnings statement</vt:lpstr>
      <vt:lpstr>VI. Leave and earnings statement</vt:lpstr>
      <vt:lpstr>VI. Leave and earnings statement</vt:lpstr>
      <vt:lpstr>PowerPoint Presentation</vt:lpstr>
      <vt:lpstr>PowerPoint Presentation</vt:lpstr>
      <vt:lpstr>PowerPoint Presentation</vt:lpstr>
      <vt:lpstr>PowerPoint Presentation</vt:lpstr>
      <vt:lpstr>PowerPoint Presentation</vt:lpstr>
      <vt:lpstr>Questions?</vt:lpstr>
    </vt:vector>
  </TitlesOfParts>
  <Company>US Army National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Military and child support</dc:title>
  <dc:creator>Swinger, Grant T LTC USARMY NG ILARNG (USA)</dc:creator>
  <cp:lastModifiedBy>Brownlow, Juanett</cp:lastModifiedBy>
  <cp:revision>84</cp:revision>
  <dcterms:created xsi:type="dcterms:W3CDTF">2024-09-14T20:37:12Z</dcterms:created>
  <dcterms:modified xsi:type="dcterms:W3CDTF">2024-10-18T16:27:11Z</dcterms:modified>
</cp:coreProperties>
</file>