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2.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5" r:id="rId3"/>
    <p:sldId id="336" r:id="rId4"/>
    <p:sldId id="333" r:id="rId5"/>
    <p:sldId id="307" r:id="rId6"/>
    <p:sldId id="308" r:id="rId7"/>
    <p:sldId id="309" r:id="rId8"/>
    <p:sldId id="310" r:id="rId9"/>
    <p:sldId id="264" r:id="rId10"/>
    <p:sldId id="265" r:id="rId11"/>
    <p:sldId id="312" r:id="rId12"/>
    <p:sldId id="313" r:id="rId13"/>
    <p:sldId id="320" r:id="rId14"/>
    <p:sldId id="269" r:id="rId15"/>
    <p:sldId id="321" r:id="rId16"/>
    <p:sldId id="322" r:id="rId17"/>
    <p:sldId id="323" r:id="rId18"/>
    <p:sldId id="324" r:id="rId19"/>
    <p:sldId id="325" r:id="rId20"/>
    <p:sldId id="275" r:id="rId21"/>
    <p:sldId id="276" r:id="rId22"/>
    <p:sldId id="327" r:id="rId23"/>
    <p:sldId id="328" r:id="rId24"/>
    <p:sldId id="326" r:id="rId25"/>
    <p:sldId id="329" r:id="rId26"/>
    <p:sldId id="330" r:id="rId27"/>
    <p:sldId id="331" r:id="rId28"/>
    <p:sldId id="287" r:id="rId29"/>
    <p:sldId id="296" r:id="rId30"/>
    <p:sldId id="298" r:id="rId31"/>
    <p:sldId id="334" r:id="rId32"/>
    <p:sldId id="314" r:id="rId33"/>
    <p:sldId id="315" r:id="rId34"/>
    <p:sldId id="316" r:id="rId35"/>
    <p:sldId id="301" r:id="rId36"/>
    <p:sldId id="306" r:id="rId37"/>
    <p:sldId id="317" r:id="rId38"/>
    <p:sldId id="318" r:id="rId39"/>
    <p:sldId id="33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C53EA8-97AB-49B9-AE59-1987594E51FD}">
          <p14:sldIdLst>
            <p14:sldId id="256"/>
            <p14:sldId id="335"/>
            <p14:sldId id="336"/>
            <p14:sldId id="333"/>
            <p14:sldId id="307"/>
            <p14:sldId id="308"/>
            <p14:sldId id="309"/>
            <p14:sldId id="310"/>
            <p14:sldId id="264"/>
            <p14:sldId id="265"/>
            <p14:sldId id="312"/>
            <p14:sldId id="313"/>
            <p14:sldId id="320"/>
            <p14:sldId id="269"/>
            <p14:sldId id="321"/>
            <p14:sldId id="322"/>
            <p14:sldId id="323"/>
            <p14:sldId id="324"/>
            <p14:sldId id="325"/>
            <p14:sldId id="275"/>
            <p14:sldId id="276"/>
            <p14:sldId id="327"/>
            <p14:sldId id="328"/>
            <p14:sldId id="326"/>
            <p14:sldId id="329"/>
            <p14:sldId id="330"/>
            <p14:sldId id="331"/>
            <p14:sldId id="287"/>
          </p14:sldIdLst>
        </p14:section>
        <p14:section name="Untitled Section" id="{19B2FC11-FCD8-45A8-A48F-40845045C987}">
          <p14:sldIdLst>
            <p14:sldId id="296"/>
            <p14:sldId id="298"/>
            <p14:sldId id="334"/>
            <p14:sldId id="314"/>
            <p14:sldId id="315"/>
            <p14:sldId id="316"/>
            <p14:sldId id="301"/>
            <p14:sldId id="306"/>
            <p14:sldId id="317"/>
            <p14:sldId id="318"/>
            <p14:sldId id="3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EDB5B0-6409-4C0B-AEFD-52FC37B53F4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9A5576F4-DB56-40AC-AB01-8E070430A930}">
      <dgm:prSet custT="1"/>
      <dgm:spPr/>
      <dgm:t>
        <a:bodyPr vert="horz" lIns="182880"/>
        <a:lstStyle/>
        <a:p>
          <a:r>
            <a:rPr lang="en-US" sz="1600" b="1" dirty="0">
              <a:latin typeface="Arial" panose="020B0604020202020204" pitchFamily="34" charset="0"/>
              <a:cs typeface="Arial" panose="020B0604020202020204" pitchFamily="34" charset="0"/>
            </a:rPr>
            <a:t>Fair and equitable child support payments by transitioning to an income shares model.  </a:t>
          </a:r>
        </a:p>
      </dgm:t>
    </dgm:pt>
    <dgm:pt modelId="{A91DDC01-29FF-441B-B60E-D8F1D285FA00}" type="parTrans" cxnId="{C2BD391C-3FE8-4761-8E38-FA969773CEB7}">
      <dgm:prSet/>
      <dgm:spPr/>
      <dgm:t>
        <a:bodyPr/>
        <a:lstStyle/>
        <a:p>
          <a:endParaRPr lang="en-US" sz="1600" b="1">
            <a:latin typeface="Arial" panose="020B0604020202020204" pitchFamily="34" charset="0"/>
            <a:cs typeface="Arial" panose="020B0604020202020204" pitchFamily="34" charset="0"/>
          </a:endParaRPr>
        </a:p>
      </dgm:t>
    </dgm:pt>
    <dgm:pt modelId="{ED8E35FB-FD1C-4436-BB86-E79A83ACB548}" type="sibTrans" cxnId="{C2BD391C-3FE8-4761-8E38-FA969773CEB7}">
      <dgm:prSet/>
      <dgm:spPr/>
      <dgm:t>
        <a:bodyPr/>
        <a:lstStyle/>
        <a:p>
          <a:endParaRPr lang="en-US" sz="1600" b="1">
            <a:latin typeface="Arial" panose="020B0604020202020204" pitchFamily="34" charset="0"/>
            <a:cs typeface="Arial" panose="020B0604020202020204" pitchFamily="34" charset="0"/>
          </a:endParaRPr>
        </a:p>
      </dgm:t>
    </dgm:pt>
    <dgm:pt modelId="{56AB2941-6D5B-4D80-85D5-C434515825A9}">
      <dgm:prSet custT="1"/>
      <dgm:spPr/>
      <dgm:t>
        <a:bodyPr lIns="182880"/>
        <a:lstStyle/>
        <a:p>
          <a:r>
            <a:rPr lang="en-US" sz="1600" b="1" dirty="0">
              <a:latin typeface="Arial" panose="020B0604020202020204" pitchFamily="34" charset="0"/>
              <a:cs typeface="Arial" panose="020B0604020202020204" pitchFamily="34" charset="0"/>
            </a:rPr>
            <a:t>Interest reform, allowing the parent to decide whether the pursuit of interest on past due support is in the family’s best interests.   </a:t>
          </a:r>
        </a:p>
      </dgm:t>
    </dgm:pt>
    <dgm:pt modelId="{EA3F8C0A-DAEF-4AB4-A663-565D58C9EE81}" type="parTrans" cxnId="{4496C8A1-0E9C-4FB0-A7C1-686A6786C8DA}">
      <dgm:prSet/>
      <dgm:spPr/>
      <dgm:t>
        <a:bodyPr/>
        <a:lstStyle/>
        <a:p>
          <a:endParaRPr lang="en-US" sz="1600" b="1">
            <a:latin typeface="Arial" panose="020B0604020202020204" pitchFamily="34" charset="0"/>
            <a:cs typeface="Arial" panose="020B0604020202020204" pitchFamily="34" charset="0"/>
          </a:endParaRPr>
        </a:p>
      </dgm:t>
    </dgm:pt>
    <dgm:pt modelId="{35F4F559-2FF1-4AD8-95D5-8BE48F6937AC}" type="sibTrans" cxnId="{4496C8A1-0E9C-4FB0-A7C1-686A6786C8DA}">
      <dgm:prSet/>
      <dgm:spPr/>
      <dgm:t>
        <a:bodyPr/>
        <a:lstStyle/>
        <a:p>
          <a:endParaRPr lang="en-US" sz="1600" b="1">
            <a:latin typeface="Arial" panose="020B0604020202020204" pitchFamily="34" charset="0"/>
            <a:cs typeface="Arial" panose="020B0604020202020204" pitchFamily="34" charset="0"/>
          </a:endParaRPr>
        </a:p>
      </dgm:t>
    </dgm:pt>
    <dgm:pt modelId="{87246D5B-4E6E-4AD8-81E1-0455D0208227}">
      <dgm:prSet custT="1"/>
      <dgm:spPr/>
      <dgm:t>
        <a:bodyPr lIns="182880"/>
        <a:lstStyle/>
        <a:p>
          <a:r>
            <a:rPr lang="en-US" sz="1600" b="1" dirty="0">
              <a:latin typeface="Arial" panose="020B0604020202020204" pitchFamily="34" charset="0"/>
              <a:cs typeface="Arial" panose="020B0604020202020204" pitchFamily="34" charset="0"/>
            </a:rPr>
            <a:t>No credit reporting, eliminating additional difficulties for parents seeking better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employment or securing more stable housing, and  </a:t>
          </a:r>
        </a:p>
      </dgm:t>
    </dgm:pt>
    <dgm:pt modelId="{CEFE34E9-FDBA-47BB-B0F7-F105F1B30E61}" type="parTrans" cxnId="{48A5DD95-41F2-4627-904D-A886ADA67EF0}">
      <dgm:prSet/>
      <dgm:spPr/>
      <dgm:t>
        <a:bodyPr/>
        <a:lstStyle/>
        <a:p>
          <a:endParaRPr lang="en-US" sz="1600" b="1">
            <a:latin typeface="Arial" panose="020B0604020202020204" pitchFamily="34" charset="0"/>
            <a:cs typeface="Arial" panose="020B0604020202020204" pitchFamily="34" charset="0"/>
          </a:endParaRPr>
        </a:p>
      </dgm:t>
    </dgm:pt>
    <dgm:pt modelId="{444D7762-FD24-4C7D-9032-D7228F251B86}" type="sibTrans" cxnId="{48A5DD95-41F2-4627-904D-A886ADA67EF0}">
      <dgm:prSet/>
      <dgm:spPr/>
      <dgm:t>
        <a:bodyPr/>
        <a:lstStyle/>
        <a:p>
          <a:endParaRPr lang="en-US" sz="1600" b="1">
            <a:latin typeface="Arial" panose="020B0604020202020204" pitchFamily="34" charset="0"/>
            <a:cs typeface="Arial" panose="020B0604020202020204" pitchFamily="34" charset="0"/>
          </a:endParaRPr>
        </a:p>
      </dgm:t>
    </dgm:pt>
    <dgm:pt modelId="{F002E327-6A56-4146-A040-880EB5111D5C}">
      <dgm:prSet custT="1"/>
      <dgm:spPr/>
      <dgm:t>
        <a:bodyPr lIns="182880"/>
        <a:lstStyle/>
        <a:p>
          <a:r>
            <a:rPr lang="en-US" sz="1600" b="1" dirty="0">
              <a:latin typeface="Arial" panose="020B0604020202020204" pitchFamily="34" charset="0"/>
              <a:cs typeface="Arial" panose="020B0604020202020204" pitchFamily="34" charset="0"/>
            </a:rPr>
            <a:t>Full family distribution of child support – pass through, no longer retaining any child support payments received as reimbursement for the assistance provided.</a:t>
          </a:r>
        </a:p>
      </dgm:t>
    </dgm:pt>
    <dgm:pt modelId="{6161C310-D4FE-44D4-B23C-8A6F45BC704B}" type="parTrans" cxnId="{2C48AD26-7357-412C-8B0C-AF377A11E050}">
      <dgm:prSet/>
      <dgm:spPr/>
      <dgm:t>
        <a:bodyPr/>
        <a:lstStyle/>
        <a:p>
          <a:endParaRPr lang="en-US" sz="1600" b="1">
            <a:latin typeface="Arial" panose="020B0604020202020204" pitchFamily="34" charset="0"/>
            <a:cs typeface="Arial" panose="020B0604020202020204" pitchFamily="34" charset="0"/>
          </a:endParaRPr>
        </a:p>
      </dgm:t>
    </dgm:pt>
    <dgm:pt modelId="{290242AF-0E33-4D36-A250-A4D1DB12D940}" type="sibTrans" cxnId="{2C48AD26-7357-412C-8B0C-AF377A11E050}">
      <dgm:prSet/>
      <dgm:spPr/>
      <dgm:t>
        <a:bodyPr/>
        <a:lstStyle/>
        <a:p>
          <a:endParaRPr lang="en-US" sz="1600" b="1">
            <a:latin typeface="Arial" panose="020B0604020202020204" pitchFamily="34" charset="0"/>
            <a:cs typeface="Arial" panose="020B0604020202020204" pitchFamily="34" charset="0"/>
          </a:endParaRPr>
        </a:p>
      </dgm:t>
    </dgm:pt>
    <dgm:pt modelId="{8C05010A-8CF4-4179-8FB7-893C19DBFB98}" type="pres">
      <dgm:prSet presAssocID="{13EDB5B0-6409-4C0B-AEFD-52FC37B53F4E}" presName="linear" presStyleCnt="0">
        <dgm:presLayoutVars>
          <dgm:animLvl val="lvl"/>
          <dgm:resizeHandles val="exact"/>
        </dgm:presLayoutVars>
      </dgm:prSet>
      <dgm:spPr/>
    </dgm:pt>
    <dgm:pt modelId="{30718815-F272-4E9F-B2EB-66E523D16459}" type="pres">
      <dgm:prSet presAssocID="{9A5576F4-DB56-40AC-AB01-8E070430A930}" presName="parentText" presStyleLbl="node1" presStyleIdx="0" presStyleCnt="4" custLinFactNeighborY="-31968">
        <dgm:presLayoutVars>
          <dgm:chMax val="0"/>
          <dgm:bulletEnabled val="1"/>
        </dgm:presLayoutVars>
      </dgm:prSet>
      <dgm:spPr/>
    </dgm:pt>
    <dgm:pt modelId="{2A750DBF-0424-4B22-ABC3-F9C3F9F044A1}" type="pres">
      <dgm:prSet presAssocID="{ED8E35FB-FD1C-4436-BB86-E79A83ACB548}" presName="spacer" presStyleCnt="0"/>
      <dgm:spPr/>
    </dgm:pt>
    <dgm:pt modelId="{5930C935-A916-4E6A-9D39-8A00644FEEA0}" type="pres">
      <dgm:prSet presAssocID="{56AB2941-6D5B-4D80-85D5-C434515825A9}" presName="parentText" presStyleLbl="node1" presStyleIdx="1" presStyleCnt="4">
        <dgm:presLayoutVars>
          <dgm:chMax val="0"/>
          <dgm:bulletEnabled val="1"/>
        </dgm:presLayoutVars>
      </dgm:prSet>
      <dgm:spPr/>
    </dgm:pt>
    <dgm:pt modelId="{0FA9412D-06C9-44EB-83D2-98C5589D55AF}" type="pres">
      <dgm:prSet presAssocID="{35F4F559-2FF1-4AD8-95D5-8BE48F6937AC}" presName="spacer" presStyleCnt="0"/>
      <dgm:spPr/>
    </dgm:pt>
    <dgm:pt modelId="{52A00728-3F5A-42D3-94B8-0A4A19801E85}" type="pres">
      <dgm:prSet presAssocID="{87246D5B-4E6E-4AD8-81E1-0455D0208227}" presName="parentText" presStyleLbl="node1" presStyleIdx="2" presStyleCnt="4">
        <dgm:presLayoutVars>
          <dgm:chMax val="0"/>
          <dgm:bulletEnabled val="1"/>
        </dgm:presLayoutVars>
      </dgm:prSet>
      <dgm:spPr/>
    </dgm:pt>
    <dgm:pt modelId="{A7AD6D43-8C98-4F25-BE7D-B880F1EB7501}" type="pres">
      <dgm:prSet presAssocID="{444D7762-FD24-4C7D-9032-D7228F251B86}" presName="spacer" presStyleCnt="0"/>
      <dgm:spPr/>
    </dgm:pt>
    <dgm:pt modelId="{48B4F5C2-8EC4-4402-840D-71A413C49EE7}" type="pres">
      <dgm:prSet presAssocID="{F002E327-6A56-4146-A040-880EB5111D5C}" presName="parentText" presStyleLbl="node1" presStyleIdx="3" presStyleCnt="4">
        <dgm:presLayoutVars>
          <dgm:chMax val="0"/>
          <dgm:bulletEnabled val="1"/>
        </dgm:presLayoutVars>
      </dgm:prSet>
      <dgm:spPr/>
    </dgm:pt>
  </dgm:ptLst>
  <dgm:cxnLst>
    <dgm:cxn modelId="{C2BD391C-3FE8-4761-8E38-FA969773CEB7}" srcId="{13EDB5B0-6409-4C0B-AEFD-52FC37B53F4E}" destId="{9A5576F4-DB56-40AC-AB01-8E070430A930}" srcOrd="0" destOrd="0" parTransId="{A91DDC01-29FF-441B-B60E-D8F1D285FA00}" sibTransId="{ED8E35FB-FD1C-4436-BB86-E79A83ACB548}"/>
    <dgm:cxn modelId="{DC8E7425-C27A-4CEA-8BD9-203978F0E3C2}" type="presOf" srcId="{87246D5B-4E6E-4AD8-81E1-0455D0208227}" destId="{52A00728-3F5A-42D3-94B8-0A4A19801E85}" srcOrd="0" destOrd="0" presId="urn:microsoft.com/office/officeart/2005/8/layout/vList2"/>
    <dgm:cxn modelId="{2C48AD26-7357-412C-8B0C-AF377A11E050}" srcId="{13EDB5B0-6409-4C0B-AEFD-52FC37B53F4E}" destId="{F002E327-6A56-4146-A040-880EB5111D5C}" srcOrd="3" destOrd="0" parTransId="{6161C310-D4FE-44D4-B23C-8A6F45BC704B}" sibTransId="{290242AF-0E33-4D36-A250-A4D1DB12D940}"/>
    <dgm:cxn modelId="{4AA3CA2A-E1BF-4F42-ACA4-246FD7DFEF25}" type="presOf" srcId="{13EDB5B0-6409-4C0B-AEFD-52FC37B53F4E}" destId="{8C05010A-8CF4-4179-8FB7-893C19DBFB98}" srcOrd="0" destOrd="0" presId="urn:microsoft.com/office/officeart/2005/8/layout/vList2"/>
    <dgm:cxn modelId="{74CD4B60-D156-4028-A090-C805813AD02D}" type="presOf" srcId="{9A5576F4-DB56-40AC-AB01-8E070430A930}" destId="{30718815-F272-4E9F-B2EB-66E523D16459}" srcOrd="0" destOrd="0" presId="urn:microsoft.com/office/officeart/2005/8/layout/vList2"/>
    <dgm:cxn modelId="{56647E78-CE16-4628-93B0-4135083956C1}" type="presOf" srcId="{56AB2941-6D5B-4D80-85D5-C434515825A9}" destId="{5930C935-A916-4E6A-9D39-8A00644FEEA0}" srcOrd="0" destOrd="0" presId="urn:microsoft.com/office/officeart/2005/8/layout/vList2"/>
    <dgm:cxn modelId="{48A5DD95-41F2-4627-904D-A886ADA67EF0}" srcId="{13EDB5B0-6409-4C0B-AEFD-52FC37B53F4E}" destId="{87246D5B-4E6E-4AD8-81E1-0455D0208227}" srcOrd="2" destOrd="0" parTransId="{CEFE34E9-FDBA-47BB-B0F7-F105F1B30E61}" sibTransId="{444D7762-FD24-4C7D-9032-D7228F251B86}"/>
    <dgm:cxn modelId="{4496C8A1-0E9C-4FB0-A7C1-686A6786C8DA}" srcId="{13EDB5B0-6409-4C0B-AEFD-52FC37B53F4E}" destId="{56AB2941-6D5B-4D80-85D5-C434515825A9}" srcOrd="1" destOrd="0" parTransId="{EA3F8C0A-DAEF-4AB4-A663-565D58C9EE81}" sibTransId="{35F4F559-2FF1-4AD8-95D5-8BE48F6937AC}"/>
    <dgm:cxn modelId="{35C512EC-FAA6-46D9-A2E9-2BED24C645A0}" type="presOf" srcId="{F002E327-6A56-4146-A040-880EB5111D5C}" destId="{48B4F5C2-8EC4-4402-840D-71A413C49EE7}" srcOrd="0" destOrd="0" presId="urn:microsoft.com/office/officeart/2005/8/layout/vList2"/>
    <dgm:cxn modelId="{35554B98-4DEB-4E59-AC4D-F861DCA3F00A}" type="presParOf" srcId="{8C05010A-8CF4-4179-8FB7-893C19DBFB98}" destId="{30718815-F272-4E9F-B2EB-66E523D16459}" srcOrd="0" destOrd="0" presId="urn:microsoft.com/office/officeart/2005/8/layout/vList2"/>
    <dgm:cxn modelId="{9160C6FC-8B88-4377-BF68-C4F57187B376}" type="presParOf" srcId="{8C05010A-8CF4-4179-8FB7-893C19DBFB98}" destId="{2A750DBF-0424-4B22-ABC3-F9C3F9F044A1}" srcOrd="1" destOrd="0" presId="urn:microsoft.com/office/officeart/2005/8/layout/vList2"/>
    <dgm:cxn modelId="{3812C3C3-3409-47B4-B794-B84C3B42746D}" type="presParOf" srcId="{8C05010A-8CF4-4179-8FB7-893C19DBFB98}" destId="{5930C935-A916-4E6A-9D39-8A00644FEEA0}" srcOrd="2" destOrd="0" presId="urn:microsoft.com/office/officeart/2005/8/layout/vList2"/>
    <dgm:cxn modelId="{E878F817-7065-4D76-8405-64B71805348E}" type="presParOf" srcId="{8C05010A-8CF4-4179-8FB7-893C19DBFB98}" destId="{0FA9412D-06C9-44EB-83D2-98C5589D55AF}" srcOrd="3" destOrd="0" presId="urn:microsoft.com/office/officeart/2005/8/layout/vList2"/>
    <dgm:cxn modelId="{217F1DA7-DC89-4060-BEAC-07C56066BD84}" type="presParOf" srcId="{8C05010A-8CF4-4179-8FB7-893C19DBFB98}" destId="{52A00728-3F5A-42D3-94B8-0A4A19801E85}" srcOrd="4" destOrd="0" presId="urn:microsoft.com/office/officeart/2005/8/layout/vList2"/>
    <dgm:cxn modelId="{4CE92301-8F12-497B-8410-E35DCEF81AB8}" type="presParOf" srcId="{8C05010A-8CF4-4179-8FB7-893C19DBFB98}" destId="{A7AD6D43-8C98-4F25-BE7D-B880F1EB7501}" srcOrd="5" destOrd="0" presId="urn:microsoft.com/office/officeart/2005/8/layout/vList2"/>
    <dgm:cxn modelId="{5DE4A4C9-8662-4BDD-A09C-67D65631E972}" type="presParOf" srcId="{8C05010A-8CF4-4179-8FB7-893C19DBFB98}" destId="{48B4F5C2-8EC4-4402-840D-71A413C49EE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00B969-12EB-42CC-A13A-A42481FC4D40}" type="doc">
      <dgm:prSet loTypeId="urn:microsoft.com/office/officeart/2005/8/layout/cycle8" loCatId="cycle" qsTypeId="urn:microsoft.com/office/officeart/2005/8/quickstyle/simple5" qsCatId="simple" csTypeId="urn:microsoft.com/office/officeart/2005/8/colors/colorful5" csCatId="colorful" phldr="1"/>
      <dgm:spPr/>
      <dgm:t>
        <a:bodyPr/>
        <a:lstStyle/>
        <a:p>
          <a:endParaRPr lang="en-US"/>
        </a:p>
      </dgm:t>
    </dgm:pt>
    <dgm:pt modelId="{3997EA2E-3CF5-4CE0-8383-7C1DF52E694D}">
      <dgm:prSet/>
      <dgm:spPr/>
      <dgm:t>
        <a:bodyPr/>
        <a:lstStyle/>
        <a:p>
          <a:r>
            <a:rPr lang="en-US" b="1" dirty="0">
              <a:latin typeface="Arial" panose="020B0604020202020204" pitchFamily="34" charset="0"/>
              <a:cs typeface="Arial" panose="020B0604020202020204" pitchFamily="34" charset="0"/>
            </a:rPr>
            <a:t>Employment</a:t>
          </a:r>
          <a:r>
            <a:rPr lang="en-US" dirty="0"/>
            <a:t> </a:t>
          </a:r>
          <a:r>
            <a:rPr lang="en-US" b="1" dirty="0">
              <a:latin typeface="Arial" panose="020B0604020202020204" pitchFamily="34" charset="0"/>
              <a:cs typeface="Arial" panose="020B0604020202020204" pitchFamily="34" charset="0"/>
            </a:rPr>
            <a:t>Opportunities</a:t>
          </a:r>
        </a:p>
      </dgm:t>
    </dgm:pt>
    <dgm:pt modelId="{70ED19EA-5031-47DD-BC16-2B1941C3754C}" type="parTrans" cxnId="{5ADA5A6E-AEF5-4589-B4E5-10604F0D8881}">
      <dgm:prSet/>
      <dgm:spPr/>
      <dgm:t>
        <a:bodyPr/>
        <a:lstStyle/>
        <a:p>
          <a:endParaRPr lang="en-US"/>
        </a:p>
      </dgm:t>
    </dgm:pt>
    <dgm:pt modelId="{0852FDD5-15CE-410E-B0E7-21CEF57397E4}" type="sibTrans" cxnId="{5ADA5A6E-AEF5-4589-B4E5-10604F0D8881}">
      <dgm:prSet/>
      <dgm:spPr/>
      <dgm:t>
        <a:bodyPr/>
        <a:lstStyle/>
        <a:p>
          <a:endParaRPr lang="en-US"/>
        </a:p>
      </dgm:t>
    </dgm:pt>
    <dgm:pt modelId="{11D1F326-6512-477C-A3E8-E55AD888A0E8}">
      <dgm:prSet/>
      <dgm:spPr/>
      <dgm:t>
        <a:bodyPr/>
        <a:lstStyle/>
        <a:p>
          <a:r>
            <a:rPr lang="en-US" b="1" dirty="0">
              <a:latin typeface="Arial" panose="020B0604020202020204" pitchFamily="34" charset="0"/>
              <a:cs typeface="Arial" panose="020B0604020202020204" pitchFamily="34" charset="0"/>
            </a:rPr>
            <a:t>Domestic Violence Support</a:t>
          </a:r>
        </a:p>
      </dgm:t>
    </dgm:pt>
    <dgm:pt modelId="{A02F4907-D610-4CD2-B0FF-FB87558139A4}" type="parTrans" cxnId="{A305D877-9D02-4D2B-B292-3E98EB7EF581}">
      <dgm:prSet/>
      <dgm:spPr/>
      <dgm:t>
        <a:bodyPr/>
        <a:lstStyle/>
        <a:p>
          <a:endParaRPr lang="en-US"/>
        </a:p>
      </dgm:t>
    </dgm:pt>
    <dgm:pt modelId="{0AE2B356-1276-499C-B2FC-AA45E219792F}" type="sibTrans" cxnId="{A305D877-9D02-4D2B-B292-3E98EB7EF581}">
      <dgm:prSet/>
      <dgm:spPr/>
      <dgm:t>
        <a:bodyPr/>
        <a:lstStyle/>
        <a:p>
          <a:endParaRPr lang="en-US"/>
        </a:p>
      </dgm:t>
    </dgm:pt>
    <dgm:pt modelId="{84C25024-2F97-42F4-8F56-8DD94171FB8C}">
      <dgm:prSet/>
      <dgm:spPr/>
      <dgm:t>
        <a:bodyPr/>
        <a:lstStyle/>
        <a:p>
          <a:r>
            <a:rPr lang="en-US" b="1">
              <a:latin typeface="Arial" panose="020B0604020202020204" pitchFamily="34" charset="0"/>
              <a:cs typeface="Arial" panose="020B0604020202020204" pitchFamily="34" charset="0"/>
            </a:rPr>
            <a:t>Addiction Prevention</a:t>
          </a:r>
        </a:p>
      </dgm:t>
    </dgm:pt>
    <dgm:pt modelId="{31D6DE3B-CC74-42A9-809E-C24DCFBC5197}" type="parTrans" cxnId="{FFEC4CEC-AEBB-4F42-A4BA-A279079DA266}">
      <dgm:prSet/>
      <dgm:spPr/>
      <dgm:t>
        <a:bodyPr/>
        <a:lstStyle/>
        <a:p>
          <a:endParaRPr lang="en-US"/>
        </a:p>
      </dgm:t>
    </dgm:pt>
    <dgm:pt modelId="{ECC1E13C-7143-48A2-A33B-8D68B1E42E00}" type="sibTrans" cxnId="{FFEC4CEC-AEBB-4F42-A4BA-A279079DA266}">
      <dgm:prSet/>
      <dgm:spPr/>
      <dgm:t>
        <a:bodyPr/>
        <a:lstStyle/>
        <a:p>
          <a:endParaRPr lang="en-US"/>
        </a:p>
      </dgm:t>
    </dgm:pt>
    <dgm:pt modelId="{BB152D1C-716B-498C-8CC0-FF9307BA5DFD}">
      <dgm:prSet/>
      <dgm:spPr/>
      <dgm:t>
        <a:bodyPr/>
        <a:lstStyle/>
        <a:p>
          <a:r>
            <a:rPr lang="en-US" b="1" dirty="0">
              <a:latin typeface="Arial" panose="020B0604020202020204" pitchFamily="34" charset="0"/>
              <a:cs typeface="Arial" panose="020B0604020202020204" pitchFamily="34" charset="0"/>
            </a:rPr>
            <a:t>Network of Advocates</a:t>
          </a:r>
        </a:p>
      </dgm:t>
    </dgm:pt>
    <dgm:pt modelId="{5E3CD318-0086-47AF-977D-7A08800C657A}" type="parTrans" cxnId="{306C7FFA-FE1A-4CC2-B833-34577BA02076}">
      <dgm:prSet/>
      <dgm:spPr/>
      <dgm:t>
        <a:bodyPr/>
        <a:lstStyle/>
        <a:p>
          <a:endParaRPr lang="en-US"/>
        </a:p>
      </dgm:t>
    </dgm:pt>
    <dgm:pt modelId="{1FA44C4E-D58F-4F7A-A2DA-919FC4F2140E}" type="sibTrans" cxnId="{306C7FFA-FE1A-4CC2-B833-34577BA02076}">
      <dgm:prSet/>
      <dgm:spPr/>
      <dgm:t>
        <a:bodyPr/>
        <a:lstStyle/>
        <a:p>
          <a:endParaRPr lang="en-US"/>
        </a:p>
      </dgm:t>
    </dgm:pt>
    <dgm:pt modelId="{8C9F1394-49D0-4421-AD8E-EDF81BDB98E8}" type="pres">
      <dgm:prSet presAssocID="{8700B969-12EB-42CC-A13A-A42481FC4D40}" presName="compositeShape" presStyleCnt="0">
        <dgm:presLayoutVars>
          <dgm:chMax val="7"/>
          <dgm:dir/>
          <dgm:resizeHandles val="exact"/>
        </dgm:presLayoutVars>
      </dgm:prSet>
      <dgm:spPr/>
    </dgm:pt>
    <dgm:pt modelId="{F4B7FF2D-A2BA-4C1F-9A18-5977D4F4F8E1}" type="pres">
      <dgm:prSet presAssocID="{8700B969-12EB-42CC-A13A-A42481FC4D40}" presName="wedge1" presStyleLbl="node1" presStyleIdx="0" presStyleCnt="4"/>
      <dgm:spPr/>
    </dgm:pt>
    <dgm:pt modelId="{437F48F0-BFC6-4892-B79C-8DDDDC99D17C}" type="pres">
      <dgm:prSet presAssocID="{8700B969-12EB-42CC-A13A-A42481FC4D40}" presName="dummy1a" presStyleCnt="0"/>
      <dgm:spPr/>
    </dgm:pt>
    <dgm:pt modelId="{17DE1342-B8D3-41D7-B30F-109B41B6334F}" type="pres">
      <dgm:prSet presAssocID="{8700B969-12EB-42CC-A13A-A42481FC4D40}" presName="dummy1b" presStyleCnt="0"/>
      <dgm:spPr/>
    </dgm:pt>
    <dgm:pt modelId="{78153EDA-6592-4DAE-8B68-4FA8B72446AA}" type="pres">
      <dgm:prSet presAssocID="{8700B969-12EB-42CC-A13A-A42481FC4D40}" presName="wedge1Tx" presStyleLbl="node1" presStyleIdx="0" presStyleCnt="4">
        <dgm:presLayoutVars>
          <dgm:chMax val="0"/>
          <dgm:chPref val="0"/>
          <dgm:bulletEnabled val="1"/>
        </dgm:presLayoutVars>
      </dgm:prSet>
      <dgm:spPr/>
    </dgm:pt>
    <dgm:pt modelId="{618D3228-72F8-4DE8-A789-09964EDD2442}" type="pres">
      <dgm:prSet presAssocID="{8700B969-12EB-42CC-A13A-A42481FC4D40}" presName="wedge2" presStyleLbl="node1" presStyleIdx="1" presStyleCnt="4"/>
      <dgm:spPr/>
    </dgm:pt>
    <dgm:pt modelId="{967F9916-D4D5-45F7-8B57-2127F39C1B65}" type="pres">
      <dgm:prSet presAssocID="{8700B969-12EB-42CC-A13A-A42481FC4D40}" presName="dummy2a" presStyleCnt="0"/>
      <dgm:spPr/>
    </dgm:pt>
    <dgm:pt modelId="{D02E8BDB-5BC5-4FCA-8015-5180B8E57592}" type="pres">
      <dgm:prSet presAssocID="{8700B969-12EB-42CC-A13A-A42481FC4D40}" presName="dummy2b" presStyleCnt="0"/>
      <dgm:spPr/>
    </dgm:pt>
    <dgm:pt modelId="{904B47DF-BD4D-42EA-8076-1123ACB9E391}" type="pres">
      <dgm:prSet presAssocID="{8700B969-12EB-42CC-A13A-A42481FC4D40}" presName="wedge2Tx" presStyleLbl="node1" presStyleIdx="1" presStyleCnt="4">
        <dgm:presLayoutVars>
          <dgm:chMax val="0"/>
          <dgm:chPref val="0"/>
          <dgm:bulletEnabled val="1"/>
        </dgm:presLayoutVars>
      </dgm:prSet>
      <dgm:spPr/>
    </dgm:pt>
    <dgm:pt modelId="{3B127E3F-F31B-494C-899E-8EC4D4B8ED1A}" type="pres">
      <dgm:prSet presAssocID="{8700B969-12EB-42CC-A13A-A42481FC4D40}" presName="wedge3" presStyleLbl="node1" presStyleIdx="2" presStyleCnt="4"/>
      <dgm:spPr/>
    </dgm:pt>
    <dgm:pt modelId="{5EB691E2-1EC2-4CF8-BEB1-7E6CC582463A}" type="pres">
      <dgm:prSet presAssocID="{8700B969-12EB-42CC-A13A-A42481FC4D40}" presName="dummy3a" presStyleCnt="0"/>
      <dgm:spPr/>
    </dgm:pt>
    <dgm:pt modelId="{0B6AC401-1EE5-44F3-A376-EA76E8016C12}" type="pres">
      <dgm:prSet presAssocID="{8700B969-12EB-42CC-A13A-A42481FC4D40}" presName="dummy3b" presStyleCnt="0"/>
      <dgm:spPr/>
    </dgm:pt>
    <dgm:pt modelId="{9B48A404-FC58-40E2-AA4D-E53E707D78C4}" type="pres">
      <dgm:prSet presAssocID="{8700B969-12EB-42CC-A13A-A42481FC4D40}" presName="wedge3Tx" presStyleLbl="node1" presStyleIdx="2" presStyleCnt="4">
        <dgm:presLayoutVars>
          <dgm:chMax val="0"/>
          <dgm:chPref val="0"/>
          <dgm:bulletEnabled val="1"/>
        </dgm:presLayoutVars>
      </dgm:prSet>
      <dgm:spPr/>
    </dgm:pt>
    <dgm:pt modelId="{872CF8C1-6891-43EF-9F6A-C108B66E05DA}" type="pres">
      <dgm:prSet presAssocID="{8700B969-12EB-42CC-A13A-A42481FC4D40}" presName="wedge4" presStyleLbl="node1" presStyleIdx="3" presStyleCnt="4"/>
      <dgm:spPr/>
    </dgm:pt>
    <dgm:pt modelId="{E8536711-5846-453E-B10F-F5CD957DCFD7}" type="pres">
      <dgm:prSet presAssocID="{8700B969-12EB-42CC-A13A-A42481FC4D40}" presName="dummy4a" presStyleCnt="0"/>
      <dgm:spPr/>
    </dgm:pt>
    <dgm:pt modelId="{1500D30C-F34B-48BD-8D7A-7B13A29F3D04}" type="pres">
      <dgm:prSet presAssocID="{8700B969-12EB-42CC-A13A-A42481FC4D40}" presName="dummy4b" presStyleCnt="0"/>
      <dgm:spPr/>
    </dgm:pt>
    <dgm:pt modelId="{B6943DD8-AAEE-4593-9E98-103132F5B17F}" type="pres">
      <dgm:prSet presAssocID="{8700B969-12EB-42CC-A13A-A42481FC4D40}" presName="wedge4Tx" presStyleLbl="node1" presStyleIdx="3" presStyleCnt="4">
        <dgm:presLayoutVars>
          <dgm:chMax val="0"/>
          <dgm:chPref val="0"/>
          <dgm:bulletEnabled val="1"/>
        </dgm:presLayoutVars>
      </dgm:prSet>
      <dgm:spPr/>
    </dgm:pt>
    <dgm:pt modelId="{29DCDAFE-6F80-41EC-8EA1-C75BD9EF54D3}" type="pres">
      <dgm:prSet presAssocID="{0852FDD5-15CE-410E-B0E7-21CEF57397E4}" presName="arrowWedge1" presStyleLbl="fgSibTrans2D1" presStyleIdx="0" presStyleCnt="4"/>
      <dgm:spPr/>
    </dgm:pt>
    <dgm:pt modelId="{5513DFB3-02A9-40A0-ABFD-47BF55B829CB}" type="pres">
      <dgm:prSet presAssocID="{0AE2B356-1276-499C-B2FC-AA45E219792F}" presName="arrowWedge2" presStyleLbl="fgSibTrans2D1" presStyleIdx="1" presStyleCnt="4"/>
      <dgm:spPr/>
    </dgm:pt>
    <dgm:pt modelId="{5B413426-09DE-4B22-99D8-265A97D53176}" type="pres">
      <dgm:prSet presAssocID="{ECC1E13C-7143-48A2-A33B-8D68B1E42E00}" presName="arrowWedge3" presStyleLbl="fgSibTrans2D1" presStyleIdx="2" presStyleCnt="4"/>
      <dgm:spPr/>
    </dgm:pt>
    <dgm:pt modelId="{09F2BF25-0B82-4636-9562-68084886100E}" type="pres">
      <dgm:prSet presAssocID="{1FA44C4E-D58F-4F7A-A2DA-919FC4F2140E}" presName="arrowWedge4" presStyleLbl="fgSibTrans2D1" presStyleIdx="3" presStyleCnt="4"/>
      <dgm:spPr/>
    </dgm:pt>
  </dgm:ptLst>
  <dgm:cxnLst>
    <dgm:cxn modelId="{38E67F00-18A2-4679-B531-D4691A62F3CF}" type="presOf" srcId="{3997EA2E-3CF5-4CE0-8383-7C1DF52E694D}" destId="{78153EDA-6592-4DAE-8B68-4FA8B72446AA}" srcOrd="1" destOrd="0" presId="urn:microsoft.com/office/officeart/2005/8/layout/cycle8"/>
    <dgm:cxn modelId="{74FA750F-F370-4E80-99BF-B6C052D7BCC9}" type="presOf" srcId="{3997EA2E-3CF5-4CE0-8383-7C1DF52E694D}" destId="{F4B7FF2D-A2BA-4C1F-9A18-5977D4F4F8E1}" srcOrd="0" destOrd="0" presId="urn:microsoft.com/office/officeart/2005/8/layout/cycle8"/>
    <dgm:cxn modelId="{8A44795B-D5A5-4243-B8B6-69C428BC5F4A}" type="presOf" srcId="{BB152D1C-716B-498C-8CC0-FF9307BA5DFD}" destId="{872CF8C1-6891-43EF-9F6A-C108B66E05DA}" srcOrd="0" destOrd="0" presId="urn:microsoft.com/office/officeart/2005/8/layout/cycle8"/>
    <dgm:cxn modelId="{5ADA5A6E-AEF5-4589-B4E5-10604F0D8881}" srcId="{8700B969-12EB-42CC-A13A-A42481FC4D40}" destId="{3997EA2E-3CF5-4CE0-8383-7C1DF52E694D}" srcOrd="0" destOrd="0" parTransId="{70ED19EA-5031-47DD-BC16-2B1941C3754C}" sibTransId="{0852FDD5-15CE-410E-B0E7-21CEF57397E4}"/>
    <dgm:cxn modelId="{A305D877-9D02-4D2B-B292-3E98EB7EF581}" srcId="{8700B969-12EB-42CC-A13A-A42481FC4D40}" destId="{11D1F326-6512-477C-A3E8-E55AD888A0E8}" srcOrd="1" destOrd="0" parTransId="{A02F4907-D610-4CD2-B0FF-FB87558139A4}" sibTransId="{0AE2B356-1276-499C-B2FC-AA45E219792F}"/>
    <dgm:cxn modelId="{853ADC7E-B7CF-4144-850A-A644E1CB89F0}" type="presOf" srcId="{11D1F326-6512-477C-A3E8-E55AD888A0E8}" destId="{618D3228-72F8-4DE8-A789-09964EDD2442}" srcOrd="0" destOrd="0" presId="urn:microsoft.com/office/officeart/2005/8/layout/cycle8"/>
    <dgm:cxn modelId="{5039298A-1105-48D1-AB94-EA98EFDEE256}" type="presOf" srcId="{8700B969-12EB-42CC-A13A-A42481FC4D40}" destId="{8C9F1394-49D0-4421-AD8E-EDF81BDB98E8}" srcOrd="0" destOrd="0" presId="urn:microsoft.com/office/officeart/2005/8/layout/cycle8"/>
    <dgm:cxn modelId="{D07F2B98-FA96-4D77-995A-DF51BB11602A}" type="presOf" srcId="{11D1F326-6512-477C-A3E8-E55AD888A0E8}" destId="{904B47DF-BD4D-42EA-8076-1123ACB9E391}" srcOrd="1" destOrd="0" presId="urn:microsoft.com/office/officeart/2005/8/layout/cycle8"/>
    <dgm:cxn modelId="{09D1D4AC-8256-4374-B5B6-1297E037E8CA}" type="presOf" srcId="{84C25024-2F97-42F4-8F56-8DD94171FB8C}" destId="{3B127E3F-F31B-494C-899E-8EC4D4B8ED1A}" srcOrd="0" destOrd="0" presId="urn:microsoft.com/office/officeart/2005/8/layout/cycle8"/>
    <dgm:cxn modelId="{44D1A1AF-CB8D-45F7-85ED-6606FDCCCA3E}" type="presOf" srcId="{84C25024-2F97-42F4-8F56-8DD94171FB8C}" destId="{9B48A404-FC58-40E2-AA4D-E53E707D78C4}" srcOrd="1" destOrd="0" presId="urn:microsoft.com/office/officeart/2005/8/layout/cycle8"/>
    <dgm:cxn modelId="{2B6B1FC4-98B7-479A-AACC-09359EF548AA}" type="presOf" srcId="{BB152D1C-716B-498C-8CC0-FF9307BA5DFD}" destId="{B6943DD8-AAEE-4593-9E98-103132F5B17F}" srcOrd="1" destOrd="0" presId="urn:microsoft.com/office/officeart/2005/8/layout/cycle8"/>
    <dgm:cxn modelId="{FFEC4CEC-AEBB-4F42-A4BA-A279079DA266}" srcId="{8700B969-12EB-42CC-A13A-A42481FC4D40}" destId="{84C25024-2F97-42F4-8F56-8DD94171FB8C}" srcOrd="2" destOrd="0" parTransId="{31D6DE3B-CC74-42A9-809E-C24DCFBC5197}" sibTransId="{ECC1E13C-7143-48A2-A33B-8D68B1E42E00}"/>
    <dgm:cxn modelId="{306C7FFA-FE1A-4CC2-B833-34577BA02076}" srcId="{8700B969-12EB-42CC-A13A-A42481FC4D40}" destId="{BB152D1C-716B-498C-8CC0-FF9307BA5DFD}" srcOrd="3" destOrd="0" parTransId="{5E3CD318-0086-47AF-977D-7A08800C657A}" sibTransId="{1FA44C4E-D58F-4F7A-A2DA-919FC4F2140E}"/>
    <dgm:cxn modelId="{B32CF7F5-FA18-4627-A110-54703B460447}" type="presParOf" srcId="{8C9F1394-49D0-4421-AD8E-EDF81BDB98E8}" destId="{F4B7FF2D-A2BA-4C1F-9A18-5977D4F4F8E1}" srcOrd="0" destOrd="0" presId="urn:microsoft.com/office/officeart/2005/8/layout/cycle8"/>
    <dgm:cxn modelId="{586DB1F2-17B7-4288-A57F-0B29C8F4E235}" type="presParOf" srcId="{8C9F1394-49D0-4421-AD8E-EDF81BDB98E8}" destId="{437F48F0-BFC6-4892-B79C-8DDDDC99D17C}" srcOrd="1" destOrd="0" presId="urn:microsoft.com/office/officeart/2005/8/layout/cycle8"/>
    <dgm:cxn modelId="{4D2C05ED-78A0-4D5E-B13F-D14A981CBDA2}" type="presParOf" srcId="{8C9F1394-49D0-4421-AD8E-EDF81BDB98E8}" destId="{17DE1342-B8D3-41D7-B30F-109B41B6334F}" srcOrd="2" destOrd="0" presId="urn:microsoft.com/office/officeart/2005/8/layout/cycle8"/>
    <dgm:cxn modelId="{2C6C6859-906F-41F9-AB43-2515DCD41DDC}" type="presParOf" srcId="{8C9F1394-49D0-4421-AD8E-EDF81BDB98E8}" destId="{78153EDA-6592-4DAE-8B68-4FA8B72446AA}" srcOrd="3" destOrd="0" presId="urn:microsoft.com/office/officeart/2005/8/layout/cycle8"/>
    <dgm:cxn modelId="{30E0E852-74F5-4F5B-B0CD-81F301E5E9AF}" type="presParOf" srcId="{8C9F1394-49D0-4421-AD8E-EDF81BDB98E8}" destId="{618D3228-72F8-4DE8-A789-09964EDD2442}" srcOrd="4" destOrd="0" presId="urn:microsoft.com/office/officeart/2005/8/layout/cycle8"/>
    <dgm:cxn modelId="{80B52C17-3847-46C0-B8E4-4D53B8A09457}" type="presParOf" srcId="{8C9F1394-49D0-4421-AD8E-EDF81BDB98E8}" destId="{967F9916-D4D5-45F7-8B57-2127F39C1B65}" srcOrd="5" destOrd="0" presId="urn:microsoft.com/office/officeart/2005/8/layout/cycle8"/>
    <dgm:cxn modelId="{AA17FEA3-BF2C-4908-A0CE-ED249E1166FA}" type="presParOf" srcId="{8C9F1394-49D0-4421-AD8E-EDF81BDB98E8}" destId="{D02E8BDB-5BC5-4FCA-8015-5180B8E57592}" srcOrd="6" destOrd="0" presId="urn:microsoft.com/office/officeart/2005/8/layout/cycle8"/>
    <dgm:cxn modelId="{5F0DDD01-652C-4383-978F-1732C9E38E19}" type="presParOf" srcId="{8C9F1394-49D0-4421-AD8E-EDF81BDB98E8}" destId="{904B47DF-BD4D-42EA-8076-1123ACB9E391}" srcOrd="7" destOrd="0" presId="urn:microsoft.com/office/officeart/2005/8/layout/cycle8"/>
    <dgm:cxn modelId="{610BA2B1-BF02-439A-BE05-1303F55078A2}" type="presParOf" srcId="{8C9F1394-49D0-4421-AD8E-EDF81BDB98E8}" destId="{3B127E3F-F31B-494C-899E-8EC4D4B8ED1A}" srcOrd="8" destOrd="0" presId="urn:microsoft.com/office/officeart/2005/8/layout/cycle8"/>
    <dgm:cxn modelId="{503B3B23-797D-4F9B-B060-A629CB20E587}" type="presParOf" srcId="{8C9F1394-49D0-4421-AD8E-EDF81BDB98E8}" destId="{5EB691E2-1EC2-4CF8-BEB1-7E6CC582463A}" srcOrd="9" destOrd="0" presId="urn:microsoft.com/office/officeart/2005/8/layout/cycle8"/>
    <dgm:cxn modelId="{03A4DC3A-1DEC-4B09-8EFC-B08EAA27BBB8}" type="presParOf" srcId="{8C9F1394-49D0-4421-AD8E-EDF81BDB98E8}" destId="{0B6AC401-1EE5-44F3-A376-EA76E8016C12}" srcOrd="10" destOrd="0" presId="urn:microsoft.com/office/officeart/2005/8/layout/cycle8"/>
    <dgm:cxn modelId="{38D019F9-07FC-4693-A203-8FE8C6E03831}" type="presParOf" srcId="{8C9F1394-49D0-4421-AD8E-EDF81BDB98E8}" destId="{9B48A404-FC58-40E2-AA4D-E53E707D78C4}" srcOrd="11" destOrd="0" presId="urn:microsoft.com/office/officeart/2005/8/layout/cycle8"/>
    <dgm:cxn modelId="{F434F60A-9223-4E95-B0A0-16EEECB69D52}" type="presParOf" srcId="{8C9F1394-49D0-4421-AD8E-EDF81BDB98E8}" destId="{872CF8C1-6891-43EF-9F6A-C108B66E05DA}" srcOrd="12" destOrd="0" presId="urn:microsoft.com/office/officeart/2005/8/layout/cycle8"/>
    <dgm:cxn modelId="{80A36CBA-A67E-42A1-A7B7-29CE1E8E1C43}" type="presParOf" srcId="{8C9F1394-49D0-4421-AD8E-EDF81BDB98E8}" destId="{E8536711-5846-453E-B10F-F5CD957DCFD7}" srcOrd="13" destOrd="0" presId="urn:microsoft.com/office/officeart/2005/8/layout/cycle8"/>
    <dgm:cxn modelId="{68C0FEE1-084B-4F2A-ADCA-77AFC6D0BF1D}" type="presParOf" srcId="{8C9F1394-49D0-4421-AD8E-EDF81BDB98E8}" destId="{1500D30C-F34B-48BD-8D7A-7B13A29F3D04}" srcOrd="14" destOrd="0" presId="urn:microsoft.com/office/officeart/2005/8/layout/cycle8"/>
    <dgm:cxn modelId="{0AF361B8-DB6F-4E28-BE78-B65123467815}" type="presParOf" srcId="{8C9F1394-49D0-4421-AD8E-EDF81BDB98E8}" destId="{B6943DD8-AAEE-4593-9E98-103132F5B17F}" srcOrd="15" destOrd="0" presId="urn:microsoft.com/office/officeart/2005/8/layout/cycle8"/>
    <dgm:cxn modelId="{8681DBCC-4C04-4A0F-8AEF-2AD6E9D5B098}" type="presParOf" srcId="{8C9F1394-49D0-4421-AD8E-EDF81BDB98E8}" destId="{29DCDAFE-6F80-41EC-8EA1-C75BD9EF54D3}" srcOrd="16" destOrd="0" presId="urn:microsoft.com/office/officeart/2005/8/layout/cycle8"/>
    <dgm:cxn modelId="{0ED32467-BBDF-4564-BA03-66E9A9F2B629}" type="presParOf" srcId="{8C9F1394-49D0-4421-AD8E-EDF81BDB98E8}" destId="{5513DFB3-02A9-40A0-ABFD-47BF55B829CB}" srcOrd="17" destOrd="0" presId="urn:microsoft.com/office/officeart/2005/8/layout/cycle8"/>
    <dgm:cxn modelId="{595A1E4F-5738-49F3-95D9-3D3C22305136}" type="presParOf" srcId="{8C9F1394-49D0-4421-AD8E-EDF81BDB98E8}" destId="{5B413426-09DE-4B22-99D8-265A97D53176}" srcOrd="18" destOrd="0" presId="urn:microsoft.com/office/officeart/2005/8/layout/cycle8"/>
    <dgm:cxn modelId="{DB0D1404-15B3-487D-8340-E95F3777620D}" type="presParOf" srcId="{8C9F1394-49D0-4421-AD8E-EDF81BDB98E8}" destId="{09F2BF25-0B82-4636-9562-68084886100E}"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18815-F272-4E9F-B2EB-66E523D16459}">
      <dsp:nvSpPr>
        <dsp:cNvPr id="0" name=""/>
        <dsp:cNvSpPr/>
      </dsp:nvSpPr>
      <dsp:spPr>
        <a:xfrm>
          <a:off x="0" y="0"/>
          <a:ext cx="9287445" cy="7675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Fair and equitable child support payments by transitioning to an income shares model.  </a:t>
          </a:r>
        </a:p>
      </dsp:txBody>
      <dsp:txXfrm>
        <a:off x="37467" y="37467"/>
        <a:ext cx="9212511" cy="692586"/>
      </dsp:txXfrm>
    </dsp:sp>
    <dsp:sp modelId="{5930C935-A916-4E6A-9D39-8A00644FEEA0}">
      <dsp:nvSpPr>
        <dsp:cNvPr id="0" name=""/>
        <dsp:cNvSpPr/>
      </dsp:nvSpPr>
      <dsp:spPr>
        <a:xfrm>
          <a:off x="0" y="889479"/>
          <a:ext cx="9287445" cy="767520"/>
        </a:xfrm>
        <a:prstGeom prst="roundRect">
          <a:avLst/>
        </a:prstGeom>
        <a:solidFill>
          <a:schemeClr val="accent4">
            <a:hueOff val="-742578"/>
            <a:satOff val="1586"/>
            <a:lumOff val="-48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Interest reform, allowing the parent to decide whether the pursuit of interest on past due support is in the family’s best interests.   </a:t>
          </a:r>
        </a:p>
      </dsp:txBody>
      <dsp:txXfrm>
        <a:off x="37467" y="926946"/>
        <a:ext cx="9212511" cy="692586"/>
      </dsp:txXfrm>
    </dsp:sp>
    <dsp:sp modelId="{52A00728-3F5A-42D3-94B8-0A4A19801E85}">
      <dsp:nvSpPr>
        <dsp:cNvPr id="0" name=""/>
        <dsp:cNvSpPr/>
      </dsp:nvSpPr>
      <dsp:spPr>
        <a:xfrm>
          <a:off x="0" y="1775079"/>
          <a:ext cx="9287445" cy="767520"/>
        </a:xfrm>
        <a:prstGeom prst="roundRect">
          <a:avLst/>
        </a:prstGeom>
        <a:solidFill>
          <a:schemeClr val="accent4">
            <a:hueOff val="-1485156"/>
            <a:satOff val="3171"/>
            <a:lumOff val="-96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No credit reporting, eliminating additional difficulties for parents seeking better </a:t>
          </a:r>
          <a:br>
            <a:rPr lang="en-US" sz="1600" b="1" kern="1200" dirty="0">
              <a:latin typeface="Arial" panose="020B0604020202020204" pitchFamily="34" charset="0"/>
              <a:cs typeface="Arial" panose="020B0604020202020204" pitchFamily="34" charset="0"/>
            </a:rPr>
          </a:br>
          <a:r>
            <a:rPr lang="en-US" sz="1600" b="1" kern="1200" dirty="0">
              <a:latin typeface="Arial" panose="020B0604020202020204" pitchFamily="34" charset="0"/>
              <a:cs typeface="Arial" panose="020B0604020202020204" pitchFamily="34" charset="0"/>
            </a:rPr>
            <a:t>employment or securing more stable housing, and  </a:t>
          </a:r>
        </a:p>
      </dsp:txBody>
      <dsp:txXfrm>
        <a:off x="37467" y="1812546"/>
        <a:ext cx="9212511" cy="692586"/>
      </dsp:txXfrm>
    </dsp:sp>
    <dsp:sp modelId="{48B4F5C2-8EC4-4402-840D-71A413C49EE7}">
      <dsp:nvSpPr>
        <dsp:cNvPr id="0" name=""/>
        <dsp:cNvSpPr/>
      </dsp:nvSpPr>
      <dsp:spPr>
        <a:xfrm>
          <a:off x="0" y="2660679"/>
          <a:ext cx="9287445" cy="767520"/>
        </a:xfrm>
        <a:prstGeom prst="roundRect">
          <a:avLst/>
        </a:prstGeom>
        <a:solidFill>
          <a:schemeClr val="accent4">
            <a:hueOff val="-2227734"/>
            <a:satOff val="4757"/>
            <a:lumOff val="-1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Full family distribution of child support – pass through, no longer retaining any child support payments received as reimbursement for the assistance provided.</a:t>
          </a:r>
        </a:p>
      </dsp:txBody>
      <dsp:txXfrm>
        <a:off x="37467" y="2698146"/>
        <a:ext cx="9212511"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7FF2D-A2BA-4C1F-9A18-5977D4F4F8E1}">
      <dsp:nvSpPr>
        <dsp:cNvPr id="0" name=""/>
        <dsp:cNvSpPr/>
      </dsp:nvSpPr>
      <dsp:spPr>
        <a:xfrm>
          <a:off x="1525921" y="310158"/>
          <a:ext cx="4182904" cy="4182904"/>
        </a:xfrm>
        <a:prstGeom prst="pie">
          <a:avLst>
            <a:gd name="adj1" fmla="val 162000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Employment</a:t>
          </a:r>
          <a:r>
            <a:rPr lang="en-US" sz="1700" kern="1200" dirty="0"/>
            <a:t> </a:t>
          </a:r>
          <a:r>
            <a:rPr lang="en-US" sz="1700" b="1" kern="1200" dirty="0">
              <a:latin typeface="Arial" panose="020B0604020202020204" pitchFamily="34" charset="0"/>
              <a:cs typeface="Arial" panose="020B0604020202020204" pitchFamily="34" charset="0"/>
            </a:rPr>
            <a:t>Opportunities</a:t>
          </a:r>
        </a:p>
      </dsp:txBody>
      <dsp:txXfrm>
        <a:off x="3746346" y="1177115"/>
        <a:ext cx="1543690" cy="1145319"/>
      </dsp:txXfrm>
    </dsp:sp>
    <dsp:sp modelId="{618D3228-72F8-4DE8-A789-09964EDD2442}">
      <dsp:nvSpPr>
        <dsp:cNvPr id="0" name=""/>
        <dsp:cNvSpPr/>
      </dsp:nvSpPr>
      <dsp:spPr>
        <a:xfrm>
          <a:off x="1525921" y="450584"/>
          <a:ext cx="4182904" cy="4182904"/>
        </a:xfrm>
        <a:prstGeom prst="pie">
          <a:avLst>
            <a:gd name="adj1" fmla="val 0"/>
            <a:gd name="adj2" fmla="val 5400000"/>
          </a:avLst>
        </a:prstGeom>
        <a:gradFill rotWithShape="0">
          <a:gsLst>
            <a:gs pos="0">
              <a:schemeClr val="accent5">
                <a:hueOff val="775848"/>
                <a:satOff val="2585"/>
                <a:lumOff val="2941"/>
                <a:alphaOff val="0"/>
                <a:satMod val="103000"/>
                <a:lumMod val="102000"/>
                <a:tint val="94000"/>
              </a:schemeClr>
            </a:gs>
            <a:gs pos="50000">
              <a:schemeClr val="accent5">
                <a:hueOff val="775848"/>
                <a:satOff val="2585"/>
                <a:lumOff val="2941"/>
                <a:alphaOff val="0"/>
                <a:satMod val="110000"/>
                <a:lumMod val="100000"/>
                <a:shade val="100000"/>
              </a:schemeClr>
            </a:gs>
            <a:gs pos="100000">
              <a:schemeClr val="accent5">
                <a:hueOff val="775848"/>
                <a:satOff val="2585"/>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Domestic Violence Support</a:t>
          </a:r>
        </a:p>
      </dsp:txBody>
      <dsp:txXfrm>
        <a:off x="3746346" y="2621213"/>
        <a:ext cx="1543690" cy="1145319"/>
      </dsp:txXfrm>
    </dsp:sp>
    <dsp:sp modelId="{3B127E3F-F31B-494C-899E-8EC4D4B8ED1A}">
      <dsp:nvSpPr>
        <dsp:cNvPr id="0" name=""/>
        <dsp:cNvSpPr/>
      </dsp:nvSpPr>
      <dsp:spPr>
        <a:xfrm>
          <a:off x="1385495" y="450584"/>
          <a:ext cx="4182904" cy="4182904"/>
        </a:xfrm>
        <a:prstGeom prst="pie">
          <a:avLst>
            <a:gd name="adj1" fmla="val 5400000"/>
            <a:gd name="adj2" fmla="val 10800000"/>
          </a:avLst>
        </a:prstGeom>
        <a:gradFill rotWithShape="0">
          <a:gsLst>
            <a:gs pos="0">
              <a:schemeClr val="accent5">
                <a:hueOff val="1551697"/>
                <a:satOff val="5170"/>
                <a:lumOff val="5882"/>
                <a:alphaOff val="0"/>
                <a:satMod val="103000"/>
                <a:lumMod val="102000"/>
                <a:tint val="94000"/>
              </a:schemeClr>
            </a:gs>
            <a:gs pos="50000">
              <a:schemeClr val="accent5">
                <a:hueOff val="1551697"/>
                <a:satOff val="5170"/>
                <a:lumOff val="5882"/>
                <a:alphaOff val="0"/>
                <a:satMod val="110000"/>
                <a:lumMod val="100000"/>
                <a:shade val="100000"/>
              </a:schemeClr>
            </a:gs>
            <a:gs pos="100000">
              <a:schemeClr val="accent5">
                <a:hueOff val="1551697"/>
                <a:satOff val="5170"/>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Addiction Prevention</a:t>
          </a:r>
        </a:p>
      </dsp:txBody>
      <dsp:txXfrm>
        <a:off x="1804284" y="2621213"/>
        <a:ext cx="1543690" cy="1145319"/>
      </dsp:txXfrm>
    </dsp:sp>
    <dsp:sp modelId="{872CF8C1-6891-43EF-9F6A-C108B66E05DA}">
      <dsp:nvSpPr>
        <dsp:cNvPr id="0" name=""/>
        <dsp:cNvSpPr/>
      </dsp:nvSpPr>
      <dsp:spPr>
        <a:xfrm>
          <a:off x="1385495" y="310158"/>
          <a:ext cx="4182904" cy="4182904"/>
        </a:xfrm>
        <a:prstGeom prst="pie">
          <a:avLst>
            <a:gd name="adj1" fmla="val 10800000"/>
            <a:gd name="adj2" fmla="val 16200000"/>
          </a:avLst>
        </a:prstGeom>
        <a:gradFill rotWithShape="0">
          <a:gsLst>
            <a:gs pos="0">
              <a:schemeClr val="accent5">
                <a:hueOff val="2327545"/>
                <a:satOff val="7755"/>
                <a:lumOff val="8823"/>
                <a:alphaOff val="0"/>
                <a:satMod val="103000"/>
                <a:lumMod val="102000"/>
                <a:tint val="94000"/>
              </a:schemeClr>
            </a:gs>
            <a:gs pos="50000">
              <a:schemeClr val="accent5">
                <a:hueOff val="2327545"/>
                <a:satOff val="7755"/>
                <a:lumOff val="8823"/>
                <a:alphaOff val="0"/>
                <a:satMod val="110000"/>
                <a:lumMod val="100000"/>
                <a:shade val="100000"/>
              </a:schemeClr>
            </a:gs>
            <a:gs pos="100000">
              <a:schemeClr val="accent5">
                <a:hueOff val="2327545"/>
                <a:satOff val="7755"/>
                <a:lumOff val="88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Network of Advocates</a:t>
          </a:r>
        </a:p>
      </dsp:txBody>
      <dsp:txXfrm>
        <a:off x="1804284" y="1177115"/>
        <a:ext cx="1543690" cy="1145319"/>
      </dsp:txXfrm>
    </dsp:sp>
    <dsp:sp modelId="{29DCDAFE-6F80-41EC-8EA1-C75BD9EF54D3}">
      <dsp:nvSpPr>
        <dsp:cNvPr id="0" name=""/>
        <dsp:cNvSpPr/>
      </dsp:nvSpPr>
      <dsp:spPr>
        <a:xfrm>
          <a:off x="1266980" y="51217"/>
          <a:ext cx="4700787" cy="4700787"/>
        </a:xfrm>
        <a:prstGeom prst="circularArrow">
          <a:avLst>
            <a:gd name="adj1" fmla="val 5085"/>
            <a:gd name="adj2" fmla="val 327528"/>
            <a:gd name="adj3" fmla="val 21272472"/>
            <a:gd name="adj4" fmla="val 162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13DFB3-02A9-40A0-ABFD-47BF55B829CB}">
      <dsp:nvSpPr>
        <dsp:cNvPr id="0" name=""/>
        <dsp:cNvSpPr/>
      </dsp:nvSpPr>
      <dsp:spPr>
        <a:xfrm>
          <a:off x="1266980" y="191643"/>
          <a:ext cx="4700787" cy="4700787"/>
        </a:xfrm>
        <a:prstGeom prst="circularArrow">
          <a:avLst>
            <a:gd name="adj1" fmla="val 5085"/>
            <a:gd name="adj2" fmla="val 327528"/>
            <a:gd name="adj3" fmla="val 5072472"/>
            <a:gd name="adj4" fmla="val 0"/>
            <a:gd name="adj5" fmla="val 5932"/>
          </a:avLst>
        </a:prstGeom>
        <a:gradFill rotWithShape="0">
          <a:gsLst>
            <a:gs pos="0">
              <a:schemeClr val="accent5">
                <a:hueOff val="775848"/>
                <a:satOff val="2585"/>
                <a:lumOff val="2941"/>
                <a:alphaOff val="0"/>
                <a:satMod val="103000"/>
                <a:lumMod val="102000"/>
                <a:tint val="94000"/>
              </a:schemeClr>
            </a:gs>
            <a:gs pos="50000">
              <a:schemeClr val="accent5">
                <a:hueOff val="775848"/>
                <a:satOff val="2585"/>
                <a:lumOff val="2941"/>
                <a:alphaOff val="0"/>
                <a:satMod val="110000"/>
                <a:lumMod val="100000"/>
                <a:shade val="100000"/>
              </a:schemeClr>
            </a:gs>
            <a:gs pos="100000">
              <a:schemeClr val="accent5">
                <a:hueOff val="775848"/>
                <a:satOff val="2585"/>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B413426-09DE-4B22-99D8-265A97D53176}">
      <dsp:nvSpPr>
        <dsp:cNvPr id="0" name=""/>
        <dsp:cNvSpPr/>
      </dsp:nvSpPr>
      <dsp:spPr>
        <a:xfrm>
          <a:off x="1126554" y="191643"/>
          <a:ext cx="4700787" cy="4700787"/>
        </a:xfrm>
        <a:prstGeom prst="circularArrow">
          <a:avLst>
            <a:gd name="adj1" fmla="val 5085"/>
            <a:gd name="adj2" fmla="val 327528"/>
            <a:gd name="adj3" fmla="val 10472472"/>
            <a:gd name="adj4" fmla="val 5400000"/>
            <a:gd name="adj5" fmla="val 5932"/>
          </a:avLst>
        </a:prstGeom>
        <a:gradFill rotWithShape="0">
          <a:gsLst>
            <a:gs pos="0">
              <a:schemeClr val="accent5">
                <a:hueOff val="1551697"/>
                <a:satOff val="5170"/>
                <a:lumOff val="5882"/>
                <a:alphaOff val="0"/>
                <a:satMod val="103000"/>
                <a:lumMod val="102000"/>
                <a:tint val="94000"/>
              </a:schemeClr>
            </a:gs>
            <a:gs pos="50000">
              <a:schemeClr val="accent5">
                <a:hueOff val="1551697"/>
                <a:satOff val="5170"/>
                <a:lumOff val="5882"/>
                <a:alphaOff val="0"/>
                <a:satMod val="110000"/>
                <a:lumMod val="100000"/>
                <a:shade val="100000"/>
              </a:schemeClr>
            </a:gs>
            <a:gs pos="100000">
              <a:schemeClr val="accent5">
                <a:hueOff val="1551697"/>
                <a:satOff val="5170"/>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F2BF25-0B82-4636-9562-68084886100E}">
      <dsp:nvSpPr>
        <dsp:cNvPr id="0" name=""/>
        <dsp:cNvSpPr/>
      </dsp:nvSpPr>
      <dsp:spPr>
        <a:xfrm>
          <a:off x="1126554" y="51217"/>
          <a:ext cx="4700787" cy="4700787"/>
        </a:xfrm>
        <a:prstGeom prst="circularArrow">
          <a:avLst>
            <a:gd name="adj1" fmla="val 5085"/>
            <a:gd name="adj2" fmla="val 327528"/>
            <a:gd name="adj3" fmla="val 15872472"/>
            <a:gd name="adj4" fmla="val 10800000"/>
            <a:gd name="adj5" fmla="val 5932"/>
          </a:avLst>
        </a:prstGeom>
        <a:gradFill rotWithShape="0">
          <a:gsLst>
            <a:gs pos="0">
              <a:schemeClr val="accent5">
                <a:hueOff val="2327545"/>
                <a:satOff val="7755"/>
                <a:lumOff val="8823"/>
                <a:alphaOff val="0"/>
                <a:satMod val="103000"/>
                <a:lumMod val="102000"/>
                <a:tint val="94000"/>
              </a:schemeClr>
            </a:gs>
            <a:gs pos="50000">
              <a:schemeClr val="accent5">
                <a:hueOff val="2327545"/>
                <a:satOff val="7755"/>
                <a:lumOff val="8823"/>
                <a:alphaOff val="0"/>
                <a:satMod val="110000"/>
                <a:lumMod val="100000"/>
                <a:shade val="100000"/>
              </a:schemeClr>
            </a:gs>
            <a:gs pos="100000">
              <a:schemeClr val="accent5">
                <a:hueOff val="2327545"/>
                <a:satOff val="7755"/>
                <a:lumOff val="88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92000">
              <a:srgbClr val="0F74BB"/>
            </a:gs>
            <a:gs pos="13000">
              <a:srgbClr val="1F9B93"/>
            </a:gs>
            <a:gs pos="39000">
              <a:srgbClr val="ABD6DA"/>
            </a:gs>
            <a:gs pos="57000">
              <a:srgbClr val="6EAAD5"/>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08BE-5E9D-97F8-AAFE-FF66E86437C6}"/>
              </a:ext>
            </a:extLst>
          </p:cNvPr>
          <p:cNvSpPr>
            <a:spLocks noGrp="1"/>
          </p:cNvSpPr>
          <p:nvPr>
            <p:ph type="ctrTitle"/>
          </p:nvPr>
        </p:nvSpPr>
        <p:spPr>
          <a:xfrm>
            <a:off x="1531776" y="2771192"/>
            <a:ext cx="9144000" cy="1210600"/>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8B4ADF9-1219-3837-E699-291C638A083A}"/>
              </a:ext>
            </a:extLst>
          </p:cNvPr>
          <p:cNvSpPr>
            <a:spLocks noGrp="1"/>
          </p:cNvSpPr>
          <p:nvPr>
            <p:ph type="subTitle" idx="1"/>
          </p:nvPr>
        </p:nvSpPr>
        <p:spPr>
          <a:xfrm>
            <a:off x="1524000" y="3981792"/>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4" name="Picture 23" descr="Logo&#10;&#10;Description automatically generated">
            <a:extLst>
              <a:ext uri="{FF2B5EF4-FFF2-40B4-BE49-F238E27FC236}">
                <a16:creationId xmlns:a16="http://schemas.microsoft.com/office/drawing/2014/main" id="{DA79D8E0-3EC5-2996-8FDC-C1300BB94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188" y="102194"/>
            <a:ext cx="3801741" cy="1456017"/>
          </a:xfrm>
          <a:prstGeom prst="rect">
            <a:avLst/>
          </a:prstGeom>
        </p:spPr>
      </p:pic>
      <p:sp>
        <p:nvSpPr>
          <p:cNvPr id="25" name="TextBox 24">
            <a:extLst>
              <a:ext uri="{FF2B5EF4-FFF2-40B4-BE49-F238E27FC236}">
                <a16:creationId xmlns:a16="http://schemas.microsoft.com/office/drawing/2014/main" id="{F348DFA3-E121-DA3C-30BD-278953B796F0}"/>
              </a:ext>
            </a:extLst>
          </p:cNvPr>
          <p:cNvSpPr txBox="1"/>
          <p:nvPr/>
        </p:nvSpPr>
        <p:spPr>
          <a:xfrm>
            <a:off x="1810139" y="1715955"/>
            <a:ext cx="9144000" cy="369332"/>
          </a:xfrm>
          <a:prstGeom prst="rect">
            <a:avLst/>
          </a:prstGeom>
          <a:noFill/>
        </p:spPr>
        <p:txBody>
          <a:bodyPr wrap="square" rtlCol="0">
            <a:spAutoFit/>
          </a:bodyPr>
          <a:lstStyle/>
          <a:p>
            <a:r>
              <a:rPr lang="en-US" sz="1800" b="0" i="0" dirty="0">
                <a:solidFill>
                  <a:schemeClr val="accent1"/>
                </a:solidFill>
                <a:effectLst/>
                <a:latin typeface="Arial" panose="020B0604020202020204" pitchFamily="34" charset="0"/>
                <a:cs typeface="Arial" panose="020B0604020202020204" pitchFamily="34" charset="0"/>
              </a:rPr>
              <a:t>Breaking Boundaries - Navigating the Multifaceted Landscape of Modern Child Support</a:t>
            </a:r>
            <a:endParaRPr lang="en-US" sz="1800" b="1"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B15B572-7BAB-7F26-CEC7-3CD6DB011CA8}"/>
              </a:ext>
            </a:extLst>
          </p:cNvPr>
          <p:cNvSpPr txBox="1"/>
          <p:nvPr/>
        </p:nvSpPr>
        <p:spPr>
          <a:xfrm>
            <a:off x="5186265" y="1192153"/>
            <a:ext cx="1819469" cy="646331"/>
          </a:xfrm>
          <a:prstGeom prst="rect">
            <a:avLst/>
          </a:prstGeom>
          <a:noFill/>
        </p:spPr>
        <p:txBody>
          <a:bodyPr wrap="square" rtlCol="0">
            <a:spAutoFit/>
          </a:bodyPr>
          <a:lstStyle/>
          <a:p>
            <a:pPr algn="ctr"/>
            <a:r>
              <a:rPr lang="en-US" sz="3600" dirty="0">
                <a:solidFill>
                  <a:schemeClr val="accent1"/>
                </a:solidFill>
                <a:latin typeface="Arial" panose="020B0604020202020204" pitchFamily="34" charset="0"/>
                <a:cs typeface="Arial" panose="020B0604020202020204" pitchFamily="34" charset="0"/>
              </a:rPr>
              <a:t>2024</a:t>
            </a:r>
          </a:p>
        </p:txBody>
      </p:sp>
    </p:spTree>
    <p:extLst>
      <p:ext uri="{BB962C8B-B14F-4D97-AF65-F5344CB8AC3E}">
        <p14:creationId xmlns:p14="http://schemas.microsoft.com/office/powerpoint/2010/main" val="298738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51CA50-7102-9576-AB00-195C032E3A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970A45B-8907-9801-BFC4-8C53EB530DC1}"/>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71B0CB8-D637-C1E3-37B1-00D5956C9088}"/>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5" name="Footer Placeholder 4">
            <a:extLst>
              <a:ext uri="{FF2B5EF4-FFF2-40B4-BE49-F238E27FC236}">
                <a16:creationId xmlns:a16="http://schemas.microsoft.com/office/drawing/2014/main" id="{2A24823B-542D-DC90-E22C-EDAE89FFE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D8C7B5-358E-B6F1-F3FD-F2DF3573B588}"/>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a:p>
        </p:txBody>
      </p:sp>
      <p:sp>
        <p:nvSpPr>
          <p:cNvPr id="9" name="Rectangle 8">
            <a:extLst>
              <a:ext uri="{FF2B5EF4-FFF2-40B4-BE49-F238E27FC236}">
                <a16:creationId xmlns:a16="http://schemas.microsoft.com/office/drawing/2014/main" id="{A2235098-ED86-2479-2202-31A1E06E5DD1}"/>
              </a:ext>
            </a:extLst>
          </p:cNvPr>
          <p:cNvSpPr/>
          <p:nvPr/>
        </p:nvSpPr>
        <p:spPr>
          <a:xfrm>
            <a:off x="0" y="61769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 name="Picture 9" descr="Logo&#10;&#10;Description automatically generated">
            <a:extLst>
              <a:ext uri="{FF2B5EF4-FFF2-40B4-BE49-F238E27FC236}">
                <a16:creationId xmlns:a16="http://schemas.microsoft.com/office/drawing/2014/main" id="{CE7C4E1E-8374-FB79-CB62-920680F8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7" name="TextBox 6">
            <a:extLst>
              <a:ext uri="{FF2B5EF4-FFF2-40B4-BE49-F238E27FC236}">
                <a16:creationId xmlns:a16="http://schemas.microsoft.com/office/drawing/2014/main" id="{48F3F88E-96B9-85D2-DC9D-24E2138546F7}"/>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373068228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10682" y="2950677"/>
            <a:ext cx="3498850" cy="951864"/>
          </a:xfrm>
          <a:prstGeom prst="rect">
            <a:avLst/>
          </a:prstGeom>
        </p:spPr>
        <p:txBody>
          <a:bodyPr wrap="square" lIns="0" tIns="0" rIns="0" bIns="0">
            <a:spAutoFit/>
          </a:bodyPr>
          <a:lstStyle>
            <a:lvl1pPr>
              <a:defRPr sz="4000" b="1" i="0">
                <a:solidFill>
                  <a:schemeClr val="tx1"/>
                </a:solidFill>
                <a:latin typeface="Century Gothic"/>
                <a:cs typeface="Century Gothic"/>
              </a:defRPr>
            </a:lvl1pPr>
          </a:lstStyle>
          <a:p>
            <a:endParaRPr/>
          </a:p>
        </p:txBody>
      </p:sp>
      <p:sp>
        <p:nvSpPr>
          <p:cNvPr id="3" name="Holder 3"/>
          <p:cNvSpPr>
            <a:spLocks noGrp="1"/>
          </p:cNvSpPr>
          <p:nvPr>
            <p:ph type="subTitle" idx="4"/>
          </p:nvPr>
        </p:nvSpPr>
        <p:spPr>
          <a:xfrm>
            <a:off x="7324989" y="5163164"/>
            <a:ext cx="3871595" cy="756920"/>
          </a:xfrm>
          <a:prstGeom prst="rect">
            <a:avLst/>
          </a:prstGeom>
        </p:spPr>
        <p:txBody>
          <a:bodyPr wrap="square" lIns="0" tIns="0" rIns="0" bIns="0">
            <a:spAutoFit/>
          </a:bodyPr>
          <a:lstStyle>
            <a:lvl1pPr>
              <a:defRPr sz="28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88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D4B8-8356-895C-BCC1-7ADE7FDAE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D8673-24D6-C6E4-F5EB-BDE891D1EDAC}"/>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311-88D2-79FD-F89E-8C8A8F1E516D}"/>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5" name="Footer Placeholder 4">
            <a:extLst>
              <a:ext uri="{FF2B5EF4-FFF2-40B4-BE49-F238E27FC236}">
                <a16:creationId xmlns:a16="http://schemas.microsoft.com/office/drawing/2014/main" id="{1159B647-83BC-204B-C40D-3ABDAFE8FB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A89D09D-9915-C7D9-0D83-C899728DF3A7}"/>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dirty="0"/>
          </a:p>
        </p:txBody>
      </p:sp>
      <p:sp>
        <p:nvSpPr>
          <p:cNvPr id="7" name="Rectangle 6">
            <a:extLst>
              <a:ext uri="{FF2B5EF4-FFF2-40B4-BE49-F238E27FC236}">
                <a16:creationId xmlns:a16="http://schemas.microsoft.com/office/drawing/2014/main" id="{14B7BF1F-9D31-F88A-23BA-BBFDC5D8BB3F}"/>
              </a:ext>
            </a:extLst>
          </p:cNvPr>
          <p:cNvSpPr/>
          <p:nvPr/>
        </p:nvSpPr>
        <p:spPr>
          <a:xfrm>
            <a:off x="0" y="61769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9" name="Picture 8" descr="Logo&#10;&#10;Description automatically generated">
            <a:extLst>
              <a:ext uri="{FF2B5EF4-FFF2-40B4-BE49-F238E27FC236}">
                <a16:creationId xmlns:a16="http://schemas.microsoft.com/office/drawing/2014/main" id="{D8D97146-192A-509C-1897-2761A4FC1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8" name="TextBox 7">
            <a:extLst>
              <a:ext uri="{FF2B5EF4-FFF2-40B4-BE49-F238E27FC236}">
                <a16:creationId xmlns:a16="http://schemas.microsoft.com/office/drawing/2014/main" id="{777BACD0-1780-7F17-A88A-127D349A23A5}"/>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3817213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7C2A-6DB1-8E7E-A3FB-9A32F194350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54E5DE-E35A-4018-D594-23DC167D44FA}"/>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C81E1E-3722-8B5F-9900-79485724DEB3}"/>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CDB2AE9-95BF-0AB1-7D69-598A5693F952}"/>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6" name="Footer Placeholder 5">
            <a:extLst>
              <a:ext uri="{FF2B5EF4-FFF2-40B4-BE49-F238E27FC236}">
                <a16:creationId xmlns:a16="http://schemas.microsoft.com/office/drawing/2014/main" id="{63853B9B-023A-22A4-9745-4EB59800F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C6153B-B6EA-A158-1B10-7C08CF1E93F8}"/>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a:p>
        </p:txBody>
      </p:sp>
      <p:sp>
        <p:nvSpPr>
          <p:cNvPr id="10" name="Rectangle 9">
            <a:extLst>
              <a:ext uri="{FF2B5EF4-FFF2-40B4-BE49-F238E27FC236}">
                <a16:creationId xmlns:a16="http://schemas.microsoft.com/office/drawing/2014/main" id="{C5EB765D-F073-E0B9-25B9-9BE3BF3CA82D}"/>
              </a:ext>
            </a:extLst>
          </p:cNvPr>
          <p:cNvSpPr/>
          <p:nvPr/>
        </p:nvSpPr>
        <p:spPr>
          <a:xfrm>
            <a:off x="0" y="61769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1" name="Picture 10" descr="Logo&#10;&#10;Description automatically generated">
            <a:extLst>
              <a:ext uri="{FF2B5EF4-FFF2-40B4-BE49-F238E27FC236}">
                <a16:creationId xmlns:a16="http://schemas.microsoft.com/office/drawing/2014/main" id="{E0D9CD9E-B6C3-899D-C18C-E4CA13901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8" name="TextBox 7">
            <a:extLst>
              <a:ext uri="{FF2B5EF4-FFF2-40B4-BE49-F238E27FC236}">
                <a16:creationId xmlns:a16="http://schemas.microsoft.com/office/drawing/2014/main" id="{C3588B7C-FAC5-5CBF-082F-596F0E97F489}"/>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37173412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9768-11B4-31A0-963C-54D0B57B6B9C}"/>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B3CDBF-0511-CE79-037A-2D924BB28A5A}"/>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254DA-E2C0-166B-CA50-75A0E71D5556}"/>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FEFA798-9819-7888-C070-701680CD8B39}"/>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FE883A-86A7-F2DE-CE63-5942BF62A280}"/>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041ACDE-75D2-6FD5-8419-C7C74C9E97B1}"/>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8" name="Footer Placeholder 7">
            <a:extLst>
              <a:ext uri="{FF2B5EF4-FFF2-40B4-BE49-F238E27FC236}">
                <a16:creationId xmlns:a16="http://schemas.microsoft.com/office/drawing/2014/main" id="{FC76FD7E-8946-77DE-FDAC-C1371BB56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188A62-F9A7-CC60-C56D-DA8E3778C000}"/>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a:p>
        </p:txBody>
      </p:sp>
      <p:sp>
        <p:nvSpPr>
          <p:cNvPr id="12" name="Rectangle 11">
            <a:extLst>
              <a:ext uri="{FF2B5EF4-FFF2-40B4-BE49-F238E27FC236}">
                <a16:creationId xmlns:a16="http://schemas.microsoft.com/office/drawing/2014/main" id="{39BEE056-FA97-E7CB-8EC6-92DD72622FAD}"/>
              </a:ext>
            </a:extLst>
          </p:cNvPr>
          <p:cNvSpPr/>
          <p:nvPr/>
        </p:nvSpPr>
        <p:spPr>
          <a:xfrm>
            <a:off x="0" y="61896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Picture 12" descr="Logo&#10;&#10;Description automatically generated">
            <a:extLst>
              <a:ext uri="{FF2B5EF4-FFF2-40B4-BE49-F238E27FC236}">
                <a16:creationId xmlns:a16="http://schemas.microsoft.com/office/drawing/2014/main" id="{D4A3802B-80E6-A25A-8012-CC6A2CF02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10" name="TextBox 9">
            <a:extLst>
              <a:ext uri="{FF2B5EF4-FFF2-40B4-BE49-F238E27FC236}">
                <a16:creationId xmlns:a16="http://schemas.microsoft.com/office/drawing/2014/main" id="{522351F9-3FCC-E44A-B013-3E0E90FC69B5}"/>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63792387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93DB-559A-B8C2-E587-2F6532BCF972}"/>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A8146CB-B4E6-6828-D0CF-4F5ED7A1D7CB}"/>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4" name="Footer Placeholder 3">
            <a:extLst>
              <a:ext uri="{FF2B5EF4-FFF2-40B4-BE49-F238E27FC236}">
                <a16:creationId xmlns:a16="http://schemas.microsoft.com/office/drawing/2014/main" id="{1EFA9205-E940-062F-5AC0-CA79452D5F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920A02-89B0-FB27-8DCF-221635A87CF3}"/>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a:p>
        </p:txBody>
      </p:sp>
      <p:sp>
        <p:nvSpPr>
          <p:cNvPr id="8" name="Rectangle 7">
            <a:extLst>
              <a:ext uri="{FF2B5EF4-FFF2-40B4-BE49-F238E27FC236}">
                <a16:creationId xmlns:a16="http://schemas.microsoft.com/office/drawing/2014/main" id="{39D6A305-9AFF-EC4C-04E3-C1B6A304B9CA}"/>
              </a:ext>
            </a:extLst>
          </p:cNvPr>
          <p:cNvSpPr/>
          <p:nvPr/>
        </p:nvSpPr>
        <p:spPr>
          <a:xfrm>
            <a:off x="0" y="61769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9" name="Picture 8" descr="Logo&#10;&#10;Description automatically generated">
            <a:extLst>
              <a:ext uri="{FF2B5EF4-FFF2-40B4-BE49-F238E27FC236}">
                <a16:creationId xmlns:a16="http://schemas.microsoft.com/office/drawing/2014/main" id="{9308C486-F1E9-86F2-02F9-EAAD546D6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6" name="TextBox 5">
            <a:extLst>
              <a:ext uri="{FF2B5EF4-FFF2-40B4-BE49-F238E27FC236}">
                <a16:creationId xmlns:a16="http://schemas.microsoft.com/office/drawing/2014/main" id="{BF7FB0BD-4462-A86C-B0E2-E7F1B61D8A39}"/>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188833581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E8A1F5-F920-C146-75E6-D144528E62E2}"/>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3" name="Footer Placeholder 2">
            <a:extLst>
              <a:ext uri="{FF2B5EF4-FFF2-40B4-BE49-F238E27FC236}">
                <a16:creationId xmlns:a16="http://schemas.microsoft.com/office/drawing/2014/main" id="{6886D56F-69A5-4BB7-6CDA-BCBE9A06F6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3D74B4E-F15E-A6BE-500F-472DB69421B1}"/>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a:p>
        </p:txBody>
      </p:sp>
      <p:sp>
        <p:nvSpPr>
          <p:cNvPr id="7" name="Rectangle 6">
            <a:extLst>
              <a:ext uri="{FF2B5EF4-FFF2-40B4-BE49-F238E27FC236}">
                <a16:creationId xmlns:a16="http://schemas.microsoft.com/office/drawing/2014/main" id="{A6AB1C84-21E4-890F-7B59-F444C3B5F73D}"/>
              </a:ext>
            </a:extLst>
          </p:cNvPr>
          <p:cNvSpPr/>
          <p:nvPr/>
        </p:nvSpPr>
        <p:spPr>
          <a:xfrm>
            <a:off x="0" y="61769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descr="Logo&#10;&#10;Description automatically generated">
            <a:extLst>
              <a:ext uri="{FF2B5EF4-FFF2-40B4-BE49-F238E27FC236}">
                <a16:creationId xmlns:a16="http://schemas.microsoft.com/office/drawing/2014/main" id="{8AE27FDF-CD2F-A080-0821-50575AD96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5" name="TextBox 4">
            <a:extLst>
              <a:ext uri="{FF2B5EF4-FFF2-40B4-BE49-F238E27FC236}">
                <a16:creationId xmlns:a16="http://schemas.microsoft.com/office/drawing/2014/main" id="{4BB8AB9C-E892-B40B-CB1C-E5918F582C2C}"/>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296084916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7123-39DD-6128-C7D4-2521A270C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865C8B-6B2F-36F5-0BD6-5B1DF88FFDB1}"/>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353E124-070F-140C-DE5B-2038F256064D}"/>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12D97A-9D5B-C6ED-F310-4F96A7374D64}"/>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6" name="Footer Placeholder 5">
            <a:extLst>
              <a:ext uri="{FF2B5EF4-FFF2-40B4-BE49-F238E27FC236}">
                <a16:creationId xmlns:a16="http://schemas.microsoft.com/office/drawing/2014/main" id="{A486E91D-89AF-4D5F-AEBD-7A8842EC49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B99F76-FFD3-878B-0EAB-1800CF9D2F38}"/>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a:p>
        </p:txBody>
      </p:sp>
      <p:sp>
        <p:nvSpPr>
          <p:cNvPr id="10" name="Rectangle 9">
            <a:extLst>
              <a:ext uri="{FF2B5EF4-FFF2-40B4-BE49-F238E27FC236}">
                <a16:creationId xmlns:a16="http://schemas.microsoft.com/office/drawing/2014/main" id="{65B45A25-591A-F649-E83E-88ABC79080C5}"/>
              </a:ext>
            </a:extLst>
          </p:cNvPr>
          <p:cNvSpPr/>
          <p:nvPr/>
        </p:nvSpPr>
        <p:spPr>
          <a:xfrm>
            <a:off x="0" y="61769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1" name="Picture 10" descr="Logo&#10;&#10;Description automatically generated">
            <a:extLst>
              <a:ext uri="{FF2B5EF4-FFF2-40B4-BE49-F238E27FC236}">
                <a16:creationId xmlns:a16="http://schemas.microsoft.com/office/drawing/2014/main" id="{EFF4F63C-A1CB-AEF6-92D8-1CE77499F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8" name="TextBox 7">
            <a:extLst>
              <a:ext uri="{FF2B5EF4-FFF2-40B4-BE49-F238E27FC236}">
                <a16:creationId xmlns:a16="http://schemas.microsoft.com/office/drawing/2014/main" id="{DC9D0F97-7009-50E9-D48B-77D105E283B2}"/>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42293685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D90D-9400-F5F5-A324-9520C337B4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0EB5A19-5582-6449-FFBA-519F17E20F8C}"/>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4AA64FB-DF62-86A5-7D34-AE74FFCA4FC6}"/>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958D7E-B5CE-3C4C-5602-3A786B7BF2EB}"/>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6" name="Footer Placeholder 5">
            <a:extLst>
              <a:ext uri="{FF2B5EF4-FFF2-40B4-BE49-F238E27FC236}">
                <a16:creationId xmlns:a16="http://schemas.microsoft.com/office/drawing/2014/main" id="{47F2487B-E681-3A6C-F688-A354272B29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420469-EBAB-38CA-B3C0-ED53CFB2ECA1}"/>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a:p>
        </p:txBody>
      </p:sp>
      <p:sp>
        <p:nvSpPr>
          <p:cNvPr id="10" name="Rectangle 9">
            <a:extLst>
              <a:ext uri="{FF2B5EF4-FFF2-40B4-BE49-F238E27FC236}">
                <a16:creationId xmlns:a16="http://schemas.microsoft.com/office/drawing/2014/main" id="{4D4A9220-98FE-1426-0610-E67229D30F6F}"/>
              </a:ext>
            </a:extLst>
          </p:cNvPr>
          <p:cNvSpPr/>
          <p:nvPr/>
        </p:nvSpPr>
        <p:spPr>
          <a:xfrm>
            <a:off x="0" y="61769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1" name="Picture 10" descr="Logo&#10;&#10;Description automatically generated">
            <a:extLst>
              <a:ext uri="{FF2B5EF4-FFF2-40B4-BE49-F238E27FC236}">
                <a16:creationId xmlns:a16="http://schemas.microsoft.com/office/drawing/2014/main" id="{0F47AEDD-9C2B-56BA-795C-8CAEF962E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8" name="TextBox 7">
            <a:extLst>
              <a:ext uri="{FF2B5EF4-FFF2-40B4-BE49-F238E27FC236}">
                <a16:creationId xmlns:a16="http://schemas.microsoft.com/office/drawing/2014/main" id="{9E1CB1F7-0B81-E6DC-9A5F-0C392C6F8F29}"/>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417565058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8341-7268-5E9A-2CC3-5785C772DD6E}"/>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9B6F676-B47D-6121-901C-7B00DE927A0F}"/>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AEB94E-1932-BAD8-AAC8-54C55B464B73}"/>
              </a:ext>
            </a:extLst>
          </p:cNvPr>
          <p:cNvSpPr>
            <a:spLocks noGrp="1"/>
          </p:cNvSpPr>
          <p:nvPr>
            <p:ph type="dt" sz="half" idx="10"/>
          </p:nvPr>
        </p:nvSpPr>
        <p:spPr>
          <a:xfrm>
            <a:off x="838200" y="6356350"/>
            <a:ext cx="2743200" cy="365125"/>
          </a:xfrm>
          <a:prstGeom prst="rect">
            <a:avLst/>
          </a:prstGeom>
        </p:spPr>
        <p:txBody>
          <a:bodyPr/>
          <a:lstStyle/>
          <a:p>
            <a:fld id="{D9FF6E1B-87A3-4FD8-BCD0-D0F98644CF7A}" type="datetimeFigureOut">
              <a:rPr lang="en-US" smtClean="0"/>
              <a:t>10/20/2024</a:t>
            </a:fld>
            <a:endParaRPr lang="en-US"/>
          </a:p>
        </p:txBody>
      </p:sp>
      <p:sp>
        <p:nvSpPr>
          <p:cNvPr id="5" name="Footer Placeholder 4">
            <a:extLst>
              <a:ext uri="{FF2B5EF4-FFF2-40B4-BE49-F238E27FC236}">
                <a16:creationId xmlns:a16="http://schemas.microsoft.com/office/drawing/2014/main" id="{EF3D3929-A968-6453-2C52-F829FBF1AD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8FE813-BA87-D8D1-1190-4BE35154F1FA}"/>
              </a:ext>
            </a:extLst>
          </p:cNvPr>
          <p:cNvSpPr>
            <a:spLocks noGrp="1"/>
          </p:cNvSpPr>
          <p:nvPr>
            <p:ph type="sldNum" sz="quarter" idx="12"/>
          </p:nvPr>
        </p:nvSpPr>
        <p:spPr>
          <a:xfrm>
            <a:off x="8610600" y="6356350"/>
            <a:ext cx="2743200" cy="365125"/>
          </a:xfrm>
          <a:prstGeom prst="rect">
            <a:avLst/>
          </a:prstGeom>
        </p:spPr>
        <p:txBody>
          <a:bodyPr/>
          <a:lstStyle/>
          <a:p>
            <a:fld id="{C09D9241-97E0-455F-8F24-FB399E5E2715}" type="slidenum">
              <a:rPr lang="en-US" smtClean="0"/>
              <a:t>‹#›</a:t>
            </a:fld>
            <a:endParaRPr lang="en-US"/>
          </a:p>
        </p:txBody>
      </p:sp>
      <p:sp>
        <p:nvSpPr>
          <p:cNvPr id="9" name="Rectangle 8">
            <a:extLst>
              <a:ext uri="{FF2B5EF4-FFF2-40B4-BE49-F238E27FC236}">
                <a16:creationId xmlns:a16="http://schemas.microsoft.com/office/drawing/2014/main" id="{FF240357-9316-AE25-FDEC-49A6FF892993}"/>
              </a:ext>
            </a:extLst>
          </p:cNvPr>
          <p:cNvSpPr/>
          <p:nvPr/>
        </p:nvSpPr>
        <p:spPr>
          <a:xfrm>
            <a:off x="0" y="6176963"/>
            <a:ext cx="12192000" cy="681037"/>
          </a:xfrm>
          <a:prstGeom prst="rect">
            <a:avLst/>
          </a:prstGeom>
          <a:gradFill flip="none" rotWithShape="1">
            <a:gsLst>
              <a:gs pos="11000">
                <a:schemeClr val="accent6">
                  <a:lumMod val="40000"/>
                  <a:lumOff val="60000"/>
                </a:schemeClr>
              </a:gs>
              <a:gs pos="63000">
                <a:schemeClr val="accent1"/>
              </a:gs>
              <a:gs pos="40000">
                <a:schemeClr val="accent5"/>
              </a:gs>
              <a:gs pos="78000">
                <a:schemeClr val="accent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 name="Picture 9" descr="Logo&#10;&#10;Description automatically generated">
            <a:extLst>
              <a:ext uri="{FF2B5EF4-FFF2-40B4-BE49-F238E27FC236}">
                <a16:creationId xmlns:a16="http://schemas.microsoft.com/office/drawing/2014/main" id="{7E55F70A-916F-02A6-D6D5-B03A6DA99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 y="5865018"/>
            <a:ext cx="1304925" cy="1304925"/>
          </a:xfrm>
          <a:prstGeom prst="rect">
            <a:avLst/>
          </a:prstGeom>
        </p:spPr>
      </p:pic>
      <p:sp>
        <p:nvSpPr>
          <p:cNvPr id="7" name="TextBox 6">
            <a:extLst>
              <a:ext uri="{FF2B5EF4-FFF2-40B4-BE49-F238E27FC236}">
                <a16:creationId xmlns:a16="http://schemas.microsoft.com/office/drawing/2014/main" id="{09980EF4-722D-9E7E-7690-517743F92442}"/>
              </a:ext>
            </a:extLst>
          </p:cNvPr>
          <p:cNvSpPr txBox="1"/>
          <p:nvPr/>
        </p:nvSpPr>
        <p:spPr>
          <a:xfrm>
            <a:off x="928784" y="6352143"/>
            <a:ext cx="9969371"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2024: Breaking Boundaries – Navigating the Multifaceted Landscape of Modern Child Support</a:t>
            </a:r>
          </a:p>
        </p:txBody>
      </p:sp>
    </p:spTree>
    <p:extLst>
      <p:ext uri="{BB962C8B-B14F-4D97-AF65-F5344CB8AC3E}">
        <p14:creationId xmlns:p14="http://schemas.microsoft.com/office/powerpoint/2010/main" val="212136269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F74BB"/>
            </a:gs>
            <a:gs pos="39000">
              <a:srgbClr val="1F9B93"/>
            </a:gs>
            <a:gs pos="56000">
              <a:srgbClr val="ABD6DA"/>
            </a:gs>
            <a:gs pos="73000">
              <a:srgbClr val="6EAAD5"/>
            </a:gs>
          </a:gsLst>
          <a:lin ang="81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DE3F0B-4EBB-A953-0550-734E2FFE8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8E992D-4806-7B22-7C3B-1A5180A3B6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656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9A1A-EC3C-4AE4-5748-85B2B1EFC7FB}"/>
              </a:ext>
            </a:extLst>
          </p:cNvPr>
          <p:cNvSpPr>
            <a:spLocks noGrp="1"/>
          </p:cNvSpPr>
          <p:nvPr>
            <p:ph type="ctrTitle"/>
          </p:nvPr>
        </p:nvSpPr>
        <p:spPr>
          <a:xfrm>
            <a:off x="1531776" y="2333298"/>
            <a:ext cx="9144000" cy="2151992"/>
          </a:xfrm>
        </p:spPr>
        <p:txBody>
          <a:bodyPr/>
          <a:lstStyle/>
          <a:p>
            <a:r>
              <a:rPr lang="en-US" sz="7200" dirty="0">
                <a:solidFill>
                  <a:schemeClr val="bg1"/>
                </a:solidFill>
              </a:rPr>
              <a:t>Fatherhood</a:t>
            </a:r>
            <a:br>
              <a:rPr lang="en-US" sz="7200" dirty="0">
                <a:solidFill>
                  <a:schemeClr val="bg1"/>
                </a:solidFill>
              </a:rPr>
            </a:br>
            <a:r>
              <a:rPr lang="en-US" sz="6000" dirty="0">
                <a:solidFill>
                  <a:schemeClr val="bg1"/>
                </a:solidFill>
              </a:rPr>
              <a:t>Current and Future Efforts</a:t>
            </a:r>
          </a:p>
        </p:txBody>
      </p:sp>
      <p:sp>
        <p:nvSpPr>
          <p:cNvPr id="3" name="Subtitle 2">
            <a:extLst>
              <a:ext uri="{FF2B5EF4-FFF2-40B4-BE49-F238E27FC236}">
                <a16:creationId xmlns:a16="http://schemas.microsoft.com/office/drawing/2014/main" id="{00036CB1-B1F4-9117-3E85-2A9DA1A2367A}"/>
              </a:ext>
            </a:extLst>
          </p:cNvPr>
          <p:cNvSpPr>
            <a:spLocks noGrp="1"/>
          </p:cNvSpPr>
          <p:nvPr>
            <p:ph type="subTitle" idx="1"/>
          </p:nvPr>
        </p:nvSpPr>
        <p:spPr>
          <a:xfrm>
            <a:off x="1524000" y="5186854"/>
            <a:ext cx="9144000" cy="843455"/>
          </a:xfrm>
        </p:spPr>
        <p:txBody>
          <a:bodyPr>
            <a:normAutofit/>
          </a:bodyPr>
          <a:lstStyle/>
          <a:p>
            <a:r>
              <a:rPr lang="en-US" sz="3200" dirty="0"/>
              <a:t>Meshia Henderson, Dr. Kirk Harris, Kati Johnson</a:t>
            </a:r>
          </a:p>
        </p:txBody>
      </p:sp>
    </p:spTree>
    <p:extLst>
      <p:ext uri="{BB962C8B-B14F-4D97-AF65-F5344CB8AC3E}">
        <p14:creationId xmlns:p14="http://schemas.microsoft.com/office/powerpoint/2010/main" val="406511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70685" cy="1568450"/>
          </a:xfrm>
          <a:custGeom>
            <a:avLst/>
            <a:gdLst/>
            <a:ahLst/>
            <a:cxnLst/>
            <a:rect l="l" t="t" r="r" b="b"/>
            <a:pathLst>
              <a:path w="1670685" h="1568450">
                <a:moveTo>
                  <a:pt x="1670672" y="744842"/>
                </a:moveTo>
                <a:lnTo>
                  <a:pt x="1435989" y="510171"/>
                </a:lnTo>
                <a:lnTo>
                  <a:pt x="1670659" y="275501"/>
                </a:lnTo>
                <a:lnTo>
                  <a:pt x="1395171" y="0"/>
                </a:lnTo>
                <a:lnTo>
                  <a:pt x="0" y="0"/>
                </a:lnTo>
                <a:lnTo>
                  <a:pt x="0" y="1189494"/>
                </a:lnTo>
                <a:lnTo>
                  <a:pt x="378333" y="1567827"/>
                </a:lnTo>
                <a:lnTo>
                  <a:pt x="979639" y="966520"/>
                </a:lnTo>
                <a:lnTo>
                  <a:pt x="1214323" y="1201178"/>
                </a:lnTo>
                <a:lnTo>
                  <a:pt x="1670672" y="744842"/>
                </a:lnTo>
                <a:close/>
              </a:path>
            </a:pathLst>
          </a:custGeom>
          <a:solidFill>
            <a:srgbClr val="4471C4">
              <a:alpha val="30194"/>
            </a:srgbClr>
          </a:solidFill>
        </p:spPr>
        <p:txBody>
          <a:bodyPr wrap="square" lIns="0" tIns="0" rIns="0" bIns="0" rtlCol="0"/>
          <a:lstStyle/>
          <a:p>
            <a:endParaRPr/>
          </a:p>
        </p:txBody>
      </p:sp>
      <p:sp>
        <p:nvSpPr>
          <p:cNvPr id="3" name="object 3"/>
          <p:cNvSpPr/>
          <p:nvPr/>
        </p:nvSpPr>
        <p:spPr>
          <a:xfrm>
            <a:off x="9356598" y="0"/>
            <a:ext cx="2835910" cy="1485265"/>
          </a:xfrm>
          <a:custGeom>
            <a:avLst/>
            <a:gdLst/>
            <a:ahLst/>
            <a:cxnLst/>
            <a:rect l="l" t="t" r="r" b="b"/>
            <a:pathLst>
              <a:path w="2835909" h="1485265">
                <a:moveTo>
                  <a:pt x="2835402" y="0"/>
                </a:moveTo>
                <a:lnTo>
                  <a:pt x="0" y="0"/>
                </a:lnTo>
                <a:lnTo>
                  <a:pt x="790054" y="753325"/>
                </a:lnTo>
                <a:lnTo>
                  <a:pt x="544499" y="998880"/>
                </a:lnTo>
                <a:lnTo>
                  <a:pt x="1030617" y="1484998"/>
                </a:lnTo>
                <a:lnTo>
                  <a:pt x="1287729" y="1227886"/>
                </a:lnTo>
                <a:lnTo>
                  <a:pt x="1552752" y="1480566"/>
                </a:lnTo>
                <a:lnTo>
                  <a:pt x="2835402" y="257543"/>
                </a:lnTo>
                <a:lnTo>
                  <a:pt x="2835402" y="0"/>
                </a:lnTo>
                <a:close/>
              </a:path>
            </a:pathLst>
          </a:custGeom>
          <a:solidFill>
            <a:srgbClr val="FFC000">
              <a:alpha val="30194"/>
            </a:srgbClr>
          </a:solidFill>
        </p:spPr>
        <p:txBody>
          <a:bodyPr wrap="square" lIns="0" tIns="0" rIns="0" bIns="0" rtlCol="0"/>
          <a:lstStyle/>
          <a:p>
            <a:endParaRPr/>
          </a:p>
        </p:txBody>
      </p:sp>
      <p:grpSp>
        <p:nvGrpSpPr>
          <p:cNvPr id="4" name="object 4"/>
          <p:cNvGrpSpPr/>
          <p:nvPr/>
        </p:nvGrpSpPr>
        <p:grpSpPr>
          <a:xfrm>
            <a:off x="1178052" y="288811"/>
            <a:ext cx="9836150" cy="6364238"/>
            <a:chOff x="1178052" y="288810"/>
            <a:chExt cx="9836150" cy="6569709"/>
          </a:xfrm>
        </p:grpSpPr>
        <p:sp>
          <p:nvSpPr>
            <p:cNvPr id="5" name="object 5"/>
            <p:cNvSpPr/>
            <p:nvPr/>
          </p:nvSpPr>
          <p:spPr>
            <a:xfrm>
              <a:off x="7976619" y="6115811"/>
              <a:ext cx="1494790" cy="742315"/>
            </a:xfrm>
            <a:custGeom>
              <a:avLst/>
              <a:gdLst/>
              <a:ahLst/>
              <a:cxnLst/>
              <a:rect l="l" t="t" r="r" b="b"/>
              <a:pathLst>
                <a:path w="1494790" h="742315">
                  <a:moveTo>
                    <a:pt x="747128" y="0"/>
                  </a:moveTo>
                  <a:lnTo>
                    <a:pt x="0" y="742188"/>
                  </a:lnTo>
                  <a:lnTo>
                    <a:pt x="1494282" y="742188"/>
                  </a:lnTo>
                  <a:lnTo>
                    <a:pt x="747128" y="0"/>
                  </a:lnTo>
                  <a:close/>
                </a:path>
              </a:pathLst>
            </a:custGeom>
            <a:solidFill>
              <a:srgbClr val="4471C4">
                <a:alpha val="30194"/>
              </a:srgbClr>
            </a:solidFill>
          </p:spPr>
          <p:txBody>
            <a:bodyPr wrap="square" lIns="0" tIns="0" rIns="0" bIns="0" rtlCol="0"/>
            <a:lstStyle/>
            <a:p>
              <a:endParaRPr/>
            </a:p>
          </p:txBody>
        </p:sp>
        <p:pic>
          <p:nvPicPr>
            <p:cNvPr id="6" name="object 6"/>
            <p:cNvPicPr/>
            <p:nvPr/>
          </p:nvPicPr>
          <p:blipFill>
            <a:blip r:embed="rId2" cstate="print"/>
            <a:stretch>
              <a:fillRect/>
            </a:stretch>
          </p:blipFill>
          <p:spPr>
            <a:xfrm>
              <a:off x="1178052" y="288810"/>
              <a:ext cx="9835895" cy="6015977"/>
            </a:xfrm>
            <a:prstGeom prst="rect">
              <a:avLst/>
            </a:prstGeom>
          </p:spPr>
        </p:pic>
        <p:sp>
          <p:nvSpPr>
            <p:cNvPr id="7" name="object 7"/>
            <p:cNvSpPr/>
            <p:nvPr/>
          </p:nvSpPr>
          <p:spPr>
            <a:xfrm>
              <a:off x="7604001" y="6453377"/>
              <a:ext cx="815340" cy="405130"/>
            </a:xfrm>
            <a:custGeom>
              <a:avLst/>
              <a:gdLst/>
              <a:ahLst/>
              <a:cxnLst/>
              <a:rect l="l" t="t" r="r" b="b"/>
              <a:pathLst>
                <a:path w="815340" h="405129">
                  <a:moveTo>
                    <a:pt x="407657" y="0"/>
                  </a:moveTo>
                  <a:lnTo>
                    <a:pt x="0" y="404622"/>
                  </a:lnTo>
                  <a:lnTo>
                    <a:pt x="815340" y="404622"/>
                  </a:lnTo>
                  <a:lnTo>
                    <a:pt x="407657" y="0"/>
                  </a:lnTo>
                  <a:close/>
                </a:path>
              </a:pathLst>
            </a:custGeom>
            <a:solidFill>
              <a:srgbClr val="4471C4">
                <a:alpha val="30194"/>
              </a:srgbClr>
            </a:solid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3FBB58B-9FA2-3E01-07A6-7652198257AF}"/>
              </a:ext>
            </a:extLst>
          </p:cNvPr>
          <p:cNvSpPr>
            <a:spLocks noGrp="1"/>
          </p:cNvSpPr>
          <p:nvPr>
            <p:ph type="title"/>
          </p:nvPr>
        </p:nvSpPr>
        <p:spPr>
          <a:xfrm>
            <a:off x="839788" y="457200"/>
            <a:ext cx="3932237" cy="1600200"/>
          </a:xfrm>
        </p:spPr>
        <p:txBody>
          <a:bodyPr>
            <a:normAutofit/>
          </a:bodyPr>
          <a:lstStyle/>
          <a:p>
            <a:r>
              <a:rPr lang="en-US" sz="4400" dirty="0"/>
              <a:t>FACTS</a:t>
            </a:r>
          </a:p>
        </p:txBody>
      </p:sp>
      <p:pic>
        <p:nvPicPr>
          <p:cNvPr id="11" name="Picture Placeholder 10">
            <a:extLst>
              <a:ext uri="{FF2B5EF4-FFF2-40B4-BE49-F238E27FC236}">
                <a16:creationId xmlns:a16="http://schemas.microsoft.com/office/drawing/2014/main" id="{268A5B6B-E1D0-9271-3228-9785E706D7E7}"/>
              </a:ext>
            </a:extLst>
          </p:cNvPr>
          <p:cNvPicPr>
            <a:picLocks noGrp="1" noChangeAspect="1"/>
          </p:cNvPicPr>
          <p:nvPr>
            <p:ph type="pic" idx="1"/>
          </p:nvPr>
        </p:nvPicPr>
        <p:blipFill>
          <a:blip r:embed="rId2"/>
          <a:srcRect r="1" b="29134"/>
          <a:stretch/>
        </p:blipFill>
        <p:spPr>
          <a:xfrm>
            <a:off x="5183188" y="987425"/>
            <a:ext cx="6172200" cy="4873625"/>
          </a:xfrm>
          <a:noFill/>
        </p:spPr>
      </p:pic>
      <p:sp>
        <p:nvSpPr>
          <p:cNvPr id="18" name="Text Placeholder 3">
            <a:extLst>
              <a:ext uri="{FF2B5EF4-FFF2-40B4-BE49-F238E27FC236}">
                <a16:creationId xmlns:a16="http://schemas.microsoft.com/office/drawing/2014/main" id="{8116F64E-52E1-21FA-9ABE-D6CD8A443C37}"/>
              </a:ext>
            </a:extLst>
          </p:cNvPr>
          <p:cNvSpPr>
            <a:spLocks noGrp="1"/>
          </p:cNvSpPr>
          <p:nvPr>
            <p:ph type="body" sz="half" idx="2"/>
          </p:nvPr>
        </p:nvSpPr>
        <p:spPr>
          <a:xfrm>
            <a:off x="839788" y="2384980"/>
            <a:ext cx="3932237" cy="3484007"/>
          </a:xfrm>
        </p:spPr>
        <p:txBody>
          <a:bodyPr>
            <a:normAutofit/>
          </a:bodyPr>
          <a:lstStyle/>
          <a:p>
            <a:r>
              <a:rPr lang="en-US" sz="3200" dirty="0"/>
              <a:t>Involved Dads improve their children’s overall emotional and social well-being.</a:t>
            </a:r>
          </a:p>
        </p:txBody>
      </p:sp>
    </p:spTree>
    <p:extLst>
      <p:ext uri="{BB962C8B-B14F-4D97-AF65-F5344CB8AC3E}">
        <p14:creationId xmlns:p14="http://schemas.microsoft.com/office/powerpoint/2010/main" val="84406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CD3B6-9C5D-A384-A0B2-13F4928182F7}"/>
              </a:ext>
            </a:extLst>
          </p:cNvPr>
          <p:cNvSpPr>
            <a:spLocks noGrp="1"/>
          </p:cNvSpPr>
          <p:nvPr>
            <p:ph type="title"/>
          </p:nvPr>
        </p:nvSpPr>
        <p:spPr>
          <a:xfrm>
            <a:off x="838200" y="794103"/>
            <a:ext cx="10515600" cy="1325563"/>
          </a:xfrm>
        </p:spPr>
        <p:txBody>
          <a:bodyPr>
            <a:noAutofit/>
          </a:bodyPr>
          <a:lstStyle/>
          <a:p>
            <a:r>
              <a:rPr lang="en-US" sz="4800" dirty="0"/>
              <a:t>Training Child Support Staff to Improve Service Delivery</a:t>
            </a:r>
          </a:p>
        </p:txBody>
      </p:sp>
      <p:sp>
        <p:nvSpPr>
          <p:cNvPr id="3" name="Content Placeholder 2">
            <a:extLst>
              <a:ext uri="{FF2B5EF4-FFF2-40B4-BE49-F238E27FC236}">
                <a16:creationId xmlns:a16="http://schemas.microsoft.com/office/drawing/2014/main" id="{258F2720-D7B9-9D7E-E05A-ABE660B12FB9}"/>
              </a:ext>
            </a:extLst>
          </p:cNvPr>
          <p:cNvSpPr>
            <a:spLocks noGrp="1"/>
          </p:cNvSpPr>
          <p:nvPr>
            <p:ph idx="1"/>
          </p:nvPr>
        </p:nvSpPr>
        <p:spPr>
          <a:xfrm>
            <a:off x="838200" y="3395957"/>
            <a:ext cx="10515600" cy="3462043"/>
          </a:xfrm>
        </p:spPr>
        <p:txBody>
          <a:bodyPr>
            <a:normAutofit/>
          </a:bodyPr>
          <a:lstStyle/>
          <a:p>
            <a:r>
              <a:rPr lang="en-US" sz="4400" dirty="0"/>
              <a:t>Eliminating biases</a:t>
            </a:r>
          </a:p>
          <a:p>
            <a:r>
              <a:rPr lang="en-US" sz="4400" dirty="0"/>
              <a:t>Motivational Interviewing</a:t>
            </a:r>
          </a:p>
        </p:txBody>
      </p:sp>
    </p:spTree>
    <p:extLst>
      <p:ext uri="{BB962C8B-B14F-4D97-AF65-F5344CB8AC3E}">
        <p14:creationId xmlns:p14="http://schemas.microsoft.com/office/powerpoint/2010/main" val="104928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CE00-1E38-1926-4FF9-3F28F55F8D3D}"/>
              </a:ext>
            </a:extLst>
          </p:cNvPr>
          <p:cNvSpPr>
            <a:spLocks noGrp="1"/>
          </p:cNvSpPr>
          <p:nvPr>
            <p:ph type="title"/>
          </p:nvPr>
        </p:nvSpPr>
        <p:spPr/>
        <p:txBody>
          <a:bodyPr/>
          <a:lstStyle/>
          <a:p>
            <a:r>
              <a:rPr lang="en-US" dirty="0"/>
              <a:t>Identifying</a:t>
            </a:r>
            <a:r>
              <a:rPr lang="en-US" spc="-100" dirty="0"/>
              <a:t> </a:t>
            </a:r>
            <a:r>
              <a:rPr lang="en-US" dirty="0"/>
              <a:t>and</a:t>
            </a:r>
            <a:r>
              <a:rPr lang="en-US" spc="-100" dirty="0"/>
              <a:t> </a:t>
            </a:r>
            <a:r>
              <a:rPr lang="en-US" dirty="0"/>
              <a:t>Eliminating</a:t>
            </a:r>
            <a:r>
              <a:rPr lang="en-US" spc="-105" dirty="0"/>
              <a:t> </a:t>
            </a:r>
            <a:r>
              <a:rPr lang="en-US" spc="-10" dirty="0"/>
              <a:t>Biases</a:t>
            </a:r>
            <a:endParaRPr lang="en-US" dirty="0"/>
          </a:p>
        </p:txBody>
      </p:sp>
      <p:sp>
        <p:nvSpPr>
          <p:cNvPr id="3" name="Content Placeholder 2">
            <a:extLst>
              <a:ext uri="{FF2B5EF4-FFF2-40B4-BE49-F238E27FC236}">
                <a16:creationId xmlns:a16="http://schemas.microsoft.com/office/drawing/2014/main" id="{01B3FB4E-2712-98D6-2212-B72EA53AC632}"/>
              </a:ext>
            </a:extLst>
          </p:cNvPr>
          <p:cNvSpPr>
            <a:spLocks noGrp="1"/>
          </p:cNvSpPr>
          <p:nvPr>
            <p:ph idx="1"/>
          </p:nvPr>
        </p:nvSpPr>
        <p:spPr>
          <a:xfrm>
            <a:off x="838200" y="1588558"/>
            <a:ext cx="10515600" cy="4351338"/>
          </a:xfrm>
        </p:spPr>
        <p:txBody>
          <a:bodyPr>
            <a:normAutofit fontScale="55000" lnSpcReduction="20000"/>
          </a:bodyPr>
          <a:lstStyle/>
          <a:p>
            <a:pPr marL="0" indent="0">
              <a:lnSpc>
                <a:spcPct val="100000"/>
              </a:lnSpc>
              <a:spcBef>
                <a:spcPts val="100"/>
              </a:spcBef>
              <a:buNone/>
            </a:pPr>
            <a:r>
              <a:rPr lang="en-US" sz="5100" b="1" spc="-10" dirty="0">
                <a:latin typeface="Century Gothic"/>
                <a:cs typeface="Century Gothic"/>
              </a:rPr>
              <a:t>Unconscious</a:t>
            </a:r>
            <a:r>
              <a:rPr lang="en-US" sz="5100" b="1" spc="-30" dirty="0">
                <a:latin typeface="Century Gothic"/>
                <a:cs typeface="Century Gothic"/>
              </a:rPr>
              <a:t> </a:t>
            </a:r>
            <a:r>
              <a:rPr lang="en-US" sz="5100" b="1" dirty="0">
                <a:latin typeface="Century Gothic"/>
                <a:cs typeface="Century Gothic"/>
              </a:rPr>
              <a:t>Bias:</a:t>
            </a:r>
            <a:r>
              <a:rPr lang="en-US" sz="5100" b="1" spc="-20" dirty="0">
                <a:latin typeface="Century Gothic"/>
                <a:cs typeface="Century Gothic"/>
              </a:rPr>
              <a:t> </a:t>
            </a:r>
            <a:r>
              <a:rPr lang="en-US" sz="5100" b="1" dirty="0">
                <a:latin typeface="Century Gothic"/>
                <a:cs typeface="Century Gothic"/>
              </a:rPr>
              <a:t>If</a:t>
            </a:r>
            <a:r>
              <a:rPr lang="en-US" sz="5100" b="1" spc="-25" dirty="0">
                <a:latin typeface="Century Gothic"/>
                <a:cs typeface="Century Gothic"/>
              </a:rPr>
              <a:t> </a:t>
            </a:r>
            <a:r>
              <a:rPr lang="en-US" sz="5100" b="1" dirty="0">
                <a:latin typeface="Century Gothic"/>
                <a:cs typeface="Century Gothic"/>
              </a:rPr>
              <a:t>You</a:t>
            </a:r>
            <a:r>
              <a:rPr lang="en-US" sz="5100" b="1" spc="-25" dirty="0">
                <a:latin typeface="Century Gothic"/>
                <a:cs typeface="Century Gothic"/>
              </a:rPr>
              <a:t> </a:t>
            </a:r>
            <a:r>
              <a:rPr lang="en-US" sz="5100" b="1" dirty="0">
                <a:latin typeface="Century Gothic"/>
                <a:cs typeface="Century Gothic"/>
              </a:rPr>
              <a:t>Have</a:t>
            </a:r>
            <a:r>
              <a:rPr lang="en-US" sz="5100" b="1" spc="-25" dirty="0">
                <a:latin typeface="Century Gothic"/>
                <a:cs typeface="Century Gothic"/>
              </a:rPr>
              <a:t> </a:t>
            </a:r>
            <a:r>
              <a:rPr lang="en-US" sz="5100" b="1" dirty="0">
                <a:latin typeface="Century Gothic"/>
                <a:cs typeface="Century Gothic"/>
              </a:rPr>
              <a:t>a</a:t>
            </a:r>
            <a:r>
              <a:rPr lang="en-US" sz="5100" b="1" spc="-20" dirty="0">
                <a:latin typeface="Century Gothic"/>
                <a:cs typeface="Century Gothic"/>
              </a:rPr>
              <a:t> </a:t>
            </a:r>
            <a:r>
              <a:rPr lang="en-US" sz="5100" b="1" dirty="0">
                <a:latin typeface="Century Gothic"/>
                <a:cs typeface="Century Gothic"/>
              </a:rPr>
              <a:t>Brain,</a:t>
            </a:r>
            <a:r>
              <a:rPr lang="en-US" sz="5100" b="1" spc="-15" dirty="0">
                <a:latin typeface="Century Gothic"/>
                <a:cs typeface="Century Gothic"/>
              </a:rPr>
              <a:t> </a:t>
            </a:r>
            <a:r>
              <a:rPr lang="en-US" sz="5100" b="1" dirty="0">
                <a:latin typeface="Century Gothic"/>
                <a:cs typeface="Century Gothic"/>
              </a:rPr>
              <a:t>You</a:t>
            </a:r>
            <a:r>
              <a:rPr lang="en-US" sz="5100" b="1" spc="-35" dirty="0">
                <a:latin typeface="Century Gothic"/>
                <a:cs typeface="Century Gothic"/>
              </a:rPr>
              <a:t> </a:t>
            </a:r>
            <a:r>
              <a:rPr lang="en-US" sz="5100" b="1" dirty="0">
                <a:latin typeface="Century Gothic"/>
                <a:cs typeface="Century Gothic"/>
              </a:rPr>
              <a:t>Have</a:t>
            </a:r>
            <a:r>
              <a:rPr lang="en-US" sz="5100" b="1" spc="-20" dirty="0">
                <a:latin typeface="Century Gothic"/>
                <a:cs typeface="Century Gothic"/>
              </a:rPr>
              <a:t> </a:t>
            </a:r>
            <a:r>
              <a:rPr lang="en-US" sz="5100" b="1" dirty="0">
                <a:latin typeface="Century Gothic"/>
                <a:cs typeface="Century Gothic"/>
              </a:rPr>
              <a:t>a</a:t>
            </a:r>
            <a:r>
              <a:rPr lang="en-US" sz="5100" b="1" spc="-25" dirty="0">
                <a:latin typeface="Century Gothic"/>
                <a:cs typeface="Century Gothic"/>
              </a:rPr>
              <a:t> </a:t>
            </a:r>
            <a:r>
              <a:rPr lang="en-US" sz="5100" b="1" spc="-20" dirty="0">
                <a:latin typeface="Century Gothic"/>
                <a:cs typeface="Century Gothic"/>
              </a:rPr>
              <a:t>Bias</a:t>
            </a:r>
            <a:endParaRPr lang="en-US" sz="5100" dirty="0">
              <a:latin typeface="Century Gothic"/>
              <a:cs typeface="Century Gothic"/>
            </a:endParaRPr>
          </a:p>
          <a:p>
            <a:pPr marL="0" indent="0">
              <a:lnSpc>
                <a:spcPct val="100000"/>
              </a:lnSpc>
              <a:spcBef>
                <a:spcPts val="5"/>
              </a:spcBef>
              <a:buNone/>
            </a:pPr>
            <a:endParaRPr lang="en-US" sz="3800" b="1" dirty="0">
              <a:latin typeface="Century Gothic"/>
              <a:cs typeface="Century Gothic"/>
            </a:endParaRPr>
          </a:p>
          <a:p>
            <a:pPr marL="0" indent="0">
              <a:lnSpc>
                <a:spcPct val="100000"/>
              </a:lnSpc>
              <a:spcBef>
                <a:spcPts val="5"/>
              </a:spcBef>
              <a:buNone/>
            </a:pPr>
            <a:endParaRPr lang="en-US" sz="3800" b="1" dirty="0">
              <a:latin typeface="Century Gothic"/>
              <a:cs typeface="Century Gothic"/>
            </a:endParaRPr>
          </a:p>
          <a:p>
            <a:pPr marL="0" indent="0">
              <a:lnSpc>
                <a:spcPct val="100000"/>
              </a:lnSpc>
              <a:spcBef>
                <a:spcPts val="5"/>
              </a:spcBef>
              <a:buNone/>
            </a:pPr>
            <a:r>
              <a:rPr lang="en-US" sz="3800" b="1" dirty="0">
                <a:latin typeface="Century Gothic"/>
                <a:cs typeface="Century Gothic"/>
              </a:rPr>
              <a:t>Affinity</a:t>
            </a:r>
            <a:r>
              <a:rPr lang="en-US" sz="3800" b="1" spc="-40" dirty="0">
                <a:latin typeface="Century Gothic"/>
                <a:cs typeface="Century Gothic"/>
              </a:rPr>
              <a:t> </a:t>
            </a:r>
            <a:r>
              <a:rPr lang="en-US" sz="3800" b="1" dirty="0">
                <a:latin typeface="Century Gothic"/>
                <a:cs typeface="Century Gothic"/>
              </a:rPr>
              <a:t>Bias:</a:t>
            </a:r>
            <a:r>
              <a:rPr lang="en-US" sz="3800" b="1" spc="-40" dirty="0">
                <a:latin typeface="Century Gothic"/>
                <a:cs typeface="Century Gothic"/>
              </a:rPr>
              <a:t> </a:t>
            </a:r>
            <a:r>
              <a:rPr lang="en-US" sz="3800" dirty="0">
                <a:latin typeface="Century Gothic"/>
                <a:cs typeface="Century Gothic"/>
              </a:rPr>
              <a:t>The</a:t>
            </a:r>
            <a:r>
              <a:rPr lang="en-US" sz="3800" spc="-40" dirty="0">
                <a:latin typeface="Century Gothic"/>
                <a:cs typeface="Century Gothic"/>
              </a:rPr>
              <a:t> </a:t>
            </a:r>
            <a:r>
              <a:rPr lang="en-US" sz="3800" dirty="0">
                <a:latin typeface="Century Gothic"/>
                <a:cs typeface="Century Gothic"/>
              </a:rPr>
              <a:t>natural</a:t>
            </a:r>
            <a:r>
              <a:rPr lang="en-US" sz="3800" spc="-35" dirty="0">
                <a:latin typeface="Century Gothic"/>
                <a:cs typeface="Century Gothic"/>
              </a:rPr>
              <a:t> </a:t>
            </a:r>
            <a:r>
              <a:rPr lang="en-US" sz="3800" dirty="0">
                <a:latin typeface="Century Gothic"/>
                <a:cs typeface="Century Gothic"/>
              </a:rPr>
              <a:t>tendency</a:t>
            </a:r>
            <a:r>
              <a:rPr lang="en-US" sz="3800" spc="-10" dirty="0">
                <a:latin typeface="Century Gothic"/>
                <a:cs typeface="Century Gothic"/>
              </a:rPr>
              <a:t> </a:t>
            </a:r>
            <a:r>
              <a:rPr lang="en-US" sz="3800" dirty="0">
                <a:latin typeface="Century Gothic"/>
                <a:cs typeface="Century Gothic"/>
              </a:rPr>
              <a:t>to</a:t>
            </a:r>
            <a:r>
              <a:rPr lang="en-US" sz="3800" spc="-45" dirty="0">
                <a:latin typeface="Century Gothic"/>
                <a:cs typeface="Century Gothic"/>
              </a:rPr>
              <a:t> </a:t>
            </a:r>
            <a:r>
              <a:rPr lang="en-US" sz="3800" dirty="0">
                <a:latin typeface="Century Gothic"/>
                <a:cs typeface="Century Gothic"/>
              </a:rPr>
              <a:t>favor</a:t>
            </a:r>
            <a:r>
              <a:rPr lang="en-US" sz="3800" spc="-40" dirty="0">
                <a:latin typeface="Century Gothic"/>
                <a:cs typeface="Century Gothic"/>
              </a:rPr>
              <a:t> </a:t>
            </a:r>
            <a:r>
              <a:rPr lang="en-US" sz="3800" dirty="0">
                <a:latin typeface="Century Gothic"/>
                <a:cs typeface="Century Gothic"/>
              </a:rPr>
              <a:t>people</a:t>
            </a:r>
            <a:r>
              <a:rPr lang="en-US" sz="3800" spc="-40" dirty="0">
                <a:latin typeface="Century Gothic"/>
                <a:cs typeface="Century Gothic"/>
              </a:rPr>
              <a:t> </a:t>
            </a:r>
            <a:r>
              <a:rPr lang="en-US" sz="3800" dirty="0">
                <a:latin typeface="Century Gothic"/>
                <a:cs typeface="Century Gothic"/>
              </a:rPr>
              <a:t>that</a:t>
            </a:r>
            <a:r>
              <a:rPr lang="en-US" sz="3800" spc="-40" dirty="0">
                <a:latin typeface="Century Gothic"/>
                <a:cs typeface="Century Gothic"/>
              </a:rPr>
              <a:t> </a:t>
            </a:r>
            <a:r>
              <a:rPr lang="en-US" sz="3800" dirty="0">
                <a:latin typeface="Century Gothic"/>
                <a:cs typeface="Century Gothic"/>
              </a:rPr>
              <a:t>are</a:t>
            </a:r>
            <a:r>
              <a:rPr lang="en-US" sz="3800" spc="-45" dirty="0">
                <a:latin typeface="Century Gothic"/>
                <a:cs typeface="Century Gothic"/>
              </a:rPr>
              <a:t> </a:t>
            </a:r>
            <a:r>
              <a:rPr lang="en-US" sz="3800" dirty="0">
                <a:latin typeface="Century Gothic"/>
                <a:cs typeface="Century Gothic"/>
              </a:rPr>
              <a:t>like</a:t>
            </a:r>
            <a:r>
              <a:rPr lang="en-US" sz="3800" spc="-40" dirty="0">
                <a:latin typeface="Century Gothic"/>
                <a:cs typeface="Century Gothic"/>
              </a:rPr>
              <a:t> </a:t>
            </a:r>
            <a:r>
              <a:rPr lang="en-US" sz="3800" spc="-25" dirty="0">
                <a:latin typeface="Century Gothic"/>
                <a:cs typeface="Century Gothic"/>
              </a:rPr>
              <a:t>us.</a:t>
            </a:r>
            <a:endParaRPr lang="en-US" sz="3800" dirty="0">
              <a:latin typeface="Century Gothic"/>
              <a:cs typeface="Century Gothic"/>
            </a:endParaRPr>
          </a:p>
          <a:p>
            <a:pPr marL="0" marR="633730" indent="0">
              <a:lnSpc>
                <a:spcPct val="100000"/>
              </a:lnSpc>
              <a:spcBef>
                <a:spcPts val="994"/>
              </a:spcBef>
              <a:buNone/>
            </a:pPr>
            <a:r>
              <a:rPr lang="en-US" sz="3800" b="1" dirty="0">
                <a:latin typeface="Century Gothic"/>
                <a:cs typeface="Century Gothic"/>
              </a:rPr>
              <a:t>Attribution</a:t>
            </a:r>
            <a:r>
              <a:rPr lang="en-US" sz="3800" b="1" spc="-55" dirty="0">
                <a:latin typeface="Century Gothic"/>
                <a:cs typeface="Century Gothic"/>
              </a:rPr>
              <a:t> </a:t>
            </a:r>
            <a:r>
              <a:rPr lang="en-US" sz="3800" b="1" dirty="0">
                <a:latin typeface="Century Gothic"/>
                <a:cs typeface="Century Gothic"/>
              </a:rPr>
              <a:t>Bias:</a:t>
            </a:r>
            <a:r>
              <a:rPr lang="en-US" sz="3800" b="1" spc="-45" dirty="0">
                <a:latin typeface="Century Gothic"/>
                <a:cs typeface="Century Gothic"/>
              </a:rPr>
              <a:t> </a:t>
            </a:r>
            <a:r>
              <a:rPr lang="en-US" sz="3800" dirty="0">
                <a:latin typeface="Century Gothic"/>
                <a:cs typeface="Century Gothic"/>
              </a:rPr>
              <a:t>The</a:t>
            </a:r>
            <a:r>
              <a:rPr lang="en-US" sz="3800" spc="-45" dirty="0">
                <a:latin typeface="Century Gothic"/>
                <a:cs typeface="Century Gothic"/>
              </a:rPr>
              <a:t> </a:t>
            </a:r>
            <a:r>
              <a:rPr lang="en-US" sz="3800" dirty="0">
                <a:latin typeface="Century Gothic"/>
                <a:cs typeface="Century Gothic"/>
              </a:rPr>
              <a:t>tendency</a:t>
            </a:r>
            <a:r>
              <a:rPr lang="en-US" sz="3800" spc="-20" dirty="0">
                <a:latin typeface="Century Gothic"/>
                <a:cs typeface="Century Gothic"/>
              </a:rPr>
              <a:t> </a:t>
            </a:r>
            <a:r>
              <a:rPr lang="en-US" sz="3800" dirty="0">
                <a:latin typeface="Century Gothic"/>
                <a:cs typeface="Century Gothic"/>
              </a:rPr>
              <a:t>to</a:t>
            </a:r>
            <a:r>
              <a:rPr lang="en-US" sz="3800" spc="-45" dirty="0">
                <a:latin typeface="Century Gothic"/>
                <a:cs typeface="Century Gothic"/>
              </a:rPr>
              <a:t> </a:t>
            </a:r>
            <a:r>
              <a:rPr lang="en-US" sz="3800" dirty="0">
                <a:latin typeface="Century Gothic"/>
                <a:cs typeface="Century Gothic"/>
              </a:rPr>
              <a:t>attribute</a:t>
            </a:r>
            <a:r>
              <a:rPr lang="en-US" sz="3800" spc="-65" dirty="0">
                <a:latin typeface="Century Gothic"/>
                <a:cs typeface="Century Gothic"/>
              </a:rPr>
              <a:t> </a:t>
            </a:r>
            <a:r>
              <a:rPr lang="en-US" sz="3800" spc="-10" dirty="0">
                <a:latin typeface="Century Gothic"/>
                <a:cs typeface="Century Gothic"/>
              </a:rPr>
              <a:t>achievements</a:t>
            </a:r>
            <a:r>
              <a:rPr lang="en-US" sz="3800" spc="-30" dirty="0">
                <a:latin typeface="Century Gothic"/>
                <a:cs typeface="Century Gothic"/>
              </a:rPr>
              <a:t> </a:t>
            </a:r>
            <a:r>
              <a:rPr lang="en-US" sz="3800" dirty="0">
                <a:latin typeface="Century Gothic"/>
                <a:cs typeface="Century Gothic"/>
              </a:rPr>
              <a:t>and</a:t>
            </a:r>
            <a:r>
              <a:rPr lang="en-US" sz="3800" spc="-40" dirty="0">
                <a:latin typeface="Century Gothic"/>
                <a:cs typeface="Century Gothic"/>
              </a:rPr>
              <a:t> </a:t>
            </a:r>
            <a:r>
              <a:rPr lang="en-US" sz="3800" dirty="0">
                <a:latin typeface="Century Gothic"/>
                <a:cs typeface="Century Gothic"/>
              </a:rPr>
              <a:t>failures</a:t>
            </a:r>
            <a:r>
              <a:rPr lang="en-US" sz="3800" spc="-50" dirty="0">
                <a:latin typeface="Century Gothic"/>
                <a:cs typeface="Century Gothic"/>
              </a:rPr>
              <a:t> </a:t>
            </a:r>
            <a:r>
              <a:rPr lang="en-US" sz="3800" spc="-25" dirty="0">
                <a:latin typeface="Century Gothic"/>
                <a:cs typeface="Century Gothic"/>
              </a:rPr>
              <a:t>to </a:t>
            </a:r>
            <a:r>
              <a:rPr lang="en-US" sz="3800" dirty="0">
                <a:latin typeface="Century Gothic"/>
                <a:cs typeface="Century Gothic"/>
              </a:rPr>
              <a:t>personal</a:t>
            </a:r>
            <a:r>
              <a:rPr lang="en-US" sz="3800" spc="-80" dirty="0">
                <a:latin typeface="Century Gothic"/>
                <a:cs typeface="Century Gothic"/>
              </a:rPr>
              <a:t> </a:t>
            </a:r>
            <a:r>
              <a:rPr lang="en-US" sz="3800" spc="-10" dirty="0">
                <a:latin typeface="Century Gothic"/>
                <a:cs typeface="Century Gothic"/>
              </a:rPr>
              <a:t>characteristics.</a:t>
            </a:r>
            <a:endParaRPr lang="en-US" sz="3800" dirty="0">
              <a:latin typeface="Century Gothic"/>
              <a:cs typeface="Century Gothic"/>
            </a:endParaRPr>
          </a:p>
          <a:p>
            <a:pPr marL="520700" lvl="1" indent="0">
              <a:lnSpc>
                <a:spcPct val="100000"/>
              </a:lnSpc>
              <a:spcBef>
                <a:spcPts val="1600"/>
              </a:spcBef>
              <a:buNone/>
            </a:pPr>
            <a:r>
              <a:rPr lang="en-US" sz="3300" b="1" dirty="0">
                <a:latin typeface="Century Gothic"/>
                <a:cs typeface="Century Gothic"/>
              </a:rPr>
              <a:t>Halo</a:t>
            </a:r>
            <a:r>
              <a:rPr lang="en-US" sz="3300" b="1" spc="-30" dirty="0">
                <a:latin typeface="Century Gothic"/>
                <a:cs typeface="Century Gothic"/>
              </a:rPr>
              <a:t> </a:t>
            </a:r>
            <a:r>
              <a:rPr lang="en-US" sz="3300" b="1" dirty="0">
                <a:latin typeface="Century Gothic"/>
                <a:cs typeface="Century Gothic"/>
              </a:rPr>
              <a:t>Effect:</a:t>
            </a:r>
            <a:r>
              <a:rPr lang="en-US" sz="3300" b="1" spc="-30" dirty="0">
                <a:latin typeface="Century Gothic"/>
                <a:cs typeface="Century Gothic"/>
              </a:rPr>
              <a:t> </a:t>
            </a:r>
            <a:r>
              <a:rPr lang="en-US" sz="3300" dirty="0">
                <a:latin typeface="Century Gothic"/>
                <a:cs typeface="Century Gothic"/>
              </a:rPr>
              <a:t>The</a:t>
            </a:r>
            <a:r>
              <a:rPr lang="en-US" sz="3300" spc="-25" dirty="0">
                <a:latin typeface="Century Gothic"/>
                <a:cs typeface="Century Gothic"/>
              </a:rPr>
              <a:t> </a:t>
            </a:r>
            <a:r>
              <a:rPr lang="en-US" sz="3300" dirty="0">
                <a:latin typeface="Century Gothic"/>
                <a:cs typeface="Century Gothic"/>
              </a:rPr>
              <a:t>tendency</a:t>
            </a:r>
            <a:r>
              <a:rPr lang="en-US" sz="3300" spc="-25" dirty="0">
                <a:latin typeface="Century Gothic"/>
                <a:cs typeface="Century Gothic"/>
              </a:rPr>
              <a:t> </a:t>
            </a:r>
            <a:r>
              <a:rPr lang="en-US" sz="3300" dirty="0">
                <a:latin typeface="Century Gothic"/>
                <a:cs typeface="Century Gothic"/>
              </a:rPr>
              <a:t>to</a:t>
            </a:r>
            <a:r>
              <a:rPr lang="en-US" sz="3300" spc="-30" dirty="0">
                <a:latin typeface="Century Gothic"/>
                <a:cs typeface="Century Gothic"/>
              </a:rPr>
              <a:t> </a:t>
            </a:r>
            <a:r>
              <a:rPr lang="en-US" sz="3300" dirty="0">
                <a:latin typeface="Century Gothic"/>
                <a:cs typeface="Century Gothic"/>
              </a:rPr>
              <a:t>draw</a:t>
            </a:r>
            <a:r>
              <a:rPr lang="en-US" sz="3300" spc="-15" dirty="0">
                <a:latin typeface="Century Gothic"/>
                <a:cs typeface="Century Gothic"/>
              </a:rPr>
              <a:t> </a:t>
            </a:r>
            <a:r>
              <a:rPr lang="en-US" sz="3300" dirty="0">
                <a:latin typeface="Century Gothic"/>
                <a:cs typeface="Century Gothic"/>
              </a:rPr>
              <a:t>conclusions</a:t>
            </a:r>
            <a:r>
              <a:rPr lang="en-US" sz="3300" spc="-55" dirty="0">
                <a:latin typeface="Century Gothic"/>
                <a:cs typeface="Century Gothic"/>
              </a:rPr>
              <a:t> </a:t>
            </a:r>
            <a:r>
              <a:rPr lang="en-US" sz="3300" dirty="0">
                <a:latin typeface="Century Gothic"/>
                <a:cs typeface="Century Gothic"/>
              </a:rPr>
              <a:t>about</a:t>
            </a:r>
            <a:r>
              <a:rPr lang="en-US" sz="3300" spc="-30" dirty="0">
                <a:latin typeface="Century Gothic"/>
                <a:cs typeface="Century Gothic"/>
              </a:rPr>
              <a:t> </a:t>
            </a:r>
            <a:r>
              <a:rPr lang="en-US" sz="3300" dirty="0">
                <a:latin typeface="Century Gothic"/>
                <a:cs typeface="Century Gothic"/>
              </a:rPr>
              <a:t>someone</a:t>
            </a:r>
            <a:r>
              <a:rPr lang="en-US" sz="3300" spc="-35" dirty="0">
                <a:latin typeface="Century Gothic"/>
                <a:cs typeface="Century Gothic"/>
              </a:rPr>
              <a:t> </a:t>
            </a:r>
            <a:r>
              <a:rPr lang="en-US" sz="3300" dirty="0">
                <a:latin typeface="Century Gothic"/>
                <a:cs typeface="Century Gothic"/>
              </a:rPr>
              <a:t>based</a:t>
            </a:r>
            <a:r>
              <a:rPr lang="en-US" sz="3300" spc="-20" dirty="0">
                <a:latin typeface="Century Gothic"/>
                <a:cs typeface="Century Gothic"/>
              </a:rPr>
              <a:t> </a:t>
            </a:r>
            <a:r>
              <a:rPr lang="en-US" sz="3300" dirty="0">
                <a:latin typeface="Century Gothic"/>
                <a:cs typeface="Century Gothic"/>
              </a:rPr>
              <a:t>off</a:t>
            </a:r>
            <a:r>
              <a:rPr lang="en-US" sz="3300" spc="-35" dirty="0">
                <a:latin typeface="Century Gothic"/>
                <a:cs typeface="Century Gothic"/>
              </a:rPr>
              <a:t> </a:t>
            </a:r>
            <a:r>
              <a:rPr lang="en-US" sz="3300" dirty="0">
                <a:latin typeface="Century Gothic"/>
                <a:cs typeface="Century Gothic"/>
              </a:rPr>
              <a:t>of</a:t>
            </a:r>
            <a:r>
              <a:rPr lang="en-US" sz="3300" spc="-40" dirty="0">
                <a:latin typeface="Century Gothic"/>
                <a:cs typeface="Century Gothic"/>
              </a:rPr>
              <a:t> </a:t>
            </a:r>
            <a:r>
              <a:rPr lang="en-US" sz="3300" dirty="0">
                <a:latin typeface="Century Gothic"/>
                <a:cs typeface="Century Gothic"/>
              </a:rPr>
              <a:t>one</a:t>
            </a:r>
            <a:r>
              <a:rPr lang="en-US" sz="3300" spc="-35" dirty="0">
                <a:latin typeface="Century Gothic"/>
                <a:cs typeface="Century Gothic"/>
              </a:rPr>
              <a:t> </a:t>
            </a:r>
            <a:r>
              <a:rPr lang="en-US" sz="3300" dirty="0">
                <a:latin typeface="Century Gothic"/>
                <a:cs typeface="Century Gothic"/>
              </a:rPr>
              <a:t>single</a:t>
            </a:r>
            <a:r>
              <a:rPr lang="en-US" sz="3300" spc="305" dirty="0">
                <a:latin typeface="Century Gothic"/>
                <a:cs typeface="Century Gothic"/>
              </a:rPr>
              <a:t> </a:t>
            </a:r>
            <a:r>
              <a:rPr lang="en-US" sz="3300" dirty="0">
                <a:latin typeface="Century Gothic"/>
                <a:cs typeface="Century Gothic"/>
              </a:rPr>
              <a:t>positive</a:t>
            </a:r>
            <a:r>
              <a:rPr lang="en-US" sz="3300" spc="-45" dirty="0">
                <a:latin typeface="Century Gothic"/>
                <a:cs typeface="Century Gothic"/>
              </a:rPr>
              <a:t> </a:t>
            </a:r>
            <a:r>
              <a:rPr lang="en-US" sz="3300" spc="-10" dirty="0">
                <a:latin typeface="Century Gothic"/>
                <a:cs typeface="Century Gothic"/>
              </a:rPr>
              <a:t>attribute.</a:t>
            </a:r>
            <a:endParaRPr lang="en-US" sz="3300" dirty="0">
              <a:latin typeface="Century Gothic"/>
              <a:cs typeface="Century Gothic"/>
            </a:endParaRPr>
          </a:p>
          <a:p>
            <a:pPr marL="536575" lvl="1" indent="0">
              <a:lnSpc>
                <a:spcPct val="100000"/>
              </a:lnSpc>
              <a:spcBef>
                <a:spcPts val="1135"/>
              </a:spcBef>
              <a:buNone/>
            </a:pPr>
            <a:r>
              <a:rPr lang="en-US" sz="3300" b="1" dirty="0">
                <a:latin typeface="Century Gothic"/>
                <a:cs typeface="Century Gothic"/>
              </a:rPr>
              <a:t>Horn</a:t>
            </a:r>
            <a:r>
              <a:rPr lang="en-US" sz="3300" b="1" spc="-40" dirty="0">
                <a:latin typeface="Century Gothic"/>
                <a:cs typeface="Century Gothic"/>
              </a:rPr>
              <a:t> </a:t>
            </a:r>
            <a:r>
              <a:rPr lang="en-US" sz="3300" b="1" dirty="0">
                <a:latin typeface="Century Gothic"/>
                <a:cs typeface="Century Gothic"/>
              </a:rPr>
              <a:t>Effect:</a:t>
            </a:r>
            <a:r>
              <a:rPr lang="en-US" sz="3300" b="1" spc="-30" dirty="0">
                <a:latin typeface="Century Gothic"/>
                <a:cs typeface="Century Gothic"/>
              </a:rPr>
              <a:t> </a:t>
            </a:r>
            <a:r>
              <a:rPr lang="en-US" sz="3300" dirty="0">
                <a:latin typeface="Century Gothic"/>
                <a:cs typeface="Century Gothic"/>
              </a:rPr>
              <a:t>The</a:t>
            </a:r>
            <a:r>
              <a:rPr lang="en-US" sz="3300" spc="-30" dirty="0">
                <a:latin typeface="Century Gothic"/>
                <a:cs typeface="Century Gothic"/>
              </a:rPr>
              <a:t> </a:t>
            </a:r>
            <a:r>
              <a:rPr lang="en-US" sz="3300" dirty="0">
                <a:latin typeface="Century Gothic"/>
                <a:cs typeface="Century Gothic"/>
              </a:rPr>
              <a:t>tendency</a:t>
            </a:r>
            <a:r>
              <a:rPr lang="en-US" sz="3300" spc="-25" dirty="0">
                <a:latin typeface="Century Gothic"/>
                <a:cs typeface="Century Gothic"/>
              </a:rPr>
              <a:t> </a:t>
            </a:r>
            <a:r>
              <a:rPr lang="en-US" sz="3300" dirty="0">
                <a:latin typeface="Century Gothic"/>
                <a:cs typeface="Century Gothic"/>
              </a:rPr>
              <a:t>to</a:t>
            </a:r>
            <a:r>
              <a:rPr lang="en-US" sz="3300" spc="-35" dirty="0">
                <a:latin typeface="Century Gothic"/>
                <a:cs typeface="Century Gothic"/>
              </a:rPr>
              <a:t> </a:t>
            </a:r>
            <a:r>
              <a:rPr lang="en-US" sz="3300" dirty="0">
                <a:latin typeface="Century Gothic"/>
                <a:cs typeface="Century Gothic"/>
              </a:rPr>
              <a:t>draw</a:t>
            </a:r>
            <a:r>
              <a:rPr lang="en-US" sz="3300" spc="-20" dirty="0">
                <a:latin typeface="Century Gothic"/>
                <a:cs typeface="Century Gothic"/>
              </a:rPr>
              <a:t> </a:t>
            </a:r>
            <a:r>
              <a:rPr lang="en-US" sz="3300" dirty="0">
                <a:latin typeface="Century Gothic"/>
                <a:cs typeface="Century Gothic"/>
              </a:rPr>
              <a:t>conclusions</a:t>
            </a:r>
            <a:r>
              <a:rPr lang="en-US" sz="3300" spc="-55" dirty="0">
                <a:latin typeface="Century Gothic"/>
                <a:cs typeface="Century Gothic"/>
              </a:rPr>
              <a:t> </a:t>
            </a:r>
            <a:r>
              <a:rPr lang="en-US" sz="3300" dirty="0">
                <a:latin typeface="Century Gothic"/>
                <a:cs typeface="Century Gothic"/>
              </a:rPr>
              <a:t>about</a:t>
            </a:r>
            <a:r>
              <a:rPr lang="en-US" sz="3300" spc="-30" dirty="0">
                <a:latin typeface="Century Gothic"/>
                <a:cs typeface="Century Gothic"/>
              </a:rPr>
              <a:t> </a:t>
            </a:r>
            <a:r>
              <a:rPr lang="en-US" sz="3300" dirty="0">
                <a:latin typeface="Century Gothic"/>
                <a:cs typeface="Century Gothic"/>
              </a:rPr>
              <a:t>someone</a:t>
            </a:r>
            <a:r>
              <a:rPr lang="en-US" sz="3300" spc="-40" dirty="0">
                <a:latin typeface="Century Gothic"/>
                <a:cs typeface="Century Gothic"/>
              </a:rPr>
              <a:t> </a:t>
            </a:r>
            <a:r>
              <a:rPr lang="en-US" sz="3300" dirty="0">
                <a:latin typeface="Century Gothic"/>
                <a:cs typeface="Century Gothic"/>
              </a:rPr>
              <a:t>based</a:t>
            </a:r>
            <a:r>
              <a:rPr lang="en-US" sz="3300" spc="-25" dirty="0">
                <a:latin typeface="Century Gothic"/>
                <a:cs typeface="Century Gothic"/>
              </a:rPr>
              <a:t> </a:t>
            </a:r>
            <a:r>
              <a:rPr lang="en-US" sz="3300" dirty="0">
                <a:latin typeface="Century Gothic"/>
                <a:cs typeface="Century Gothic"/>
              </a:rPr>
              <a:t>off</a:t>
            </a:r>
            <a:r>
              <a:rPr lang="en-US" sz="3300" spc="-35" dirty="0">
                <a:latin typeface="Century Gothic"/>
                <a:cs typeface="Century Gothic"/>
              </a:rPr>
              <a:t> </a:t>
            </a:r>
            <a:r>
              <a:rPr lang="en-US" sz="3300" dirty="0">
                <a:latin typeface="Century Gothic"/>
                <a:cs typeface="Century Gothic"/>
              </a:rPr>
              <a:t>of</a:t>
            </a:r>
            <a:r>
              <a:rPr lang="en-US" sz="3300" spc="-45" dirty="0">
                <a:latin typeface="Century Gothic"/>
                <a:cs typeface="Century Gothic"/>
              </a:rPr>
              <a:t> </a:t>
            </a:r>
            <a:r>
              <a:rPr lang="en-US" sz="3300" dirty="0">
                <a:latin typeface="Century Gothic"/>
                <a:cs typeface="Century Gothic"/>
              </a:rPr>
              <a:t>one</a:t>
            </a:r>
            <a:r>
              <a:rPr lang="en-US" sz="3300" spc="-45" dirty="0">
                <a:latin typeface="Century Gothic"/>
                <a:cs typeface="Century Gothic"/>
              </a:rPr>
              <a:t> </a:t>
            </a:r>
            <a:r>
              <a:rPr lang="en-US" sz="3300" dirty="0">
                <a:latin typeface="Century Gothic"/>
                <a:cs typeface="Century Gothic"/>
              </a:rPr>
              <a:t>single</a:t>
            </a:r>
            <a:r>
              <a:rPr lang="en-US" sz="3300" spc="-50" dirty="0">
                <a:latin typeface="Century Gothic"/>
                <a:cs typeface="Century Gothic"/>
              </a:rPr>
              <a:t> </a:t>
            </a:r>
            <a:r>
              <a:rPr lang="en-US" sz="3300" dirty="0">
                <a:latin typeface="Century Gothic"/>
                <a:cs typeface="Century Gothic"/>
              </a:rPr>
              <a:t>negative</a:t>
            </a:r>
            <a:r>
              <a:rPr lang="en-US" sz="3300" spc="-25" dirty="0">
                <a:latin typeface="Century Gothic"/>
                <a:cs typeface="Century Gothic"/>
              </a:rPr>
              <a:t> </a:t>
            </a:r>
            <a:r>
              <a:rPr lang="en-US" sz="3300" spc="-10" dirty="0">
                <a:latin typeface="Century Gothic"/>
                <a:cs typeface="Century Gothic"/>
              </a:rPr>
              <a:t>attribute.</a:t>
            </a:r>
            <a:endParaRPr lang="en-US" sz="3300" dirty="0">
              <a:latin typeface="Century Gothic"/>
              <a:cs typeface="Century Gothic"/>
            </a:endParaRPr>
          </a:p>
          <a:p>
            <a:pPr marL="0" marR="119380" indent="0">
              <a:lnSpc>
                <a:spcPct val="100000"/>
              </a:lnSpc>
              <a:spcBef>
                <a:spcPts val="985"/>
              </a:spcBef>
              <a:buNone/>
            </a:pPr>
            <a:r>
              <a:rPr lang="en-US" sz="3800" b="1" dirty="0">
                <a:latin typeface="Century Gothic"/>
                <a:cs typeface="Century Gothic"/>
              </a:rPr>
              <a:t>Confirmation</a:t>
            </a:r>
            <a:r>
              <a:rPr lang="en-US" sz="3800" b="1" spc="-70" dirty="0">
                <a:latin typeface="Century Gothic"/>
                <a:cs typeface="Century Gothic"/>
              </a:rPr>
              <a:t> </a:t>
            </a:r>
            <a:r>
              <a:rPr lang="en-US" sz="3800" b="1" dirty="0">
                <a:latin typeface="Century Gothic"/>
                <a:cs typeface="Century Gothic"/>
              </a:rPr>
              <a:t>Bias:</a:t>
            </a:r>
            <a:r>
              <a:rPr lang="en-US" sz="3800" b="1" spc="-60" dirty="0">
                <a:latin typeface="Century Gothic"/>
                <a:cs typeface="Century Gothic"/>
              </a:rPr>
              <a:t> </a:t>
            </a:r>
            <a:r>
              <a:rPr lang="en-US" sz="3800" dirty="0">
                <a:latin typeface="Century Gothic"/>
                <a:cs typeface="Century Gothic"/>
              </a:rPr>
              <a:t>The</a:t>
            </a:r>
            <a:r>
              <a:rPr lang="en-US" sz="3800" spc="-60" dirty="0">
                <a:latin typeface="Century Gothic"/>
                <a:cs typeface="Century Gothic"/>
              </a:rPr>
              <a:t> </a:t>
            </a:r>
            <a:r>
              <a:rPr lang="en-US" sz="3800" dirty="0">
                <a:latin typeface="Century Gothic"/>
                <a:cs typeface="Century Gothic"/>
              </a:rPr>
              <a:t>tendency</a:t>
            </a:r>
            <a:r>
              <a:rPr lang="en-US" sz="3800" spc="-35" dirty="0">
                <a:latin typeface="Century Gothic"/>
                <a:cs typeface="Century Gothic"/>
              </a:rPr>
              <a:t> </a:t>
            </a:r>
            <a:r>
              <a:rPr lang="en-US" sz="3800" dirty="0">
                <a:latin typeface="Century Gothic"/>
                <a:cs typeface="Century Gothic"/>
              </a:rPr>
              <a:t>to</a:t>
            </a:r>
            <a:r>
              <a:rPr lang="en-US" sz="3800" spc="-65" dirty="0">
                <a:latin typeface="Century Gothic"/>
                <a:cs typeface="Century Gothic"/>
              </a:rPr>
              <a:t> </a:t>
            </a:r>
            <a:r>
              <a:rPr lang="en-US" sz="3800" dirty="0">
                <a:latin typeface="Century Gothic"/>
                <a:cs typeface="Century Gothic"/>
              </a:rPr>
              <a:t>seek</a:t>
            </a:r>
            <a:r>
              <a:rPr lang="en-US" sz="3800" spc="-55" dirty="0">
                <a:latin typeface="Century Gothic"/>
                <a:cs typeface="Century Gothic"/>
              </a:rPr>
              <a:t> </a:t>
            </a:r>
            <a:r>
              <a:rPr lang="en-US" sz="3800" dirty="0">
                <a:latin typeface="Century Gothic"/>
                <a:cs typeface="Century Gothic"/>
              </a:rPr>
              <a:t>only</a:t>
            </a:r>
            <a:r>
              <a:rPr lang="en-US" sz="3800" spc="-55" dirty="0">
                <a:latin typeface="Century Gothic"/>
                <a:cs typeface="Century Gothic"/>
              </a:rPr>
              <a:t> </a:t>
            </a:r>
            <a:r>
              <a:rPr lang="en-US" sz="3800" dirty="0">
                <a:latin typeface="Century Gothic"/>
                <a:cs typeface="Century Gothic"/>
              </a:rPr>
              <a:t>information</a:t>
            </a:r>
            <a:r>
              <a:rPr lang="en-US" sz="3800" spc="-50" dirty="0">
                <a:latin typeface="Century Gothic"/>
                <a:cs typeface="Century Gothic"/>
              </a:rPr>
              <a:t> </a:t>
            </a:r>
            <a:r>
              <a:rPr lang="en-US" sz="3800" dirty="0">
                <a:latin typeface="Century Gothic"/>
                <a:cs typeface="Century Gothic"/>
              </a:rPr>
              <a:t>that</a:t>
            </a:r>
            <a:r>
              <a:rPr lang="en-US" sz="3800" spc="-65" dirty="0">
                <a:latin typeface="Century Gothic"/>
                <a:cs typeface="Century Gothic"/>
              </a:rPr>
              <a:t> </a:t>
            </a:r>
            <a:r>
              <a:rPr lang="en-US" sz="3800" dirty="0">
                <a:latin typeface="Century Gothic"/>
                <a:cs typeface="Century Gothic"/>
              </a:rPr>
              <a:t>confirms</a:t>
            </a:r>
            <a:r>
              <a:rPr lang="en-US" sz="3800" spc="-50" dirty="0">
                <a:latin typeface="Century Gothic"/>
                <a:cs typeface="Century Gothic"/>
              </a:rPr>
              <a:t> </a:t>
            </a:r>
            <a:r>
              <a:rPr lang="en-US" sz="3800" spc="-20" dirty="0">
                <a:latin typeface="Century Gothic"/>
                <a:cs typeface="Century Gothic"/>
              </a:rPr>
              <a:t>your </a:t>
            </a:r>
            <a:r>
              <a:rPr lang="en-US" sz="3800" dirty="0">
                <a:latin typeface="Century Gothic"/>
                <a:cs typeface="Century Gothic"/>
              </a:rPr>
              <a:t>existing</a:t>
            </a:r>
            <a:r>
              <a:rPr lang="en-US" sz="3800" spc="-55" dirty="0">
                <a:latin typeface="Century Gothic"/>
                <a:cs typeface="Century Gothic"/>
              </a:rPr>
              <a:t> </a:t>
            </a:r>
            <a:r>
              <a:rPr lang="en-US" sz="3800" dirty="0">
                <a:latin typeface="Century Gothic"/>
                <a:cs typeface="Century Gothic"/>
              </a:rPr>
              <a:t>biases</a:t>
            </a:r>
            <a:r>
              <a:rPr lang="en-US" sz="3800" spc="-70" dirty="0">
                <a:latin typeface="Century Gothic"/>
                <a:cs typeface="Century Gothic"/>
              </a:rPr>
              <a:t> </a:t>
            </a:r>
            <a:r>
              <a:rPr lang="en-US" sz="3800" dirty="0">
                <a:latin typeface="Century Gothic"/>
                <a:cs typeface="Century Gothic"/>
              </a:rPr>
              <a:t>while</a:t>
            </a:r>
            <a:r>
              <a:rPr lang="en-US" sz="3800" spc="-60" dirty="0">
                <a:latin typeface="Century Gothic"/>
                <a:cs typeface="Century Gothic"/>
              </a:rPr>
              <a:t> </a:t>
            </a:r>
            <a:r>
              <a:rPr lang="en-US" sz="3800" dirty="0">
                <a:latin typeface="Century Gothic"/>
                <a:cs typeface="Century Gothic"/>
              </a:rPr>
              <a:t>ignoring</a:t>
            </a:r>
            <a:r>
              <a:rPr lang="en-US" sz="3800" spc="-50" dirty="0">
                <a:latin typeface="Century Gothic"/>
                <a:cs typeface="Century Gothic"/>
              </a:rPr>
              <a:t> </a:t>
            </a:r>
            <a:r>
              <a:rPr lang="en-US" sz="3800" dirty="0">
                <a:latin typeface="Century Gothic"/>
                <a:cs typeface="Century Gothic"/>
              </a:rPr>
              <a:t>all</a:t>
            </a:r>
            <a:r>
              <a:rPr lang="en-US" sz="3800" spc="-75" dirty="0">
                <a:latin typeface="Century Gothic"/>
                <a:cs typeface="Century Gothic"/>
              </a:rPr>
              <a:t> </a:t>
            </a:r>
            <a:r>
              <a:rPr lang="en-US" sz="3800" dirty="0">
                <a:latin typeface="Century Gothic"/>
                <a:cs typeface="Century Gothic"/>
              </a:rPr>
              <a:t>conflicting</a:t>
            </a:r>
            <a:r>
              <a:rPr lang="en-US" sz="3800" spc="-45" dirty="0">
                <a:latin typeface="Century Gothic"/>
                <a:cs typeface="Century Gothic"/>
              </a:rPr>
              <a:t> </a:t>
            </a:r>
            <a:r>
              <a:rPr lang="en-US" sz="3800" spc="-10" dirty="0">
                <a:latin typeface="Century Gothic"/>
                <a:cs typeface="Century Gothic"/>
              </a:rPr>
              <a:t>information.</a:t>
            </a:r>
            <a:endParaRPr lang="en-US" sz="3800" dirty="0">
              <a:latin typeface="Century Gothic"/>
              <a:cs typeface="Century Gothic"/>
            </a:endParaRPr>
          </a:p>
          <a:p>
            <a:pPr marL="0" marR="307975" indent="0">
              <a:lnSpc>
                <a:spcPct val="100000"/>
              </a:lnSpc>
              <a:spcBef>
                <a:spcPts val="1000"/>
              </a:spcBef>
              <a:buNone/>
            </a:pPr>
            <a:r>
              <a:rPr lang="en-US" sz="3800" b="1" dirty="0">
                <a:latin typeface="Century Gothic"/>
                <a:cs typeface="Century Gothic"/>
              </a:rPr>
              <a:t>Perception</a:t>
            </a:r>
            <a:r>
              <a:rPr lang="en-US" sz="3800" b="1" spc="-50" dirty="0">
                <a:latin typeface="Century Gothic"/>
                <a:cs typeface="Century Gothic"/>
              </a:rPr>
              <a:t> </a:t>
            </a:r>
            <a:r>
              <a:rPr lang="en-US" sz="3800" b="1" dirty="0">
                <a:latin typeface="Century Gothic"/>
                <a:cs typeface="Century Gothic"/>
              </a:rPr>
              <a:t>Bias:</a:t>
            </a:r>
            <a:r>
              <a:rPr lang="en-US" sz="3800" b="1" spc="-45" dirty="0">
                <a:latin typeface="Century Gothic"/>
                <a:cs typeface="Century Gothic"/>
              </a:rPr>
              <a:t> </a:t>
            </a:r>
            <a:r>
              <a:rPr lang="en-US" sz="3800" dirty="0">
                <a:latin typeface="Century Gothic"/>
                <a:cs typeface="Century Gothic"/>
              </a:rPr>
              <a:t>The</a:t>
            </a:r>
            <a:r>
              <a:rPr lang="en-US" sz="3800" spc="-45" dirty="0">
                <a:latin typeface="Century Gothic"/>
                <a:cs typeface="Century Gothic"/>
              </a:rPr>
              <a:t> </a:t>
            </a:r>
            <a:r>
              <a:rPr lang="en-US" sz="3800" dirty="0">
                <a:latin typeface="Century Gothic"/>
                <a:cs typeface="Century Gothic"/>
              </a:rPr>
              <a:t>tendency</a:t>
            </a:r>
            <a:r>
              <a:rPr lang="en-US" sz="3800" spc="-15" dirty="0">
                <a:latin typeface="Century Gothic"/>
                <a:cs typeface="Century Gothic"/>
              </a:rPr>
              <a:t> </a:t>
            </a:r>
            <a:r>
              <a:rPr lang="en-US" sz="3800" dirty="0">
                <a:latin typeface="Century Gothic"/>
                <a:cs typeface="Century Gothic"/>
              </a:rPr>
              <a:t>to</a:t>
            </a:r>
            <a:r>
              <a:rPr lang="en-US" sz="3800" spc="-50" dirty="0">
                <a:latin typeface="Century Gothic"/>
                <a:cs typeface="Century Gothic"/>
              </a:rPr>
              <a:t> </a:t>
            </a:r>
            <a:r>
              <a:rPr lang="en-US" sz="3800" dirty="0">
                <a:latin typeface="Century Gothic"/>
                <a:cs typeface="Century Gothic"/>
              </a:rPr>
              <a:t>develop</a:t>
            </a:r>
            <a:r>
              <a:rPr lang="en-US" sz="3800" spc="-30" dirty="0">
                <a:latin typeface="Century Gothic"/>
                <a:cs typeface="Century Gothic"/>
              </a:rPr>
              <a:t> </a:t>
            </a:r>
            <a:r>
              <a:rPr lang="en-US" sz="3800" dirty="0">
                <a:latin typeface="Century Gothic"/>
                <a:cs typeface="Century Gothic"/>
              </a:rPr>
              <a:t>a</a:t>
            </a:r>
            <a:r>
              <a:rPr lang="en-US" sz="3800" spc="-55" dirty="0">
                <a:latin typeface="Century Gothic"/>
                <a:cs typeface="Century Gothic"/>
              </a:rPr>
              <a:t> </a:t>
            </a:r>
            <a:r>
              <a:rPr lang="en-US" sz="3800" dirty="0">
                <a:latin typeface="Century Gothic"/>
                <a:cs typeface="Century Gothic"/>
              </a:rPr>
              <a:t>bias</a:t>
            </a:r>
            <a:r>
              <a:rPr lang="en-US" sz="3800" spc="-50" dirty="0">
                <a:latin typeface="Century Gothic"/>
                <a:cs typeface="Century Gothic"/>
              </a:rPr>
              <a:t> </a:t>
            </a:r>
            <a:r>
              <a:rPr lang="en-US" sz="3800" dirty="0">
                <a:latin typeface="Century Gothic"/>
                <a:cs typeface="Century Gothic"/>
              </a:rPr>
              <a:t>based</a:t>
            </a:r>
            <a:r>
              <a:rPr lang="en-US" sz="3800" spc="-35" dirty="0">
                <a:latin typeface="Century Gothic"/>
                <a:cs typeface="Century Gothic"/>
              </a:rPr>
              <a:t> </a:t>
            </a:r>
            <a:r>
              <a:rPr lang="en-US" sz="3800" dirty="0">
                <a:latin typeface="Century Gothic"/>
                <a:cs typeface="Century Gothic"/>
              </a:rPr>
              <a:t>on</a:t>
            </a:r>
            <a:r>
              <a:rPr lang="en-US" sz="3800" spc="-45" dirty="0">
                <a:latin typeface="Century Gothic"/>
                <a:cs typeface="Century Gothic"/>
              </a:rPr>
              <a:t> </a:t>
            </a:r>
            <a:r>
              <a:rPr lang="en-US" sz="3800" spc="-10" dirty="0">
                <a:latin typeface="Century Gothic"/>
                <a:cs typeface="Century Gothic"/>
              </a:rPr>
              <a:t>characteristics </a:t>
            </a:r>
            <a:r>
              <a:rPr lang="en-US" sz="3800" dirty="0">
                <a:latin typeface="Century Gothic"/>
                <a:cs typeface="Century Gothic"/>
              </a:rPr>
              <a:t>such</a:t>
            </a:r>
            <a:r>
              <a:rPr lang="en-US" sz="3800" spc="-50" dirty="0">
                <a:latin typeface="Century Gothic"/>
                <a:cs typeface="Century Gothic"/>
              </a:rPr>
              <a:t> </a:t>
            </a:r>
            <a:r>
              <a:rPr lang="en-US" sz="3800" dirty="0">
                <a:latin typeface="Century Gothic"/>
                <a:cs typeface="Century Gothic"/>
              </a:rPr>
              <a:t>as</a:t>
            </a:r>
            <a:r>
              <a:rPr lang="en-US" sz="3800" spc="-65" dirty="0">
                <a:latin typeface="Century Gothic"/>
                <a:cs typeface="Century Gothic"/>
              </a:rPr>
              <a:t> </a:t>
            </a:r>
            <a:r>
              <a:rPr lang="en-US" sz="3800" dirty="0">
                <a:latin typeface="Century Gothic"/>
                <a:cs typeface="Century Gothic"/>
              </a:rPr>
              <a:t>age,</a:t>
            </a:r>
            <a:r>
              <a:rPr lang="en-US" sz="3800" spc="-65" dirty="0">
                <a:latin typeface="Century Gothic"/>
                <a:cs typeface="Century Gothic"/>
              </a:rPr>
              <a:t> </a:t>
            </a:r>
            <a:r>
              <a:rPr lang="en-US" sz="3800" dirty="0">
                <a:latin typeface="Century Gothic"/>
                <a:cs typeface="Century Gothic"/>
              </a:rPr>
              <a:t>race,</a:t>
            </a:r>
            <a:r>
              <a:rPr lang="en-US" sz="3800" spc="-55" dirty="0">
                <a:latin typeface="Century Gothic"/>
                <a:cs typeface="Century Gothic"/>
              </a:rPr>
              <a:t> </a:t>
            </a:r>
            <a:r>
              <a:rPr lang="en-US" sz="3800" dirty="0">
                <a:latin typeface="Century Gothic"/>
                <a:cs typeface="Century Gothic"/>
              </a:rPr>
              <a:t>ethnicity,</a:t>
            </a:r>
            <a:r>
              <a:rPr lang="en-US" sz="3800" spc="-55" dirty="0">
                <a:latin typeface="Century Gothic"/>
                <a:cs typeface="Century Gothic"/>
              </a:rPr>
              <a:t> </a:t>
            </a:r>
            <a:r>
              <a:rPr lang="en-US" sz="3800" dirty="0">
                <a:latin typeface="Century Gothic"/>
                <a:cs typeface="Century Gothic"/>
              </a:rPr>
              <a:t>and</a:t>
            </a:r>
            <a:r>
              <a:rPr lang="en-US" sz="3800" spc="-60" dirty="0">
                <a:latin typeface="Century Gothic"/>
                <a:cs typeface="Century Gothic"/>
              </a:rPr>
              <a:t> </a:t>
            </a:r>
            <a:r>
              <a:rPr lang="en-US" sz="3800" dirty="0">
                <a:latin typeface="Century Gothic"/>
                <a:cs typeface="Century Gothic"/>
              </a:rPr>
              <a:t>education</a:t>
            </a:r>
            <a:r>
              <a:rPr lang="en-US" sz="3800" spc="-40" dirty="0">
                <a:latin typeface="Century Gothic"/>
                <a:cs typeface="Century Gothic"/>
              </a:rPr>
              <a:t> </a:t>
            </a:r>
            <a:r>
              <a:rPr lang="en-US" sz="3800" spc="-10" dirty="0">
                <a:latin typeface="Century Gothic"/>
                <a:cs typeface="Century Gothic"/>
              </a:rPr>
              <a:t>level.</a:t>
            </a:r>
            <a:endParaRPr lang="en-US" sz="3800" dirty="0">
              <a:latin typeface="Century Gothic"/>
              <a:cs typeface="Century Gothic"/>
            </a:endParaRP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229841" y="29649"/>
            <a:ext cx="5962159" cy="6071038"/>
          </a:xfrm>
          <a:prstGeom prst="rect">
            <a:avLst/>
          </a:prstGeom>
        </p:spPr>
      </p:pic>
      <p:sp>
        <p:nvSpPr>
          <p:cNvPr id="3" name="object 3"/>
          <p:cNvSpPr txBox="1"/>
          <p:nvPr/>
        </p:nvSpPr>
        <p:spPr>
          <a:xfrm>
            <a:off x="775374" y="2044724"/>
            <a:ext cx="3281045" cy="2040889"/>
          </a:xfrm>
          <a:prstGeom prst="rect">
            <a:avLst/>
          </a:prstGeom>
        </p:spPr>
        <p:txBody>
          <a:bodyPr vert="horz" wrap="square" lIns="0" tIns="72390" rIns="0" bIns="0" rtlCol="0">
            <a:spAutoFit/>
          </a:bodyPr>
          <a:lstStyle/>
          <a:p>
            <a:pPr marL="12700" marR="5080">
              <a:lnSpc>
                <a:spcPct val="89100"/>
              </a:lnSpc>
              <a:spcBef>
                <a:spcPts val="570"/>
              </a:spcBef>
            </a:pPr>
            <a:r>
              <a:rPr sz="3600" dirty="0">
                <a:solidFill>
                  <a:srgbClr val="1F3863"/>
                </a:solidFill>
                <a:latin typeface="Century Gothic"/>
                <a:cs typeface="Century Gothic"/>
              </a:rPr>
              <a:t>An</a:t>
            </a:r>
            <a:r>
              <a:rPr sz="3600" spc="-45" dirty="0">
                <a:solidFill>
                  <a:srgbClr val="1F3863"/>
                </a:solidFill>
                <a:latin typeface="Century Gothic"/>
                <a:cs typeface="Century Gothic"/>
              </a:rPr>
              <a:t> </a:t>
            </a:r>
            <a:r>
              <a:rPr sz="3600" spc="-10" dirty="0">
                <a:solidFill>
                  <a:srgbClr val="1F3863"/>
                </a:solidFill>
                <a:latin typeface="Century Gothic"/>
                <a:cs typeface="Century Gothic"/>
              </a:rPr>
              <a:t>effective </a:t>
            </a:r>
            <a:r>
              <a:rPr sz="3600" dirty="0">
                <a:solidFill>
                  <a:srgbClr val="1F3863"/>
                </a:solidFill>
                <a:latin typeface="Century Gothic"/>
                <a:cs typeface="Century Gothic"/>
              </a:rPr>
              <a:t>way</a:t>
            </a:r>
            <a:r>
              <a:rPr sz="3600" spc="-10" dirty="0">
                <a:solidFill>
                  <a:srgbClr val="1F3863"/>
                </a:solidFill>
                <a:latin typeface="Century Gothic"/>
                <a:cs typeface="Century Gothic"/>
              </a:rPr>
              <a:t> </a:t>
            </a:r>
            <a:r>
              <a:rPr sz="3600" dirty="0">
                <a:solidFill>
                  <a:srgbClr val="1F3863"/>
                </a:solidFill>
                <a:latin typeface="Century Gothic"/>
                <a:cs typeface="Century Gothic"/>
              </a:rPr>
              <a:t>of </a:t>
            </a:r>
            <a:r>
              <a:rPr sz="3600" spc="-10" dirty="0">
                <a:solidFill>
                  <a:srgbClr val="1F3863"/>
                </a:solidFill>
                <a:latin typeface="Century Gothic"/>
                <a:cs typeface="Century Gothic"/>
              </a:rPr>
              <a:t>talking </a:t>
            </a:r>
            <a:r>
              <a:rPr sz="3600" dirty="0">
                <a:solidFill>
                  <a:srgbClr val="1F3863"/>
                </a:solidFill>
                <a:latin typeface="Century Gothic"/>
                <a:cs typeface="Century Gothic"/>
              </a:rPr>
              <a:t>to</a:t>
            </a:r>
            <a:r>
              <a:rPr sz="3600" spc="-30" dirty="0">
                <a:solidFill>
                  <a:srgbClr val="1F3863"/>
                </a:solidFill>
                <a:latin typeface="Century Gothic"/>
                <a:cs typeface="Century Gothic"/>
              </a:rPr>
              <a:t> </a:t>
            </a:r>
            <a:r>
              <a:rPr sz="3600" spc="-10" dirty="0">
                <a:solidFill>
                  <a:srgbClr val="1F3863"/>
                </a:solidFill>
                <a:latin typeface="Century Gothic"/>
                <a:cs typeface="Century Gothic"/>
              </a:rPr>
              <a:t>people </a:t>
            </a:r>
            <a:r>
              <a:rPr sz="3600" dirty="0">
                <a:solidFill>
                  <a:srgbClr val="1F3863"/>
                </a:solidFill>
                <a:latin typeface="Century Gothic"/>
                <a:cs typeface="Century Gothic"/>
              </a:rPr>
              <a:t>about</a:t>
            </a:r>
            <a:r>
              <a:rPr sz="3600" spc="-105" dirty="0">
                <a:solidFill>
                  <a:srgbClr val="1F3863"/>
                </a:solidFill>
                <a:latin typeface="Century Gothic"/>
                <a:cs typeface="Century Gothic"/>
              </a:rPr>
              <a:t> </a:t>
            </a:r>
            <a:r>
              <a:rPr sz="3600" spc="-10" dirty="0">
                <a:solidFill>
                  <a:srgbClr val="1F3863"/>
                </a:solidFill>
                <a:latin typeface="Century Gothic"/>
                <a:cs typeface="Century Gothic"/>
              </a:rPr>
              <a:t>change</a:t>
            </a:r>
            <a:endParaRPr sz="3600">
              <a:latin typeface="Century Gothic"/>
              <a:cs typeface="Century Gothic"/>
            </a:endParaRPr>
          </a:p>
        </p:txBody>
      </p:sp>
      <p:sp>
        <p:nvSpPr>
          <p:cNvPr id="4" name="object 4"/>
          <p:cNvSpPr txBox="1">
            <a:spLocks noGrp="1"/>
          </p:cNvSpPr>
          <p:nvPr>
            <p:ph type="title"/>
          </p:nvPr>
        </p:nvSpPr>
        <p:spPr>
          <a:prstGeom prst="rect">
            <a:avLst/>
          </a:prstGeom>
        </p:spPr>
        <p:txBody>
          <a:bodyPr vert="horz" wrap="square" lIns="0" tIns="368133" rIns="0" bIns="0" rtlCol="0">
            <a:spAutoFit/>
          </a:bodyPr>
          <a:lstStyle/>
          <a:p>
            <a:pPr marL="5080">
              <a:lnSpc>
                <a:spcPct val="100000"/>
              </a:lnSpc>
              <a:spcBef>
                <a:spcPts val="100"/>
              </a:spcBef>
            </a:pPr>
            <a:r>
              <a:rPr dirty="0"/>
              <a:t>Motivational</a:t>
            </a:r>
            <a:r>
              <a:rPr spc="-90" dirty="0"/>
              <a:t> </a:t>
            </a:r>
            <a:r>
              <a:rPr spc="-10" dirty="0"/>
              <a:t>Interviewing: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E79A7-3F2B-C177-DE82-18A9BE6548C3}"/>
              </a:ext>
            </a:extLst>
          </p:cNvPr>
          <p:cNvSpPr>
            <a:spLocks noGrp="1"/>
          </p:cNvSpPr>
          <p:nvPr>
            <p:ph type="title"/>
          </p:nvPr>
        </p:nvSpPr>
        <p:spPr/>
        <p:txBody>
          <a:bodyPr/>
          <a:lstStyle/>
          <a:p>
            <a:r>
              <a:rPr lang="en-US" dirty="0">
                <a:solidFill>
                  <a:srgbClr val="101A09"/>
                </a:solidFill>
              </a:rPr>
              <a:t>Four</a:t>
            </a:r>
            <a:r>
              <a:rPr lang="en-US" spc="-60" dirty="0">
                <a:solidFill>
                  <a:srgbClr val="101A09"/>
                </a:solidFill>
              </a:rPr>
              <a:t> </a:t>
            </a:r>
            <a:r>
              <a:rPr lang="en-US" dirty="0">
                <a:solidFill>
                  <a:srgbClr val="101A09"/>
                </a:solidFill>
              </a:rPr>
              <a:t>Core</a:t>
            </a:r>
            <a:r>
              <a:rPr lang="en-US" spc="-55" dirty="0">
                <a:solidFill>
                  <a:srgbClr val="101A09"/>
                </a:solidFill>
              </a:rPr>
              <a:t> </a:t>
            </a:r>
            <a:r>
              <a:rPr lang="en-US" dirty="0">
                <a:solidFill>
                  <a:srgbClr val="101A09"/>
                </a:solidFill>
              </a:rPr>
              <a:t>Principles</a:t>
            </a:r>
            <a:r>
              <a:rPr lang="en-US" spc="-55" dirty="0">
                <a:solidFill>
                  <a:srgbClr val="101A09"/>
                </a:solidFill>
              </a:rPr>
              <a:t> </a:t>
            </a:r>
            <a:r>
              <a:rPr lang="en-US" spc="-25" dirty="0">
                <a:solidFill>
                  <a:srgbClr val="101A09"/>
                </a:solidFill>
              </a:rPr>
              <a:t>of </a:t>
            </a:r>
            <a:r>
              <a:rPr lang="en-US" dirty="0">
                <a:solidFill>
                  <a:srgbClr val="101A09"/>
                </a:solidFill>
              </a:rPr>
              <a:t>Motivational</a:t>
            </a:r>
            <a:r>
              <a:rPr lang="en-US" spc="-90" dirty="0">
                <a:solidFill>
                  <a:srgbClr val="101A09"/>
                </a:solidFill>
              </a:rPr>
              <a:t> </a:t>
            </a:r>
            <a:r>
              <a:rPr lang="en-US" spc="-10" dirty="0">
                <a:solidFill>
                  <a:srgbClr val="101A09"/>
                </a:solidFill>
              </a:rPr>
              <a:t>Interviewing</a:t>
            </a:r>
            <a:endParaRPr lang="en-US" dirty="0"/>
          </a:p>
        </p:txBody>
      </p:sp>
      <p:sp>
        <p:nvSpPr>
          <p:cNvPr id="4" name="Text Placeholder 3">
            <a:extLst>
              <a:ext uri="{FF2B5EF4-FFF2-40B4-BE49-F238E27FC236}">
                <a16:creationId xmlns:a16="http://schemas.microsoft.com/office/drawing/2014/main" id="{F2E8B8B1-7469-BBFF-7B49-D05FF771DD6C}"/>
              </a:ext>
            </a:extLst>
          </p:cNvPr>
          <p:cNvSpPr>
            <a:spLocks noGrp="1"/>
          </p:cNvSpPr>
          <p:nvPr>
            <p:ph type="body" sz="half" idx="2"/>
          </p:nvPr>
        </p:nvSpPr>
        <p:spPr>
          <a:xfrm>
            <a:off x="839788" y="2396358"/>
            <a:ext cx="3932237" cy="3472629"/>
          </a:xfrm>
        </p:spPr>
        <p:txBody>
          <a:bodyPr/>
          <a:lstStyle/>
          <a:p>
            <a:pPr marL="469265" indent="-456565">
              <a:lnSpc>
                <a:spcPct val="100000"/>
              </a:lnSpc>
              <a:spcBef>
                <a:spcPts val="1780"/>
              </a:spcBef>
              <a:buFont typeface="Arial"/>
              <a:buChar char="•"/>
              <a:tabLst>
                <a:tab pos="469265" algn="l"/>
              </a:tabLst>
            </a:pPr>
            <a:r>
              <a:rPr lang="en-US" sz="2800" b="1" spc="-10" dirty="0">
                <a:solidFill>
                  <a:srgbClr val="101A09"/>
                </a:solidFill>
                <a:latin typeface="Century Gothic"/>
                <a:cs typeface="Century Gothic"/>
              </a:rPr>
              <a:t>Partnership</a:t>
            </a:r>
            <a:endParaRPr lang="en-US" sz="2800" dirty="0">
              <a:latin typeface="Century Gothic"/>
              <a:cs typeface="Century Gothic"/>
            </a:endParaRPr>
          </a:p>
          <a:p>
            <a:pPr marL="469265" indent="-456565">
              <a:lnSpc>
                <a:spcPct val="100000"/>
              </a:lnSpc>
              <a:spcBef>
                <a:spcPts val="1680"/>
              </a:spcBef>
              <a:buFont typeface="Arial"/>
              <a:buChar char="•"/>
              <a:tabLst>
                <a:tab pos="469265" algn="l"/>
              </a:tabLst>
            </a:pPr>
            <a:r>
              <a:rPr lang="en-US" sz="2800" b="1" spc="-10" dirty="0">
                <a:solidFill>
                  <a:srgbClr val="101A09"/>
                </a:solidFill>
                <a:latin typeface="Century Gothic"/>
                <a:cs typeface="Century Gothic"/>
              </a:rPr>
              <a:t>Acceptance</a:t>
            </a:r>
            <a:endParaRPr lang="en-US" sz="2800" dirty="0">
              <a:latin typeface="Century Gothic"/>
              <a:cs typeface="Century Gothic"/>
            </a:endParaRPr>
          </a:p>
          <a:p>
            <a:pPr marL="469265" indent="-456565">
              <a:lnSpc>
                <a:spcPct val="100000"/>
              </a:lnSpc>
              <a:spcBef>
                <a:spcPts val="1680"/>
              </a:spcBef>
              <a:buFont typeface="Arial"/>
              <a:buChar char="•"/>
              <a:tabLst>
                <a:tab pos="469265" algn="l"/>
              </a:tabLst>
            </a:pPr>
            <a:r>
              <a:rPr lang="en-US" sz="2800" b="1" spc="-10" dirty="0">
                <a:solidFill>
                  <a:srgbClr val="101A09"/>
                </a:solidFill>
                <a:latin typeface="Century Gothic"/>
                <a:cs typeface="Century Gothic"/>
              </a:rPr>
              <a:t>Compassion</a:t>
            </a:r>
            <a:endParaRPr lang="en-US" sz="2800" dirty="0">
              <a:latin typeface="Century Gothic"/>
              <a:cs typeface="Century Gothic"/>
            </a:endParaRPr>
          </a:p>
          <a:p>
            <a:pPr marL="469265" indent="-456565">
              <a:lnSpc>
                <a:spcPct val="100000"/>
              </a:lnSpc>
              <a:spcBef>
                <a:spcPts val="1680"/>
              </a:spcBef>
              <a:buFont typeface="Arial"/>
              <a:buChar char="•"/>
              <a:tabLst>
                <a:tab pos="469265" algn="l"/>
              </a:tabLst>
            </a:pPr>
            <a:r>
              <a:rPr lang="en-US" sz="2800" b="1" spc="-10" dirty="0">
                <a:solidFill>
                  <a:srgbClr val="101A09"/>
                </a:solidFill>
                <a:latin typeface="Century Gothic"/>
                <a:cs typeface="Century Gothic"/>
              </a:rPr>
              <a:t>Evocation</a:t>
            </a:r>
            <a:endParaRPr lang="en-US" sz="2800" dirty="0">
              <a:latin typeface="Century Gothic"/>
              <a:cs typeface="Century Gothic"/>
            </a:endParaRPr>
          </a:p>
          <a:p>
            <a:endParaRPr lang="en-US" dirty="0"/>
          </a:p>
        </p:txBody>
      </p:sp>
      <p:pic>
        <p:nvPicPr>
          <p:cNvPr id="5" name="object 4">
            <a:extLst>
              <a:ext uri="{FF2B5EF4-FFF2-40B4-BE49-F238E27FC236}">
                <a16:creationId xmlns:a16="http://schemas.microsoft.com/office/drawing/2014/main" id="{59ADAC3F-913A-FB94-7D6A-55BA46E7E5F7}"/>
              </a:ext>
            </a:extLst>
          </p:cNvPr>
          <p:cNvPicPr>
            <a:picLocks noGrp="1"/>
          </p:cNvPicPr>
          <p:nvPr>
            <p:ph type="pic" idx="1"/>
          </p:nvPr>
        </p:nvPicPr>
        <p:blipFill>
          <a:blip r:embed="rId2" cstate="print"/>
          <a:srcRect l="10616" r="10616"/>
          <a:stretch>
            <a:fillRect/>
          </a:stretch>
        </p:blipFill>
        <p:spPr>
          <a:xfrm>
            <a:off x="5183188" y="987425"/>
            <a:ext cx="6172200" cy="48736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17DC-CC25-D37D-AF3D-3DB09D8FCAF8}"/>
              </a:ext>
            </a:extLst>
          </p:cNvPr>
          <p:cNvSpPr>
            <a:spLocks noGrp="1"/>
          </p:cNvSpPr>
          <p:nvPr>
            <p:ph type="title"/>
          </p:nvPr>
        </p:nvSpPr>
        <p:spPr/>
        <p:txBody>
          <a:bodyPr/>
          <a:lstStyle/>
          <a:p>
            <a:r>
              <a:rPr lang="en-US" dirty="0">
                <a:solidFill>
                  <a:srgbClr val="101A09"/>
                </a:solidFill>
              </a:rPr>
              <a:t>Four</a:t>
            </a:r>
            <a:r>
              <a:rPr lang="en-US" spc="-60" dirty="0">
                <a:solidFill>
                  <a:srgbClr val="101A09"/>
                </a:solidFill>
              </a:rPr>
              <a:t> </a:t>
            </a:r>
            <a:r>
              <a:rPr lang="en-US" dirty="0">
                <a:solidFill>
                  <a:srgbClr val="101A09"/>
                </a:solidFill>
              </a:rPr>
              <a:t>Core</a:t>
            </a:r>
            <a:r>
              <a:rPr lang="en-US" spc="-55" dirty="0">
                <a:solidFill>
                  <a:srgbClr val="101A09"/>
                </a:solidFill>
              </a:rPr>
              <a:t> </a:t>
            </a:r>
            <a:r>
              <a:rPr lang="en-US" dirty="0">
                <a:solidFill>
                  <a:srgbClr val="101A09"/>
                </a:solidFill>
              </a:rPr>
              <a:t>Principles</a:t>
            </a:r>
            <a:r>
              <a:rPr lang="en-US" spc="-55" dirty="0">
                <a:solidFill>
                  <a:srgbClr val="101A09"/>
                </a:solidFill>
              </a:rPr>
              <a:t> </a:t>
            </a:r>
            <a:r>
              <a:rPr lang="en-US" spc="-25" dirty="0">
                <a:solidFill>
                  <a:srgbClr val="101A09"/>
                </a:solidFill>
              </a:rPr>
              <a:t>of </a:t>
            </a:r>
            <a:r>
              <a:rPr lang="en-US" dirty="0">
                <a:solidFill>
                  <a:srgbClr val="101A09"/>
                </a:solidFill>
              </a:rPr>
              <a:t>Motivational</a:t>
            </a:r>
            <a:r>
              <a:rPr lang="en-US" spc="-90" dirty="0">
                <a:solidFill>
                  <a:srgbClr val="101A09"/>
                </a:solidFill>
              </a:rPr>
              <a:t> </a:t>
            </a:r>
            <a:r>
              <a:rPr lang="en-US" spc="-10" dirty="0">
                <a:solidFill>
                  <a:srgbClr val="101A09"/>
                </a:solidFill>
              </a:rPr>
              <a:t>Interviewing</a:t>
            </a:r>
            <a:endParaRPr lang="en-US" dirty="0"/>
          </a:p>
        </p:txBody>
      </p:sp>
      <p:sp>
        <p:nvSpPr>
          <p:cNvPr id="4" name="Text Placeholder 3">
            <a:extLst>
              <a:ext uri="{FF2B5EF4-FFF2-40B4-BE49-F238E27FC236}">
                <a16:creationId xmlns:a16="http://schemas.microsoft.com/office/drawing/2014/main" id="{9983C2D6-DE6B-878C-7D04-48350F7F94EC}"/>
              </a:ext>
            </a:extLst>
          </p:cNvPr>
          <p:cNvSpPr>
            <a:spLocks noGrp="1"/>
          </p:cNvSpPr>
          <p:nvPr>
            <p:ph type="body" sz="half" idx="2"/>
          </p:nvPr>
        </p:nvSpPr>
        <p:spPr>
          <a:xfrm>
            <a:off x="839788" y="2388476"/>
            <a:ext cx="3932237" cy="3480512"/>
          </a:xfrm>
        </p:spPr>
        <p:txBody>
          <a:bodyPr/>
          <a:lstStyle/>
          <a:p>
            <a:pPr marL="12065" marR="5080">
              <a:lnSpc>
                <a:spcPct val="100000"/>
              </a:lnSpc>
              <a:spcBef>
                <a:spcPts val="100"/>
              </a:spcBef>
              <a:buClr>
                <a:srgbClr val="FFFFFF"/>
              </a:buClr>
              <a:tabLst>
                <a:tab pos="469265" algn="l"/>
              </a:tabLst>
            </a:pPr>
            <a:r>
              <a:rPr lang="en-US" sz="2400" b="1" spc="-10" dirty="0">
                <a:latin typeface="Century Gothic"/>
                <a:cs typeface="Century Gothic"/>
              </a:rPr>
              <a:t>-Open-</a:t>
            </a:r>
            <a:r>
              <a:rPr lang="en-US" sz="2400" b="1" spc="-20" dirty="0">
                <a:latin typeface="Century Gothic"/>
                <a:cs typeface="Century Gothic"/>
              </a:rPr>
              <a:t>ended </a:t>
            </a:r>
            <a:r>
              <a:rPr lang="en-US" sz="2400" b="1" spc="-10" dirty="0">
                <a:latin typeface="Century Gothic"/>
                <a:cs typeface="Century Gothic"/>
              </a:rPr>
              <a:t>questions</a:t>
            </a:r>
            <a:endParaRPr lang="en-US" sz="2400" dirty="0">
              <a:latin typeface="Century Gothic"/>
              <a:cs typeface="Century Gothic"/>
            </a:endParaRPr>
          </a:p>
          <a:p>
            <a:pPr marL="12700">
              <a:lnSpc>
                <a:spcPct val="100000"/>
              </a:lnSpc>
              <a:spcBef>
                <a:spcPts val="1030"/>
              </a:spcBef>
              <a:tabLst>
                <a:tab pos="469265" algn="l"/>
              </a:tabLst>
            </a:pPr>
            <a:r>
              <a:rPr lang="en-US" sz="2400" b="1" spc="-10" dirty="0">
                <a:latin typeface="Century Gothic"/>
                <a:cs typeface="Century Gothic"/>
              </a:rPr>
              <a:t>-Affirmations</a:t>
            </a:r>
            <a:endParaRPr lang="en-US" sz="2400" dirty="0">
              <a:latin typeface="Century Gothic"/>
              <a:cs typeface="Century Gothic"/>
            </a:endParaRPr>
          </a:p>
          <a:p>
            <a:pPr marL="12700">
              <a:lnSpc>
                <a:spcPct val="100000"/>
              </a:lnSpc>
              <a:spcBef>
                <a:spcPts val="1680"/>
              </a:spcBef>
              <a:tabLst>
                <a:tab pos="469265" algn="l"/>
              </a:tabLst>
            </a:pPr>
            <a:r>
              <a:rPr lang="en-US" sz="2400" b="1" spc="-10" dirty="0">
                <a:latin typeface="Century Gothic"/>
                <a:cs typeface="Century Gothic"/>
              </a:rPr>
              <a:t>-Reflections</a:t>
            </a:r>
            <a:endParaRPr lang="en-US" sz="2400" dirty="0">
              <a:latin typeface="Century Gothic"/>
              <a:cs typeface="Century Gothic"/>
            </a:endParaRPr>
          </a:p>
          <a:p>
            <a:pPr marL="12700">
              <a:lnSpc>
                <a:spcPct val="100000"/>
              </a:lnSpc>
              <a:spcBef>
                <a:spcPts val="1680"/>
              </a:spcBef>
              <a:tabLst>
                <a:tab pos="469265" algn="l"/>
              </a:tabLst>
            </a:pPr>
            <a:r>
              <a:rPr lang="en-US" sz="2400" b="1" spc="-10" dirty="0">
                <a:latin typeface="Century Gothic"/>
                <a:cs typeface="Century Gothic"/>
              </a:rPr>
              <a:t>-Summaries</a:t>
            </a:r>
            <a:endParaRPr lang="en-US" sz="2400" dirty="0">
              <a:latin typeface="Century Gothic"/>
              <a:cs typeface="Century Gothic"/>
            </a:endParaRPr>
          </a:p>
          <a:p>
            <a:endParaRPr lang="en-US" dirty="0"/>
          </a:p>
        </p:txBody>
      </p:sp>
      <p:pic>
        <p:nvPicPr>
          <p:cNvPr id="5" name="object 4">
            <a:extLst>
              <a:ext uri="{FF2B5EF4-FFF2-40B4-BE49-F238E27FC236}">
                <a16:creationId xmlns:a16="http://schemas.microsoft.com/office/drawing/2014/main" id="{D9085799-4FE7-01C2-19D6-9F747D3872B3}"/>
              </a:ext>
            </a:extLst>
          </p:cNvPr>
          <p:cNvPicPr>
            <a:picLocks noGrp="1"/>
          </p:cNvPicPr>
          <p:nvPr>
            <p:ph type="pic" idx="1"/>
          </p:nvPr>
        </p:nvPicPr>
        <p:blipFill>
          <a:blip r:embed="rId2" cstate="print"/>
          <a:srcRect l="10490" r="10490"/>
          <a:stretch>
            <a:fillRect/>
          </a:stretch>
        </p:blipFill>
        <p:spPr>
          <a:xfrm>
            <a:off x="5183188" y="987425"/>
            <a:ext cx="6172200" cy="48736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C1C9F8-8C23-8A23-B0AA-E76B441557BB}"/>
              </a:ext>
            </a:extLst>
          </p:cNvPr>
          <p:cNvSpPr>
            <a:spLocks noGrp="1"/>
          </p:cNvSpPr>
          <p:nvPr>
            <p:ph type="title"/>
          </p:nvPr>
        </p:nvSpPr>
        <p:spPr>
          <a:xfrm>
            <a:off x="839788" y="457200"/>
            <a:ext cx="3932237" cy="1332186"/>
          </a:xfrm>
        </p:spPr>
        <p:txBody>
          <a:bodyPr>
            <a:normAutofit/>
          </a:bodyPr>
          <a:lstStyle/>
          <a:p>
            <a:r>
              <a:rPr lang="en-US" sz="4400" dirty="0"/>
              <a:t>FACTS</a:t>
            </a:r>
          </a:p>
        </p:txBody>
      </p:sp>
      <p:pic>
        <p:nvPicPr>
          <p:cNvPr id="5" name="object 3">
            <a:extLst>
              <a:ext uri="{FF2B5EF4-FFF2-40B4-BE49-F238E27FC236}">
                <a16:creationId xmlns:a16="http://schemas.microsoft.com/office/drawing/2014/main" id="{355EE2C5-5D00-9BAD-74C1-60374A261F76}"/>
              </a:ext>
            </a:extLst>
          </p:cNvPr>
          <p:cNvPicPr>
            <a:picLocks noGrp="1"/>
          </p:cNvPicPr>
          <p:nvPr>
            <p:ph idx="1"/>
          </p:nvPr>
        </p:nvPicPr>
        <p:blipFill>
          <a:blip r:embed="rId2" cstate="print"/>
          <a:srcRect l="15698" r="-13" b="-13"/>
          <a:stretch/>
        </p:blipFill>
        <p:spPr>
          <a:xfrm>
            <a:off x="5183188" y="987425"/>
            <a:ext cx="6172200" cy="4873625"/>
          </a:xfrm>
          <a:prstGeom prst="rect">
            <a:avLst/>
          </a:prstGeom>
          <a:noFill/>
        </p:spPr>
      </p:pic>
      <p:sp>
        <p:nvSpPr>
          <p:cNvPr id="12" name="Text Placeholder 3">
            <a:extLst>
              <a:ext uri="{FF2B5EF4-FFF2-40B4-BE49-F238E27FC236}">
                <a16:creationId xmlns:a16="http://schemas.microsoft.com/office/drawing/2014/main" id="{DC149A44-19B7-AC96-4736-05CA3A62B821}"/>
              </a:ext>
            </a:extLst>
          </p:cNvPr>
          <p:cNvSpPr>
            <a:spLocks noGrp="1"/>
          </p:cNvSpPr>
          <p:nvPr>
            <p:ph type="body" sz="half" idx="2"/>
          </p:nvPr>
        </p:nvSpPr>
        <p:spPr>
          <a:xfrm>
            <a:off x="839788" y="2057400"/>
            <a:ext cx="3932237" cy="3811588"/>
          </a:xfrm>
        </p:spPr>
        <p:txBody>
          <a:bodyPr/>
          <a:lstStyle/>
          <a:p>
            <a:pPr marL="12700" marR="5080">
              <a:lnSpc>
                <a:spcPct val="100000"/>
              </a:lnSpc>
              <a:spcBef>
                <a:spcPts val="95"/>
              </a:spcBef>
            </a:pPr>
            <a:r>
              <a:rPr lang="en-US" sz="3200" dirty="0">
                <a:latin typeface="Century Gothic"/>
                <a:cs typeface="Century Gothic"/>
              </a:rPr>
              <a:t>Children</a:t>
            </a:r>
            <a:r>
              <a:rPr lang="en-US" sz="3200" spc="-70" dirty="0">
                <a:latin typeface="Century Gothic"/>
                <a:cs typeface="Century Gothic"/>
              </a:rPr>
              <a:t> </a:t>
            </a:r>
            <a:r>
              <a:rPr lang="en-US" sz="3200" spc="-10" dirty="0">
                <a:latin typeface="Century Gothic"/>
                <a:cs typeface="Century Gothic"/>
              </a:rPr>
              <a:t>living </a:t>
            </a:r>
            <a:r>
              <a:rPr lang="en-US" sz="3200" dirty="0">
                <a:latin typeface="Century Gothic"/>
                <a:cs typeface="Century Gothic"/>
              </a:rPr>
              <a:t>without</a:t>
            </a:r>
            <a:r>
              <a:rPr lang="en-US" sz="3200" spc="-60" dirty="0">
                <a:latin typeface="Century Gothic"/>
                <a:cs typeface="Century Gothic"/>
              </a:rPr>
              <a:t> </a:t>
            </a:r>
            <a:r>
              <a:rPr lang="en-US" sz="3200" dirty="0">
                <a:latin typeface="Century Gothic"/>
                <a:cs typeface="Century Gothic"/>
              </a:rPr>
              <a:t>a</a:t>
            </a:r>
            <a:r>
              <a:rPr lang="en-US" sz="3200" spc="-65" dirty="0">
                <a:latin typeface="Century Gothic"/>
                <a:cs typeface="Century Gothic"/>
              </a:rPr>
              <a:t> </a:t>
            </a:r>
            <a:r>
              <a:rPr lang="en-US" sz="3200" spc="-10" dirty="0">
                <a:latin typeface="Century Gothic"/>
                <a:cs typeface="Century Gothic"/>
              </a:rPr>
              <a:t>father </a:t>
            </a:r>
            <a:r>
              <a:rPr lang="en-US" sz="3200" dirty="0">
                <a:latin typeface="Century Gothic"/>
                <a:cs typeface="Century Gothic"/>
              </a:rPr>
              <a:t>in</a:t>
            </a:r>
            <a:r>
              <a:rPr lang="en-US" sz="3200" spc="-40" dirty="0">
                <a:latin typeface="Century Gothic"/>
                <a:cs typeface="Century Gothic"/>
              </a:rPr>
              <a:t> </a:t>
            </a:r>
            <a:r>
              <a:rPr lang="en-US" sz="3200" dirty="0">
                <a:latin typeface="Century Gothic"/>
                <a:cs typeface="Century Gothic"/>
              </a:rPr>
              <a:t>the</a:t>
            </a:r>
            <a:r>
              <a:rPr lang="en-US" sz="3200" spc="-40" dirty="0">
                <a:latin typeface="Century Gothic"/>
                <a:cs typeface="Century Gothic"/>
              </a:rPr>
              <a:t> </a:t>
            </a:r>
            <a:r>
              <a:rPr lang="en-US" sz="3200" dirty="0">
                <a:latin typeface="Century Gothic"/>
                <a:cs typeface="Century Gothic"/>
              </a:rPr>
              <a:t>home</a:t>
            </a:r>
            <a:r>
              <a:rPr lang="en-US" sz="3200" spc="-30" dirty="0">
                <a:latin typeface="Century Gothic"/>
                <a:cs typeface="Century Gothic"/>
              </a:rPr>
              <a:t> </a:t>
            </a:r>
            <a:r>
              <a:rPr lang="en-US" sz="3200" spc="-25" dirty="0">
                <a:latin typeface="Century Gothic"/>
                <a:cs typeface="Century Gothic"/>
              </a:rPr>
              <a:t>are </a:t>
            </a:r>
            <a:r>
              <a:rPr lang="en-US" sz="3200" b="1" dirty="0">
                <a:solidFill>
                  <a:srgbClr val="FF9900"/>
                </a:solidFill>
                <a:latin typeface="Century Gothic"/>
                <a:cs typeface="Century Gothic"/>
              </a:rPr>
              <a:t>47%</a:t>
            </a:r>
            <a:r>
              <a:rPr lang="en-US" sz="3200" b="1" spc="-275" dirty="0">
                <a:solidFill>
                  <a:srgbClr val="FF9900"/>
                </a:solidFill>
                <a:latin typeface="Century Gothic"/>
                <a:cs typeface="Century Gothic"/>
              </a:rPr>
              <a:t> </a:t>
            </a:r>
            <a:r>
              <a:rPr lang="en-US" sz="3200" dirty="0">
                <a:latin typeface="Century Gothic"/>
                <a:cs typeface="Century Gothic"/>
              </a:rPr>
              <a:t>more</a:t>
            </a:r>
            <a:r>
              <a:rPr lang="en-US" sz="3200" spc="-30" dirty="0">
                <a:latin typeface="Century Gothic"/>
                <a:cs typeface="Century Gothic"/>
              </a:rPr>
              <a:t> </a:t>
            </a:r>
            <a:r>
              <a:rPr lang="en-US" sz="3200" spc="-10" dirty="0">
                <a:latin typeface="Century Gothic"/>
                <a:cs typeface="Century Gothic"/>
              </a:rPr>
              <a:t>likely </a:t>
            </a:r>
            <a:r>
              <a:rPr lang="en-US" sz="3200" dirty="0">
                <a:latin typeface="Century Gothic"/>
                <a:cs typeface="Century Gothic"/>
              </a:rPr>
              <a:t>to</a:t>
            </a:r>
            <a:r>
              <a:rPr lang="en-US" sz="3200" spc="-10" dirty="0">
                <a:latin typeface="Century Gothic"/>
                <a:cs typeface="Century Gothic"/>
              </a:rPr>
              <a:t> </a:t>
            </a:r>
            <a:r>
              <a:rPr lang="en-US" sz="3200" dirty="0">
                <a:latin typeface="Century Gothic"/>
                <a:cs typeface="Century Gothic"/>
              </a:rPr>
              <a:t>live</a:t>
            </a:r>
            <a:r>
              <a:rPr lang="en-US" sz="3200" spc="-20" dirty="0">
                <a:latin typeface="Century Gothic"/>
                <a:cs typeface="Century Gothic"/>
              </a:rPr>
              <a:t> </a:t>
            </a:r>
            <a:r>
              <a:rPr lang="en-US" sz="3200" dirty="0">
                <a:latin typeface="Century Gothic"/>
                <a:cs typeface="Century Gothic"/>
              </a:rPr>
              <a:t>in</a:t>
            </a:r>
            <a:r>
              <a:rPr lang="en-US" sz="3200" spc="-20" dirty="0">
                <a:latin typeface="Century Gothic"/>
                <a:cs typeface="Century Gothic"/>
              </a:rPr>
              <a:t> </a:t>
            </a:r>
            <a:r>
              <a:rPr lang="en-US" sz="3200" spc="-10" dirty="0">
                <a:latin typeface="Century Gothic"/>
                <a:cs typeface="Century Gothic"/>
              </a:rPr>
              <a:t>poverty.</a:t>
            </a:r>
            <a:endParaRPr lang="en-US" sz="3200" dirty="0">
              <a:latin typeface="Century Gothic"/>
              <a:cs typeface="Century Gothic"/>
            </a:endParaRPr>
          </a:p>
          <a:p>
            <a:endParaRPr lang="en-US" dirty="0"/>
          </a:p>
        </p:txBody>
      </p:sp>
      <p:pic>
        <p:nvPicPr>
          <p:cNvPr id="2" name="object 3">
            <a:extLst>
              <a:ext uri="{FF2B5EF4-FFF2-40B4-BE49-F238E27FC236}">
                <a16:creationId xmlns:a16="http://schemas.microsoft.com/office/drawing/2014/main" id="{A5422B97-D33C-A9DB-5B6F-8A4E5842F64A}"/>
              </a:ext>
            </a:extLst>
          </p:cNvPr>
          <p:cNvPicPr/>
          <p:nvPr/>
        </p:nvPicPr>
        <p:blipFill>
          <a:blip r:embed="rId3" cstate="print"/>
          <a:stretch>
            <a:fillRect/>
          </a:stretch>
        </p:blipFill>
        <p:spPr>
          <a:xfrm>
            <a:off x="4958255" y="0"/>
            <a:ext cx="7233745" cy="6077607"/>
          </a:xfrm>
          <a:prstGeom prst="rect">
            <a:avLst/>
          </a:prstGeom>
        </p:spPr>
      </p:pic>
    </p:spTree>
    <p:extLst>
      <p:ext uri="{BB962C8B-B14F-4D97-AF65-F5344CB8AC3E}">
        <p14:creationId xmlns:p14="http://schemas.microsoft.com/office/powerpoint/2010/main" val="227147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C1C9F8-8C23-8A23-B0AA-E76B441557BB}"/>
              </a:ext>
            </a:extLst>
          </p:cNvPr>
          <p:cNvSpPr>
            <a:spLocks noGrp="1"/>
          </p:cNvSpPr>
          <p:nvPr>
            <p:ph type="title"/>
          </p:nvPr>
        </p:nvSpPr>
        <p:spPr>
          <a:xfrm>
            <a:off x="839788" y="457200"/>
            <a:ext cx="3932237" cy="1332186"/>
          </a:xfrm>
        </p:spPr>
        <p:txBody>
          <a:bodyPr>
            <a:normAutofit/>
          </a:bodyPr>
          <a:lstStyle/>
          <a:p>
            <a:r>
              <a:rPr lang="en-US" sz="4400" dirty="0"/>
              <a:t>FACTS</a:t>
            </a:r>
          </a:p>
        </p:txBody>
      </p:sp>
      <p:pic>
        <p:nvPicPr>
          <p:cNvPr id="5" name="object 3">
            <a:extLst>
              <a:ext uri="{FF2B5EF4-FFF2-40B4-BE49-F238E27FC236}">
                <a16:creationId xmlns:a16="http://schemas.microsoft.com/office/drawing/2014/main" id="{355EE2C5-5D00-9BAD-74C1-60374A261F76}"/>
              </a:ext>
            </a:extLst>
          </p:cNvPr>
          <p:cNvPicPr>
            <a:picLocks noGrp="1"/>
          </p:cNvPicPr>
          <p:nvPr>
            <p:ph idx="1"/>
          </p:nvPr>
        </p:nvPicPr>
        <p:blipFill>
          <a:blip r:embed="rId2" cstate="print"/>
          <a:srcRect l="15698" r="-13" b="-13"/>
          <a:stretch/>
        </p:blipFill>
        <p:spPr>
          <a:xfrm>
            <a:off x="5183188" y="987425"/>
            <a:ext cx="6172200" cy="4873625"/>
          </a:xfrm>
          <a:prstGeom prst="rect">
            <a:avLst/>
          </a:prstGeom>
          <a:noFill/>
        </p:spPr>
      </p:pic>
      <p:sp>
        <p:nvSpPr>
          <p:cNvPr id="12" name="Text Placeholder 3">
            <a:extLst>
              <a:ext uri="{FF2B5EF4-FFF2-40B4-BE49-F238E27FC236}">
                <a16:creationId xmlns:a16="http://schemas.microsoft.com/office/drawing/2014/main" id="{DC149A44-19B7-AC96-4736-05CA3A62B821}"/>
              </a:ext>
            </a:extLst>
          </p:cNvPr>
          <p:cNvSpPr>
            <a:spLocks noGrp="1"/>
          </p:cNvSpPr>
          <p:nvPr>
            <p:ph type="body" sz="half" idx="2"/>
          </p:nvPr>
        </p:nvSpPr>
        <p:spPr>
          <a:xfrm>
            <a:off x="839788" y="2057400"/>
            <a:ext cx="3932237" cy="3811588"/>
          </a:xfrm>
        </p:spPr>
        <p:txBody>
          <a:bodyPr>
            <a:normAutofit fontScale="85000" lnSpcReduction="20000"/>
          </a:bodyPr>
          <a:lstStyle/>
          <a:p>
            <a:pPr marL="12700" marR="5080">
              <a:lnSpc>
                <a:spcPct val="100000"/>
              </a:lnSpc>
              <a:spcBef>
                <a:spcPts val="100"/>
              </a:spcBef>
            </a:pPr>
            <a:r>
              <a:rPr lang="en-US" sz="3200" dirty="0">
                <a:latin typeface="Century Gothic"/>
                <a:cs typeface="Century Gothic"/>
              </a:rPr>
              <a:t>Men</a:t>
            </a:r>
            <a:r>
              <a:rPr lang="en-US" sz="3200" spc="-45" dirty="0">
                <a:latin typeface="Century Gothic"/>
                <a:cs typeface="Century Gothic"/>
              </a:rPr>
              <a:t> </a:t>
            </a:r>
            <a:r>
              <a:rPr lang="en-US" sz="3200" dirty="0">
                <a:latin typeface="Century Gothic"/>
                <a:cs typeface="Century Gothic"/>
              </a:rPr>
              <a:t>with</a:t>
            </a:r>
            <a:r>
              <a:rPr lang="en-US" sz="3200" spc="-35" dirty="0">
                <a:latin typeface="Century Gothic"/>
                <a:cs typeface="Century Gothic"/>
              </a:rPr>
              <a:t> </a:t>
            </a:r>
            <a:r>
              <a:rPr lang="en-US" sz="3200" spc="-10" dirty="0">
                <a:latin typeface="Century Gothic"/>
                <a:cs typeface="Century Gothic"/>
              </a:rPr>
              <a:t>absent </a:t>
            </a:r>
            <a:r>
              <a:rPr lang="en-US" sz="3200" dirty="0">
                <a:latin typeface="Century Gothic"/>
                <a:cs typeface="Century Gothic"/>
              </a:rPr>
              <a:t>fathers</a:t>
            </a:r>
            <a:r>
              <a:rPr lang="en-US" sz="3200" spc="-55" dirty="0">
                <a:latin typeface="Century Gothic"/>
                <a:cs typeface="Century Gothic"/>
              </a:rPr>
              <a:t> </a:t>
            </a:r>
            <a:r>
              <a:rPr lang="en-US" sz="3200" dirty="0">
                <a:latin typeface="Century Gothic"/>
                <a:cs typeface="Century Gothic"/>
              </a:rPr>
              <a:t>are</a:t>
            </a:r>
            <a:r>
              <a:rPr lang="en-US" sz="3200" spc="-40" dirty="0">
                <a:latin typeface="Century Gothic"/>
                <a:cs typeface="Century Gothic"/>
              </a:rPr>
              <a:t> </a:t>
            </a:r>
            <a:r>
              <a:rPr lang="en-US" sz="3200" dirty="0">
                <a:latin typeface="Century Gothic"/>
                <a:cs typeface="Century Gothic"/>
              </a:rPr>
              <a:t>more</a:t>
            </a:r>
            <a:r>
              <a:rPr lang="en-US" sz="3200" spc="-40" dirty="0">
                <a:latin typeface="Century Gothic"/>
                <a:cs typeface="Century Gothic"/>
              </a:rPr>
              <a:t> </a:t>
            </a:r>
            <a:r>
              <a:rPr lang="en-US" sz="3200" spc="-10" dirty="0">
                <a:latin typeface="Century Gothic"/>
                <a:cs typeface="Century Gothic"/>
              </a:rPr>
              <a:t>likely </a:t>
            </a:r>
            <a:r>
              <a:rPr lang="en-US" sz="3200" dirty="0">
                <a:latin typeface="Century Gothic"/>
                <a:cs typeface="Century Gothic"/>
              </a:rPr>
              <a:t>to</a:t>
            </a:r>
            <a:r>
              <a:rPr lang="en-US" sz="3200" spc="-70" dirty="0">
                <a:latin typeface="Century Gothic"/>
                <a:cs typeface="Century Gothic"/>
              </a:rPr>
              <a:t> </a:t>
            </a:r>
            <a:r>
              <a:rPr lang="en-US" sz="3200" dirty="0">
                <a:latin typeface="Century Gothic"/>
                <a:cs typeface="Century Gothic"/>
              </a:rPr>
              <a:t>become</a:t>
            </a:r>
            <a:r>
              <a:rPr lang="en-US" sz="3200" spc="-60" dirty="0">
                <a:latin typeface="Century Gothic"/>
                <a:cs typeface="Century Gothic"/>
              </a:rPr>
              <a:t> </a:t>
            </a:r>
            <a:r>
              <a:rPr lang="en-US" sz="3200" spc="-10" dirty="0">
                <a:latin typeface="Century Gothic"/>
                <a:cs typeface="Century Gothic"/>
              </a:rPr>
              <a:t>absent </a:t>
            </a:r>
            <a:r>
              <a:rPr lang="en-US" sz="3200" dirty="0">
                <a:latin typeface="Century Gothic"/>
                <a:cs typeface="Century Gothic"/>
              </a:rPr>
              <a:t>fathers</a:t>
            </a:r>
            <a:r>
              <a:rPr lang="en-US" sz="3200" spc="-65" dirty="0">
                <a:latin typeface="Century Gothic"/>
                <a:cs typeface="Century Gothic"/>
              </a:rPr>
              <a:t> </a:t>
            </a:r>
            <a:r>
              <a:rPr lang="en-US" sz="3200" spc="-10" dirty="0">
                <a:latin typeface="Century Gothic"/>
                <a:cs typeface="Century Gothic"/>
              </a:rPr>
              <a:t>themselves.</a:t>
            </a:r>
            <a:endParaRPr lang="en-US" sz="3200" dirty="0">
              <a:latin typeface="Century Gothic"/>
              <a:cs typeface="Century Gothic"/>
            </a:endParaRPr>
          </a:p>
          <a:p>
            <a:pPr>
              <a:lnSpc>
                <a:spcPct val="100000"/>
              </a:lnSpc>
              <a:spcBef>
                <a:spcPts val="2105"/>
              </a:spcBef>
            </a:pPr>
            <a:endParaRPr lang="en-US" sz="3200" dirty="0">
              <a:latin typeface="Century Gothic"/>
              <a:cs typeface="Century Gothic"/>
            </a:endParaRPr>
          </a:p>
          <a:p>
            <a:pPr marL="12700" marR="5080">
              <a:lnSpc>
                <a:spcPct val="100000"/>
              </a:lnSpc>
            </a:pPr>
            <a:r>
              <a:rPr lang="en-US" sz="3200" dirty="0">
                <a:latin typeface="Century Gothic"/>
                <a:cs typeface="Century Gothic"/>
              </a:rPr>
              <a:t>Women</a:t>
            </a:r>
            <a:r>
              <a:rPr lang="en-US" sz="3200" spc="-35" dirty="0">
                <a:latin typeface="Century Gothic"/>
                <a:cs typeface="Century Gothic"/>
              </a:rPr>
              <a:t> </a:t>
            </a:r>
            <a:r>
              <a:rPr lang="en-US" sz="3200" dirty="0">
                <a:latin typeface="Century Gothic"/>
                <a:cs typeface="Century Gothic"/>
              </a:rPr>
              <a:t>with</a:t>
            </a:r>
            <a:r>
              <a:rPr lang="en-US" sz="3200" spc="-35" dirty="0">
                <a:latin typeface="Century Gothic"/>
                <a:cs typeface="Century Gothic"/>
              </a:rPr>
              <a:t> </a:t>
            </a:r>
            <a:r>
              <a:rPr lang="en-US" sz="3200" spc="-10" dirty="0">
                <a:latin typeface="Century Gothic"/>
                <a:cs typeface="Century Gothic"/>
              </a:rPr>
              <a:t>absent </a:t>
            </a:r>
            <a:r>
              <a:rPr lang="en-US" sz="3200" dirty="0">
                <a:latin typeface="Century Gothic"/>
                <a:cs typeface="Century Gothic"/>
              </a:rPr>
              <a:t>fathers</a:t>
            </a:r>
            <a:r>
              <a:rPr lang="en-US" sz="3200" spc="-55" dirty="0">
                <a:latin typeface="Century Gothic"/>
                <a:cs typeface="Century Gothic"/>
              </a:rPr>
              <a:t> </a:t>
            </a:r>
            <a:r>
              <a:rPr lang="en-US" sz="3200" dirty="0">
                <a:latin typeface="Century Gothic"/>
                <a:cs typeface="Century Gothic"/>
              </a:rPr>
              <a:t>are</a:t>
            </a:r>
            <a:r>
              <a:rPr lang="en-US" sz="3200" spc="-40" dirty="0">
                <a:latin typeface="Century Gothic"/>
                <a:cs typeface="Century Gothic"/>
              </a:rPr>
              <a:t> </a:t>
            </a:r>
            <a:r>
              <a:rPr lang="en-US" sz="3200" dirty="0">
                <a:latin typeface="Century Gothic"/>
                <a:cs typeface="Century Gothic"/>
              </a:rPr>
              <a:t>more</a:t>
            </a:r>
            <a:r>
              <a:rPr lang="en-US" sz="3200" spc="-40" dirty="0">
                <a:latin typeface="Century Gothic"/>
                <a:cs typeface="Century Gothic"/>
              </a:rPr>
              <a:t> </a:t>
            </a:r>
            <a:r>
              <a:rPr lang="en-US" sz="3200" spc="-10" dirty="0">
                <a:latin typeface="Century Gothic"/>
                <a:cs typeface="Century Gothic"/>
              </a:rPr>
              <a:t>likely </a:t>
            </a:r>
            <a:r>
              <a:rPr lang="en-US" sz="3200" dirty="0">
                <a:latin typeface="Century Gothic"/>
                <a:cs typeface="Century Gothic"/>
              </a:rPr>
              <a:t>to</a:t>
            </a:r>
            <a:r>
              <a:rPr lang="en-US" sz="3200" spc="-35" dirty="0">
                <a:latin typeface="Century Gothic"/>
                <a:cs typeface="Century Gothic"/>
              </a:rPr>
              <a:t> </a:t>
            </a:r>
            <a:r>
              <a:rPr lang="en-US" sz="3200" dirty="0">
                <a:latin typeface="Century Gothic"/>
                <a:cs typeface="Century Gothic"/>
              </a:rPr>
              <a:t>have</a:t>
            </a:r>
            <a:r>
              <a:rPr lang="en-US" sz="3200" spc="-30" dirty="0">
                <a:latin typeface="Century Gothic"/>
                <a:cs typeface="Century Gothic"/>
              </a:rPr>
              <a:t> </a:t>
            </a:r>
            <a:r>
              <a:rPr lang="en-US" sz="3200" dirty="0">
                <a:latin typeface="Century Gothic"/>
                <a:cs typeface="Century Gothic"/>
              </a:rPr>
              <a:t>children</a:t>
            </a:r>
            <a:r>
              <a:rPr lang="en-US" sz="3200" spc="-30" dirty="0">
                <a:latin typeface="Century Gothic"/>
                <a:cs typeface="Century Gothic"/>
              </a:rPr>
              <a:t> </a:t>
            </a:r>
            <a:r>
              <a:rPr lang="en-US" sz="3200" spc="-20" dirty="0">
                <a:latin typeface="Century Gothic"/>
                <a:cs typeface="Century Gothic"/>
              </a:rPr>
              <a:t>with </a:t>
            </a:r>
            <a:r>
              <a:rPr lang="en-US" sz="3200" dirty="0">
                <a:latin typeface="Century Gothic"/>
                <a:cs typeface="Century Gothic"/>
              </a:rPr>
              <a:t>men</a:t>
            </a:r>
            <a:r>
              <a:rPr lang="en-US" sz="3200" spc="-50" dirty="0">
                <a:latin typeface="Century Gothic"/>
                <a:cs typeface="Century Gothic"/>
              </a:rPr>
              <a:t> </a:t>
            </a:r>
            <a:r>
              <a:rPr lang="en-US" sz="3200" dirty="0">
                <a:latin typeface="Century Gothic"/>
                <a:cs typeface="Century Gothic"/>
              </a:rPr>
              <a:t>who</a:t>
            </a:r>
            <a:r>
              <a:rPr lang="en-US" sz="3200" spc="-40" dirty="0">
                <a:latin typeface="Century Gothic"/>
                <a:cs typeface="Century Gothic"/>
              </a:rPr>
              <a:t> </a:t>
            </a:r>
            <a:r>
              <a:rPr lang="en-US" sz="3200" spc="-10" dirty="0">
                <a:latin typeface="Century Gothic"/>
                <a:cs typeface="Century Gothic"/>
              </a:rPr>
              <a:t>become </a:t>
            </a:r>
            <a:r>
              <a:rPr lang="en-US" sz="3200" dirty="0">
                <a:latin typeface="Century Gothic"/>
                <a:cs typeface="Century Gothic"/>
              </a:rPr>
              <a:t>absent</a:t>
            </a:r>
            <a:r>
              <a:rPr lang="en-US" sz="3200" spc="-35" dirty="0">
                <a:latin typeface="Century Gothic"/>
                <a:cs typeface="Century Gothic"/>
              </a:rPr>
              <a:t> </a:t>
            </a:r>
            <a:r>
              <a:rPr lang="en-US" sz="3200" spc="-10" dirty="0">
                <a:latin typeface="Century Gothic"/>
                <a:cs typeface="Century Gothic"/>
              </a:rPr>
              <a:t>fathers.</a:t>
            </a:r>
            <a:endParaRPr lang="en-US" sz="3200" dirty="0">
              <a:latin typeface="Century Gothic"/>
              <a:cs typeface="Century Gothic"/>
            </a:endParaRPr>
          </a:p>
          <a:p>
            <a:endParaRPr lang="en-US" dirty="0"/>
          </a:p>
        </p:txBody>
      </p:sp>
      <p:pic>
        <p:nvPicPr>
          <p:cNvPr id="2" name="object 3">
            <a:extLst>
              <a:ext uri="{FF2B5EF4-FFF2-40B4-BE49-F238E27FC236}">
                <a16:creationId xmlns:a16="http://schemas.microsoft.com/office/drawing/2014/main" id="{124B8C30-EF99-CED7-672C-E2545B4D15D1}"/>
              </a:ext>
            </a:extLst>
          </p:cNvPr>
          <p:cNvPicPr/>
          <p:nvPr/>
        </p:nvPicPr>
        <p:blipFill>
          <a:blip r:embed="rId3" cstate="print"/>
          <a:stretch>
            <a:fillRect/>
          </a:stretch>
        </p:blipFill>
        <p:spPr>
          <a:xfrm>
            <a:off x="5183187" y="1"/>
            <a:ext cx="7008811" cy="6132786"/>
          </a:xfrm>
          <a:prstGeom prst="rect">
            <a:avLst/>
          </a:prstGeom>
        </p:spPr>
      </p:pic>
    </p:spTree>
    <p:extLst>
      <p:ext uri="{BB962C8B-B14F-4D97-AF65-F5344CB8AC3E}">
        <p14:creationId xmlns:p14="http://schemas.microsoft.com/office/powerpoint/2010/main" val="3909213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9A1A-EC3C-4AE4-5748-85B2B1EFC7FB}"/>
              </a:ext>
            </a:extLst>
          </p:cNvPr>
          <p:cNvSpPr>
            <a:spLocks noGrp="1"/>
          </p:cNvSpPr>
          <p:nvPr>
            <p:ph type="ctrTitle"/>
          </p:nvPr>
        </p:nvSpPr>
        <p:spPr>
          <a:xfrm>
            <a:off x="1531776" y="2326030"/>
            <a:ext cx="9144000" cy="1102970"/>
          </a:xfrm>
        </p:spPr>
        <p:txBody>
          <a:bodyPr/>
          <a:lstStyle/>
          <a:p>
            <a:pPr algn="l"/>
            <a:r>
              <a:rPr lang="en-US" sz="4800" dirty="0">
                <a:solidFill>
                  <a:srgbClr val="FFFFFF"/>
                </a:solidFill>
              </a:rPr>
              <a:t>Fatherhood</a:t>
            </a:r>
            <a:r>
              <a:rPr lang="en-US" sz="4800" spc="-60" dirty="0">
                <a:solidFill>
                  <a:srgbClr val="FFFFFF"/>
                </a:solidFill>
              </a:rPr>
              <a:t> </a:t>
            </a:r>
            <a:r>
              <a:rPr lang="en-US" sz="4800" spc="-10" dirty="0">
                <a:solidFill>
                  <a:srgbClr val="FFFFFF"/>
                </a:solidFill>
              </a:rPr>
              <a:t>Programs:</a:t>
            </a:r>
            <a:endParaRPr lang="en-US" dirty="0"/>
          </a:p>
        </p:txBody>
      </p:sp>
      <p:sp>
        <p:nvSpPr>
          <p:cNvPr id="3" name="Subtitle 2">
            <a:extLst>
              <a:ext uri="{FF2B5EF4-FFF2-40B4-BE49-F238E27FC236}">
                <a16:creationId xmlns:a16="http://schemas.microsoft.com/office/drawing/2014/main" id="{00036CB1-B1F4-9117-3E85-2A9DA1A2367A}"/>
              </a:ext>
            </a:extLst>
          </p:cNvPr>
          <p:cNvSpPr>
            <a:spLocks noGrp="1"/>
          </p:cNvSpPr>
          <p:nvPr>
            <p:ph type="subTitle" idx="1"/>
          </p:nvPr>
        </p:nvSpPr>
        <p:spPr/>
        <p:txBody>
          <a:bodyPr/>
          <a:lstStyle/>
          <a:p>
            <a:pPr marL="583565" indent="-570865" algn="l">
              <a:lnSpc>
                <a:spcPct val="100000"/>
              </a:lnSpc>
              <a:spcBef>
                <a:spcPts val="100"/>
              </a:spcBef>
              <a:buFont typeface="Arial"/>
              <a:buChar char="•"/>
              <a:tabLst>
                <a:tab pos="583565" algn="l"/>
              </a:tabLst>
            </a:pPr>
            <a:r>
              <a:rPr lang="en-US" sz="2400" b="1" dirty="0">
                <a:solidFill>
                  <a:srgbClr val="FFFFFF"/>
                </a:solidFill>
                <a:latin typeface="Century Gothic"/>
                <a:cs typeface="Century Gothic"/>
              </a:rPr>
              <a:t>Education</a:t>
            </a:r>
            <a:r>
              <a:rPr lang="en-US" sz="2400" b="1" spc="-40" dirty="0">
                <a:solidFill>
                  <a:srgbClr val="FFFFFF"/>
                </a:solidFill>
                <a:latin typeface="Century Gothic"/>
                <a:cs typeface="Century Gothic"/>
              </a:rPr>
              <a:t> </a:t>
            </a:r>
            <a:r>
              <a:rPr lang="en-US" sz="2400" b="1" dirty="0">
                <a:solidFill>
                  <a:srgbClr val="FFFFFF"/>
                </a:solidFill>
                <a:latin typeface="Century Gothic"/>
                <a:cs typeface="Century Gothic"/>
              </a:rPr>
              <a:t>and</a:t>
            </a:r>
            <a:r>
              <a:rPr lang="en-US" sz="2400" b="1" spc="-45" dirty="0">
                <a:solidFill>
                  <a:srgbClr val="FFFFFF"/>
                </a:solidFill>
                <a:latin typeface="Century Gothic"/>
                <a:cs typeface="Century Gothic"/>
              </a:rPr>
              <a:t> </a:t>
            </a:r>
            <a:r>
              <a:rPr lang="en-US" sz="2400" b="1" spc="-10" dirty="0">
                <a:solidFill>
                  <a:srgbClr val="FFFFFF"/>
                </a:solidFill>
                <a:latin typeface="Century Gothic"/>
                <a:cs typeface="Century Gothic"/>
              </a:rPr>
              <a:t>opportunity</a:t>
            </a:r>
            <a:endParaRPr lang="en-US" sz="2400" b="1" dirty="0">
              <a:latin typeface="Century Gothic"/>
              <a:cs typeface="Century Gothic"/>
            </a:endParaRPr>
          </a:p>
          <a:p>
            <a:pPr marL="583565" indent="-570865" algn="l">
              <a:lnSpc>
                <a:spcPct val="100000"/>
              </a:lnSpc>
              <a:buFont typeface="Arial"/>
              <a:buChar char="•"/>
              <a:tabLst>
                <a:tab pos="583565" algn="l"/>
              </a:tabLst>
            </a:pPr>
            <a:r>
              <a:rPr lang="en-US" sz="2400" b="1" dirty="0">
                <a:solidFill>
                  <a:srgbClr val="FFFFFF"/>
                </a:solidFill>
                <a:latin typeface="Century Gothic"/>
                <a:cs typeface="Century Gothic"/>
              </a:rPr>
              <a:t>Fatherhood</a:t>
            </a:r>
            <a:r>
              <a:rPr lang="en-US" sz="2400" b="1" spc="-180" dirty="0">
                <a:solidFill>
                  <a:srgbClr val="FFFFFF"/>
                </a:solidFill>
                <a:latin typeface="Century Gothic"/>
                <a:cs typeface="Century Gothic"/>
              </a:rPr>
              <a:t> </a:t>
            </a:r>
            <a:r>
              <a:rPr lang="en-US" sz="2400" b="1" dirty="0">
                <a:solidFill>
                  <a:srgbClr val="FFFFFF"/>
                </a:solidFill>
                <a:latin typeface="Century Gothic"/>
                <a:cs typeface="Century Gothic"/>
              </a:rPr>
              <a:t>Strengthening</a:t>
            </a:r>
            <a:r>
              <a:rPr lang="en-US" sz="2400" b="1" spc="-160" dirty="0">
                <a:solidFill>
                  <a:srgbClr val="FFFFFF"/>
                </a:solidFill>
                <a:latin typeface="Century Gothic"/>
                <a:cs typeface="Century Gothic"/>
              </a:rPr>
              <a:t> </a:t>
            </a:r>
            <a:r>
              <a:rPr lang="en-US" sz="2400" b="1" spc="-10" dirty="0">
                <a:solidFill>
                  <a:srgbClr val="FFFFFF"/>
                </a:solidFill>
                <a:latin typeface="Century Gothic"/>
                <a:cs typeface="Century Gothic"/>
              </a:rPr>
              <a:t>Training</a:t>
            </a:r>
            <a:endParaRPr lang="en-US" sz="2400" b="1" dirty="0">
              <a:latin typeface="Century Gothic"/>
              <a:cs typeface="Century Gothic"/>
            </a:endParaRPr>
          </a:p>
          <a:p>
            <a:pPr marL="583565" indent="-570865" algn="l">
              <a:lnSpc>
                <a:spcPct val="100000"/>
              </a:lnSpc>
              <a:buFont typeface="Arial"/>
              <a:buChar char="•"/>
              <a:tabLst>
                <a:tab pos="583565" algn="l"/>
              </a:tabLst>
            </a:pPr>
            <a:r>
              <a:rPr lang="en-US" sz="2400" b="1" spc="-10" dirty="0">
                <a:solidFill>
                  <a:srgbClr val="FFFFFF"/>
                </a:solidFill>
                <a:latin typeface="Century Gothic"/>
                <a:cs typeface="Century Gothic"/>
              </a:rPr>
              <a:t>Co-parenting</a:t>
            </a:r>
            <a:endParaRPr lang="en-US" sz="2400" b="1" dirty="0">
              <a:latin typeface="Century Gothic"/>
              <a:cs typeface="Century Gothic"/>
            </a:endParaRPr>
          </a:p>
          <a:p>
            <a:endParaRPr lang="en-US" dirty="0"/>
          </a:p>
        </p:txBody>
      </p:sp>
    </p:spTree>
    <p:extLst>
      <p:ext uri="{BB962C8B-B14F-4D97-AF65-F5344CB8AC3E}">
        <p14:creationId xmlns:p14="http://schemas.microsoft.com/office/powerpoint/2010/main" val="1011174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55F8-5C55-608B-F106-EFF2BAED1761}"/>
              </a:ext>
            </a:extLst>
          </p:cNvPr>
          <p:cNvSpPr>
            <a:spLocks noGrp="1"/>
          </p:cNvSpPr>
          <p:nvPr>
            <p:ph type="title"/>
          </p:nvPr>
        </p:nvSpPr>
        <p:spPr>
          <a:xfrm>
            <a:off x="838200" y="2503414"/>
            <a:ext cx="10515600" cy="1325563"/>
          </a:xfrm>
        </p:spPr>
        <p:txBody>
          <a:bodyPr>
            <a:normAutofit/>
          </a:bodyPr>
          <a:lstStyle/>
          <a:p>
            <a:pPr algn="ctr"/>
            <a:r>
              <a:rPr lang="en-US" sz="5400" dirty="0"/>
              <a:t>Thought Experiment</a:t>
            </a:r>
          </a:p>
        </p:txBody>
      </p:sp>
    </p:spTree>
    <p:extLst>
      <p:ext uri="{BB962C8B-B14F-4D97-AF65-F5344CB8AC3E}">
        <p14:creationId xmlns:p14="http://schemas.microsoft.com/office/powerpoint/2010/main" val="1533141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7E7E7E">
              <a:alpha val="30194"/>
            </a:srgbClr>
          </a:solidFill>
        </p:spPr>
        <p:txBody>
          <a:bodyPr wrap="square" lIns="0" tIns="0" rIns="0" bIns="0" rtlCol="0"/>
          <a:lstStyle/>
          <a:p>
            <a:endParaRPr/>
          </a:p>
        </p:txBody>
      </p:sp>
      <p:grpSp>
        <p:nvGrpSpPr>
          <p:cNvPr id="3" name="object 3"/>
          <p:cNvGrpSpPr/>
          <p:nvPr/>
        </p:nvGrpSpPr>
        <p:grpSpPr>
          <a:xfrm>
            <a:off x="412242" y="432816"/>
            <a:ext cx="11367770" cy="5763032"/>
            <a:chOff x="412242" y="432816"/>
            <a:chExt cx="11367770" cy="6027420"/>
          </a:xfrm>
        </p:grpSpPr>
        <p:pic>
          <p:nvPicPr>
            <p:cNvPr id="4" name="object 4"/>
            <p:cNvPicPr/>
            <p:nvPr/>
          </p:nvPicPr>
          <p:blipFill>
            <a:blip r:embed="rId2" cstate="print"/>
            <a:stretch>
              <a:fillRect/>
            </a:stretch>
          </p:blipFill>
          <p:spPr>
            <a:xfrm>
              <a:off x="412242" y="432816"/>
              <a:ext cx="11367503" cy="6027418"/>
            </a:xfrm>
            <a:prstGeom prst="rect">
              <a:avLst/>
            </a:prstGeom>
          </p:spPr>
        </p:pic>
        <p:sp>
          <p:nvSpPr>
            <p:cNvPr id="5" name="object 5"/>
            <p:cNvSpPr/>
            <p:nvPr/>
          </p:nvSpPr>
          <p:spPr>
            <a:xfrm>
              <a:off x="477011" y="480060"/>
              <a:ext cx="11238230" cy="5897880"/>
            </a:xfrm>
            <a:custGeom>
              <a:avLst/>
              <a:gdLst/>
              <a:ahLst/>
              <a:cxnLst/>
              <a:rect l="l" t="t" r="r" b="b"/>
              <a:pathLst>
                <a:path w="11238230" h="5897880">
                  <a:moveTo>
                    <a:pt x="11237976" y="0"/>
                  </a:moveTo>
                  <a:lnTo>
                    <a:pt x="0" y="0"/>
                  </a:lnTo>
                  <a:lnTo>
                    <a:pt x="0" y="5897880"/>
                  </a:lnTo>
                  <a:lnTo>
                    <a:pt x="11237976" y="5897880"/>
                  </a:lnTo>
                  <a:lnTo>
                    <a:pt x="11237976" y="0"/>
                  </a:lnTo>
                  <a:close/>
                </a:path>
              </a:pathLst>
            </a:custGeom>
            <a:solidFill>
              <a:srgbClr val="FFFFFF"/>
            </a:solidFill>
          </p:spPr>
          <p:txBody>
            <a:bodyPr wrap="square" lIns="0" tIns="0" rIns="0" bIns="0" rtlCol="0"/>
            <a:lstStyle/>
            <a:p>
              <a:endParaRPr/>
            </a:p>
          </p:txBody>
        </p:sp>
        <p:sp>
          <p:nvSpPr>
            <p:cNvPr id="6" name="object 6"/>
            <p:cNvSpPr/>
            <p:nvPr/>
          </p:nvSpPr>
          <p:spPr>
            <a:xfrm>
              <a:off x="6079998" y="1143000"/>
              <a:ext cx="0" cy="4572000"/>
            </a:xfrm>
            <a:custGeom>
              <a:avLst/>
              <a:gdLst/>
              <a:ahLst/>
              <a:cxnLst/>
              <a:rect l="l" t="t" r="r" b="b"/>
              <a:pathLst>
                <a:path h="4572000">
                  <a:moveTo>
                    <a:pt x="0" y="0"/>
                  </a:moveTo>
                  <a:lnTo>
                    <a:pt x="0" y="4572000"/>
                  </a:lnTo>
                </a:path>
              </a:pathLst>
            </a:custGeom>
            <a:ln w="6350">
              <a:solidFill>
                <a:srgbClr val="4E4E4E"/>
              </a:solidFill>
            </a:ln>
          </p:spPr>
          <p:txBody>
            <a:bodyPr wrap="square" lIns="0" tIns="0" rIns="0" bIns="0" rtlCol="0"/>
            <a:lstStyle/>
            <a:p>
              <a:endParaRPr/>
            </a:p>
          </p:txBody>
        </p:sp>
        <p:pic>
          <p:nvPicPr>
            <p:cNvPr id="7" name="object 7"/>
            <p:cNvPicPr/>
            <p:nvPr/>
          </p:nvPicPr>
          <p:blipFill>
            <a:blip r:embed="rId3" cstate="print"/>
            <a:stretch>
              <a:fillRect/>
            </a:stretch>
          </p:blipFill>
          <p:spPr>
            <a:xfrm>
              <a:off x="477011" y="480060"/>
              <a:ext cx="11237975" cy="5897879"/>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7E7E7E">
              <a:alpha val="30194"/>
            </a:srgbClr>
          </a:solidFill>
        </p:spPr>
        <p:txBody>
          <a:bodyPr wrap="square" lIns="0" tIns="0" rIns="0" bIns="0" rtlCol="0"/>
          <a:lstStyle/>
          <a:p>
            <a:endParaRPr/>
          </a:p>
        </p:txBody>
      </p:sp>
      <p:grpSp>
        <p:nvGrpSpPr>
          <p:cNvPr id="3" name="object 3"/>
          <p:cNvGrpSpPr/>
          <p:nvPr/>
        </p:nvGrpSpPr>
        <p:grpSpPr>
          <a:xfrm>
            <a:off x="412242" y="149772"/>
            <a:ext cx="11367770" cy="5990897"/>
            <a:chOff x="412242" y="432816"/>
            <a:chExt cx="11367770" cy="6027420"/>
          </a:xfrm>
        </p:grpSpPr>
        <p:pic>
          <p:nvPicPr>
            <p:cNvPr id="4" name="object 4"/>
            <p:cNvPicPr/>
            <p:nvPr/>
          </p:nvPicPr>
          <p:blipFill>
            <a:blip r:embed="rId2" cstate="print"/>
            <a:stretch>
              <a:fillRect/>
            </a:stretch>
          </p:blipFill>
          <p:spPr>
            <a:xfrm>
              <a:off x="412242" y="432816"/>
              <a:ext cx="11367503" cy="6027418"/>
            </a:xfrm>
            <a:prstGeom prst="rect">
              <a:avLst/>
            </a:prstGeom>
          </p:spPr>
        </p:pic>
        <p:sp>
          <p:nvSpPr>
            <p:cNvPr id="5" name="object 5"/>
            <p:cNvSpPr/>
            <p:nvPr/>
          </p:nvSpPr>
          <p:spPr>
            <a:xfrm>
              <a:off x="477011" y="480060"/>
              <a:ext cx="11238230" cy="5897880"/>
            </a:xfrm>
            <a:custGeom>
              <a:avLst/>
              <a:gdLst/>
              <a:ahLst/>
              <a:cxnLst/>
              <a:rect l="l" t="t" r="r" b="b"/>
              <a:pathLst>
                <a:path w="11238230" h="5897880">
                  <a:moveTo>
                    <a:pt x="11237976" y="0"/>
                  </a:moveTo>
                  <a:lnTo>
                    <a:pt x="0" y="0"/>
                  </a:lnTo>
                  <a:lnTo>
                    <a:pt x="0" y="5897880"/>
                  </a:lnTo>
                  <a:lnTo>
                    <a:pt x="11237976" y="5897880"/>
                  </a:lnTo>
                  <a:lnTo>
                    <a:pt x="11237976"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2092452" y="1143000"/>
              <a:ext cx="8262353" cy="4572495"/>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C1C9F8-8C23-8A23-B0AA-E76B441557BB}"/>
              </a:ext>
            </a:extLst>
          </p:cNvPr>
          <p:cNvSpPr>
            <a:spLocks noGrp="1"/>
          </p:cNvSpPr>
          <p:nvPr>
            <p:ph type="title"/>
          </p:nvPr>
        </p:nvSpPr>
        <p:spPr>
          <a:xfrm>
            <a:off x="839788" y="457200"/>
            <a:ext cx="3932237" cy="1332186"/>
          </a:xfrm>
        </p:spPr>
        <p:txBody>
          <a:bodyPr>
            <a:normAutofit/>
          </a:bodyPr>
          <a:lstStyle/>
          <a:p>
            <a:r>
              <a:rPr lang="en-US" sz="4400" dirty="0"/>
              <a:t>FACTS</a:t>
            </a:r>
          </a:p>
        </p:txBody>
      </p:sp>
      <p:pic>
        <p:nvPicPr>
          <p:cNvPr id="5" name="object 3">
            <a:extLst>
              <a:ext uri="{FF2B5EF4-FFF2-40B4-BE49-F238E27FC236}">
                <a16:creationId xmlns:a16="http://schemas.microsoft.com/office/drawing/2014/main" id="{355EE2C5-5D00-9BAD-74C1-60374A261F76}"/>
              </a:ext>
            </a:extLst>
          </p:cNvPr>
          <p:cNvPicPr>
            <a:picLocks noGrp="1"/>
          </p:cNvPicPr>
          <p:nvPr>
            <p:ph idx="1"/>
          </p:nvPr>
        </p:nvPicPr>
        <p:blipFill>
          <a:blip r:embed="rId2" cstate="print"/>
          <a:srcRect l="15698" r="-13" b="-13"/>
          <a:stretch/>
        </p:blipFill>
        <p:spPr>
          <a:xfrm>
            <a:off x="5183188" y="987425"/>
            <a:ext cx="6172200" cy="4873625"/>
          </a:xfrm>
          <a:prstGeom prst="rect">
            <a:avLst/>
          </a:prstGeom>
          <a:noFill/>
        </p:spPr>
      </p:pic>
      <p:sp>
        <p:nvSpPr>
          <p:cNvPr id="12" name="Text Placeholder 3">
            <a:extLst>
              <a:ext uri="{FF2B5EF4-FFF2-40B4-BE49-F238E27FC236}">
                <a16:creationId xmlns:a16="http://schemas.microsoft.com/office/drawing/2014/main" id="{DC149A44-19B7-AC96-4736-05CA3A62B821}"/>
              </a:ext>
            </a:extLst>
          </p:cNvPr>
          <p:cNvSpPr>
            <a:spLocks noGrp="1"/>
          </p:cNvSpPr>
          <p:nvPr>
            <p:ph type="body" sz="half" idx="2"/>
          </p:nvPr>
        </p:nvSpPr>
        <p:spPr>
          <a:xfrm>
            <a:off x="839788" y="2057400"/>
            <a:ext cx="3932237" cy="3811588"/>
          </a:xfrm>
        </p:spPr>
        <p:txBody>
          <a:bodyPr>
            <a:normAutofit fontScale="85000" lnSpcReduction="10000"/>
          </a:bodyPr>
          <a:lstStyle/>
          <a:p>
            <a:pPr marL="12700" marR="26034">
              <a:lnSpc>
                <a:spcPct val="100000"/>
              </a:lnSpc>
              <a:spcBef>
                <a:spcPts val="100"/>
              </a:spcBef>
            </a:pPr>
            <a:r>
              <a:rPr lang="en-US" sz="3200" dirty="0">
                <a:latin typeface="Century Gothic"/>
                <a:cs typeface="Century Gothic"/>
              </a:rPr>
              <a:t>Good</a:t>
            </a:r>
            <a:r>
              <a:rPr lang="en-US" sz="3200" spc="-70" dirty="0">
                <a:latin typeface="Century Gothic"/>
                <a:cs typeface="Century Gothic"/>
              </a:rPr>
              <a:t> </a:t>
            </a:r>
            <a:r>
              <a:rPr lang="en-US" sz="3200" spc="-20" dirty="0">
                <a:latin typeface="Century Gothic"/>
                <a:cs typeface="Century Gothic"/>
              </a:rPr>
              <a:t>co-</a:t>
            </a:r>
            <a:r>
              <a:rPr lang="en-US" sz="3200" spc="-10" dirty="0">
                <a:latin typeface="Century Gothic"/>
                <a:cs typeface="Century Gothic"/>
              </a:rPr>
              <a:t>parenting </a:t>
            </a:r>
            <a:r>
              <a:rPr lang="en-US" sz="3200" dirty="0">
                <a:latin typeface="Century Gothic"/>
                <a:cs typeface="Century Gothic"/>
              </a:rPr>
              <a:t>lowers</a:t>
            </a:r>
            <a:r>
              <a:rPr lang="en-US" sz="3200" spc="-70" dirty="0">
                <a:latin typeface="Century Gothic"/>
                <a:cs typeface="Century Gothic"/>
              </a:rPr>
              <a:t> </a:t>
            </a:r>
            <a:r>
              <a:rPr lang="en-US" sz="3200" dirty="0">
                <a:latin typeface="Century Gothic"/>
                <a:cs typeface="Century Gothic"/>
              </a:rPr>
              <a:t>parents'</a:t>
            </a:r>
            <a:r>
              <a:rPr lang="en-US" sz="3200" spc="-75" dirty="0">
                <a:latin typeface="Century Gothic"/>
                <a:cs typeface="Century Gothic"/>
              </a:rPr>
              <a:t> </a:t>
            </a:r>
            <a:r>
              <a:rPr lang="en-US" sz="3200" spc="-10" dirty="0">
                <a:latin typeface="Century Gothic"/>
                <a:cs typeface="Century Gothic"/>
              </a:rPr>
              <a:t>stress </a:t>
            </a:r>
            <a:r>
              <a:rPr lang="en-US" sz="3200" dirty="0">
                <a:latin typeface="Century Gothic"/>
                <a:cs typeface="Century Gothic"/>
              </a:rPr>
              <a:t>and</a:t>
            </a:r>
            <a:r>
              <a:rPr lang="en-US" sz="3200" spc="-45" dirty="0">
                <a:latin typeface="Century Gothic"/>
                <a:cs typeface="Century Gothic"/>
              </a:rPr>
              <a:t> </a:t>
            </a:r>
            <a:r>
              <a:rPr lang="en-US" sz="3200" spc="-10" dirty="0">
                <a:latin typeface="Century Gothic"/>
                <a:cs typeface="Century Gothic"/>
              </a:rPr>
              <a:t>improves </a:t>
            </a:r>
            <a:r>
              <a:rPr lang="en-US" sz="3200" dirty="0">
                <a:latin typeface="Century Gothic"/>
                <a:cs typeface="Century Gothic"/>
              </a:rPr>
              <a:t>children's</a:t>
            </a:r>
            <a:r>
              <a:rPr lang="en-US" sz="3200" spc="-60" dirty="0">
                <a:latin typeface="Century Gothic"/>
                <a:cs typeface="Century Gothic"/>
              </a:rPr>
              <a:t> </a:t>
            </a:r>
            <a:r>
              <a:rPr lang="en-US" sz="3200" spc="-10" dirty="0">
                <a:latin typeface="Century Gothic"/>
                <a:cs typeface="Century Gothic"/>
              </a:rPr>
              <a:t>growth.</a:t>
            </a:r>
            <a:endParaRPr lang="en-US" sz="3200" dirty="0">
              <a:latin typeface="Century Gothic"/>
              <a:cs typeface="Century Gothic"/>
            </a:endParaRPr>
          </a:p>
          <a:p>
            <a:pPr>
              <a:lnSpc>
                <a:spcPct val="100000"/>
              </a:lnSpc>
              <a:spcBef>
                <a:spcPts val="1625"/>
              </a:spcBef>
            </a:pPr>
            <a:endParaRPr lang="en-US" sz="3200" dirty="0">
              <a:latin typeface="Century Gothic"/>
              <a:cs typeface="Century Gothic"/>
            </a:endParaRPr>
          </a:p>
          <a:p>
            <a:pPr marL="12700" marR="5080">
              <a:lnSpc>
                <a:spcPct val="100000"/>
              </a:lnSpc>
              <a:spcBef>
                <a:spcPts val="5"/>
              </a:spcBef>
            </a:pPr>
            <a:r>
              <a:rPr lang="en-US" sz="3200" dirty="0">
                <a:latin typeface="Century Gothic"/>
                <a:cs typeface="Century Gothic"/>
              </a:rPr>
              <a:t>When</a:t>
            </a:r>
            <a:r>
              <a:rPr lang="en-US" sz="3200" spc="-35" dirty="0">
                <a:latin typeface="Century Gothic"/>
                <a:cs typeface="Century Gothic"/>
              </a:rPr>
              <a:t> </a:t>
            </a:r>
            <a:r>
              <a:rPr lang="en-US" sz="3200" dirty="0">
                <a:latin typeface="Century Gothic"/>
                <a:cs typeface="Century Gothic"/>
              </a:rPr>
              <a:t>moms</a:t>
            </a:r>
            <a:r>
              <a:rPr lang="en-US" sz="3200" spc="-25" dirty="0">
                <a:latin typeface="Century Gothic"/>
                <a:cs typeface="Century Gothic"/>
              </a:rPr>
              <a:t> </a:t>
            </a:r>
            <a:r>
              <a:rPr lang="en-US" sz="3200" spc="-10" dirty="0">
                <a:latin typeface="Century Gothic"/>
                <a:cs typeface="Century Gothic"/>
              </a:rPr>
              <a:t>support </a:t>
            </a:r>
            <a:r>
              <a:rPr lang="en-US" sz="3200" dirty="0">
                <a:latin typeface="Century Gothic"/>
                <a:cs typeface="Century Gothic"/>
              </a:rPr>
              <a:t>dads’</a:t>
            </a:r>
            <a:r>
              <a:rPr lang="en-US" sz="3200" spc="-70" dirty="0">
                <a:latin typeface="Century Gothic"/>
                <a:cs typeface="Century Gothic"/>
              </a:rPr>
              <a:t> </a:t>
            </a:r>
            <a:r>
              <a:rPr lang="en-US" sz="3200" spc="-10" dirty="0">
                <a:latin typeface="Century Gothic"/>
                <a:cs typeface="Century Gothic"/>
              </a:rPr>
              <a:t>involvement, </a:t>
            </a:r>
            <a:r>
              <a:rPr lang="en-US" sz="3200" dirty="0">
                <a:latin typeface="Century Gothic"/>
                <a:cs typeface="Century Gothic"/>
              </a:rPr>
              <a:t>moms</a:t>
            </a:r>
            <a:r>
              <a:rPr lang="en-US" sz="3200" spc="-55" dirty="0">
                <a:latin typeface="Century Gothic"/>
                <a:cs typeface="Century Gothic"/>
              </a:rPr>
              <a:t> </a:t>
            </a:r>
            <a:r>
              <a:rPr lang="en-US" sz="3200" dirty="0">
                <a:latin typeface="Century Gothic"/>
                <a:cs typeface="Century Gothic"/>
              </a:rPr>
              <a:t>and</a:t>
            </a:r>
            <a:r>
              <a:rPr lang="en-US" sz="3200" spc="-55" dirty="0">
                <a:latin typeface="Century Gothic"/>
                <a:cs typeface="Century Gothic"/>
              </a:rPr>
              <a:t> </a:t>
            </a:r>
            <a:r>
              <a:rPr lang="en-US" sz="3200" dirty="0">
                <a:latin typeface="Century Gothic"/>
                <a:cs typeface="Century Gothic"/>
              </a:rPr>
              <a:t>dads</a:t>
            </a:r>
            <a:r>
              <a:rPr lang="en-US" sz="3200" spc="-45" dirty="0">
                <a:latin typeface="Century Gothic"/>
                <a:cs typeface="Century Gothic"/>
              </a:rPr>
              <a:t> </a:t>
            </a:r>
            <a:r>
              <a:rPr lang="en-US" sz="3200" spc="-25" dirty="0">
                <a:latin typeface="Century Gothic"/>
                <a:cs typeface="Century Gothic"/>
              </a:rPr>
              <a:t>are </a:t>
            </a:r>
            <a:r>
              <a:rPr lang="en-US" sz="3200" dirty="0">
                <a:latin typeface="Century Gothic"/>
                <a:cs typeface="Century Gothic"/>
              </a:rPr>
              <a:t>closer</a:t>
            </a:r>
            <a:r>
              <a:rPr lang="en-US" sz="3200" spc="-70" dirty="0">
                <a:latin typeface="Century Gothic"/>
                <a:cs typeface="Century Gothic"/>
              </a:rPr>
              <a:t> </a:t>
            </a:r>
            <a:r>
              <a:rPr lang="en-US" sz="3200" spc="-20" dirty="0">
                <a:latin typeface="Century Gothic"/>
                <a:cs typeface="Century Gothic"/>
              </a:rPr>
              <a:t>co-</a:t>
            </a:r>
            <a:r>
              <a:rPr lang="en-US" sz="3200" spc="-10" dirty="0">
                <a:latin typeface="Century Gothic"/>
                <a:cs typeface="Century Gothic"/>
              </a:rPr>
              <a:t>parents.</a:t>
            </a:r>
            <a:endParaRPr lang="en-US" sz="3200" dirty="0">
              <a:latin typeface="Century Gothic"/>
              <a:cs typeface="Century Gothic"/>
            </a:endParaRPr>
          </a:p>
          <a:p>
            <a:endParaRPr lang="en-US" dirty="0"/>
          </a:p>
        </p:txBody>
      </p:sp>
      <p:pic>
        <p:nvPicPr>
          <p:cNvPr id="2" name="object 3">
            <a:extLst>
              <a:ext uri="{FF2B5EF4-FFF2-40B4-BE49-F238E27FC236}">
                <a16:creationId xmlns:a16="http://schemas.microsoft.com/office/drawing/2014/main" id="{124B8C30-EF99-CED7-672C-E2545B4D15D1}"/>
              </a:ext>
            </a:extLst>
          </p:cNvPr>
          <p:cNvPicPr/>
          <p:nvPr/>
        </p:nvPicPr>
        <p:blipFill>
          <a:blip r:embed="rId3" cstate="print"/>
          <a:stretch>
            <a:fillRect/>
          </a:stretch>
        </p:blipFill>
        <p:spPr>
          <a:xfrm>
            <a:off x="5183187" y="1"/>
            <a:ext cx="7008811" cy="6132786"/>
          </a:xfrm>
          <a:prstGeom prst="rect">
            <a:avLst/>
          </a:prstGeom>
        </p:spPr>
      </p:pic>
      <p:pic>
        <p:nvPicPr>
          <p:cNvPr id="3" name="object 3">
            <a:extLst>
              <a:ext uri="{FF2B5EF4-FFF2-40B4-BE49-F238E27FC236}">
                <a16:creationId xmlns:a16="http://schemas.microsoft.com/office/drawing/2014/main" id="{074354B7-3A57-EB32-AE45-2F91FF6ABC7E}"/>
              </a:ext>
            </a:extLst>
          </p:cNvPr>
          <p:cNvPicPr/>
          <p:nvPr/>
        </p:nvPicPr>
        <p:blipFill>
          <a:blip r:embed="rId4" cstate="print"/>
          <a:stretch>
            <a:fillRect/>
          </a:stretch>
        </p:blipFill>
        <p:spPr>
          <a:xfrm>
            <a:off x="4863662" y="0"/>
            <a:ext cx="7327232" cy="6132786"/>
          </a:xfrm>
          <a:prstGeom prst="rect">
            <a:avLst/>
          </a:prstGeom>
        </p:spPr>
      </p:pic>
    </p:spTree>
    <p:extLst>
      <p:ext uri="{BB962C8B-B14F-4D97-AF65-F5344CB8AC3E}">
        <p14:creationId xmlns:p14="http://schemas.microsoft.com/office/powerpoint/2010/main" val="4246612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C1C9F8-8C23-8A23-B0AA-E76B441557BB}"/>
              </a:ext>
            </a:extLst>
          </p:cNvPr>
          <p:cNvSpPr>
            <a:spLocks noGrp="1"/>
          </p:cNvSpPr>
          <p:nvPr>
            <p:ph type="title"/>
          </p:nvPr>
        </p:nvSpPr>
        <p:spPr>
          <a:xfrm>
            <a:off x="839788" y="457200"/>
            <a:ext cx="3932237" cy="1332186"/>
          </a:xfrm>
        </p:spPr>
        <p:txBody>
          <a:bodyPr>
            <a:normAutofit/>
          </a:bodyPr>
          <a:lstStyle/>
          <a:p>
            <a:r>
              <a:rPr lang="en-US" sz="4400" dirty="0"/>
              <a:t>FACTS</a:t>
            </a:r>
          </a:p>
        </p:txBody>
      </p:sp>
      <p:pic>
        <p:nvPicPr>
          <p:cNvPr id="5" name="object 3">
            <a:extLst>
              <a:ext uri="{FF2B5EF4-FFF2-40B4-BE49-F238E27FC236}">
                <a16:creationId xmlns:a16="http://schemas.microsoft.com/office/drawing/2014/main" id="{355EE2C5-5D00-9BAD-74C1-60374A261F76}"/>
              </a:ext>
            </a:extLst>
          </p:cNvPr>
          <p:cNvPicPr>
            <a:picLocks noGrp="1"/>
          </p:cNvPicPr>
          <p:nvPr>
            <p:ph idx="1"/>
          </p:nvPr>
        </p:nvPicPr>
        <p:blipFill>
          <a:blip r:embed="rId2" cstate="print"/>
          <a:srcRect l="15698" r="-13" b="-13"/>
          <a:stretch/>
        </p:blipFill>
        <p:spPr>
          <a:xfrm>
            <a:off x="5183188" y="987425"/>
            <a:ext cx="6172200" cy="4873625"/>
          </a:xfrm>
          <a:prstGeom prst="rect">
            <a:avLst/>
          </a:prstGeom>
          <a:noFill/>
        </p:spPr>
      </p:pic>
      <p:sp>
        <p:nvSpPr>
          <p:cNvPr id="12" name="Text Placeholder 3">
            <a:extLst>
              <a:ext uri="{FF2B5EF4-FFF2-40B4-BE49-F238E27FC236}">
                <a16:creationId xmlns:a16="http://schemas.microsoft.com/office/drawing/2014/main" id="{DC149A44-19B7-AC96-4736-05CA3A62B821}"/>
              </a:ext>
            </a:extLst>
          </p:cNvPr>
          <p:cNvSpPr>
            <a:spLocks noGrp="1"/>
          </p:cNvSpPr>
          <p:nvPr>
            <p:ph type="body" sz="half" idx="2"/>
          </p:nvPr>
        </p:nvSpPr>
        <p:spPr>
          <a:xfrm>
            <a:off x="839788" y="2057400"/>
            <a:ext cx="3932237" cy="3811588"/>
          </a:xfrm>
        </p:spPr>
        <p:txBody>
          <a:bodyPr>
            <a:normAutofit/>
          </a:bodyPr>
          <a:lstStyle/>
          <a:p>
            <a:pPr marL="12700" marR="5080">
              <a:lnSpc>
                <a:spcPct val="100000"/>
              </a:lnSpc>
              <a:spcBef>
                <a:spcPts val="95"/>
              </a:spcBef>
            </a:pPr>
            <a:r>
              <a:rPr lang="en-US" sz="3200" dirty="0">
                <a:latin typeface="Century Gothic"/>
                <a:cs typeface="Century Gothic"/>
              </a:rPr>
              <a:t>Children</a:t>
            </a:r>
            <a:r>
              <a:rPr lang="en-US" sz="3200" spc="-55" dirty="0">
                <a:latin typeface="Century Gothic"/>
                <a:cs typeface="Century Gothic"/>
              </a:rPr>
              <a:t> </a:t>
            </a:r>
            <a:r>
              <a:rPr lang="en-US" sz="3200" spc="-20" dirty="0">
                <a:latin typeface="Century Gothic"/>
                <a:cs typeface="Century Gothic"/>
              </a:rPr>
              <a:t>with </a:t>
            </a:r>
            <a:r>
              <a:rPr lang="en-US" sz="3200" spc="-10" dirty="0">
                <a:latin typeface="Century Gothic"/>
                <a:cs typeface="Century Gothic"/>
              </a:rPr>
              <a:t>imprisoned </a:t>
            </a:r>
            <a:r>
              <a:rPr lang="en-US" sz="3200" dirty="0">
                <a:latin typeface="Century Gothic"/>
                <a:cs typeface="Century Gothic"/>
              </a:rPr>
              <a:t>fathers</a:t>
            </a:r>
            <a:r>
              <a:rPr lang="en-US" sz="3200" spc="-35" dirty="0">
                <a:latin typeface="Century Gothic"/>
                <a:cs typeface="Century Gothic"/>
              </a:rPr>
              <a:t> </a:t>
            </a:r>
            <a:r>
              <a:rPr lang="en-US" sz="3200" dirty="0">
                <a:latin typeface="Century Gothic"/>
                <a:cs typeface="Century Gothic"/>
              </a:rPr>
              <a:t>are</a:t>
            </a:r>
            <a:r>
              <a:rPr lang="en-US" sz="3200" spc="-30" dirty="0">
                <a:latin typeface="Century Gothic"/>
                <a:cs typeface="Century Gothic"/>
              </a:rPr>
              <a:t> </a:t>
            </a:r>
            <a:r>
              <a:rPr lang="en-US" sz="3200" spc="-20" dirty="0">
                <a:latin typeface="Century Gothic"/>
                <a:cs typeface="Century Gothic"/>
              </a:rPr>
              <a:t>more </a:t>
            </a:r>
            <a:r>
              <a:rPr lang="en-US" sz="3200" dirty="0">
                <a:latin typeface="Century Gothic"/>
                <a:cs typeface="Century Gothic"/>
              </a:rPr>
              <a:t>likely</a:t>
            </a:r>
            <a:r>
              <a:rPr lang="en-US" sz="3200" spc="-30" dirty="0">
                <a:latin typeface="Century Gothic"/>
                <a:cs typeface="Century Gothic"/>
              </a:rPr>
              <a:t> </a:t>
            </a:r>
            <a:r>
              <a:rPr lang="en-US" sz="3200" dirty="0">
                <a:latin typeface="Century Gothic"/>
                <a:cs typeface="Century Gothic"/>
              </a:rPr>
              <a:t>to</a:t>
            </a:r>
            <a:r>
              <a:rPr lang="en-US" sz="3200" spc="-15" dirty="0">
                <a:latin typeface="Century Gothic"/>
                <a:cs typeface="Century Gothic"/>
              </a:rPr>
              <a:t> </a:t>
            </a:r>
            <a:r>
              <a:rPr lang="en-US" sz="3200" spc="-20" dirty="0">
                <a:latin typeface="Century Gothic"/>
                <a:cs typeface="Century Gothic"/>
              </a:rPr>
              <a:t>have</a:t>
            </a:r>
            <a:r>
              <a:rPr lang="en-US" sz="3200" dirty="0">
                <a:latin typeface="Century Gothic"/>
                <a:cs typeface="Century Gothic"/>
              </a:rPr>
              <a:t> </a:t>
            </a:r>
            <a:r>
              <a:rPr lang="en-US" sz="3200" b="1" spc="-10" dirty="0">
                <a:solidFill>
                  <a:srgbClr val="FF9900"/>
                </a:solidFill>
                <a:latin typeface="Century Gothic"/>
                <a:cs typeface="Century Gothic"/>
              </a:rPr>
              <a:t>depression.</a:t>
            </a:r>
            <a:endParaRPr lang="en-US" sz="3200" b="1" dirty="0">
              <a:solidFill>
                <a:srgbClr val="FF9900"/>
              </a:solidFill>
              <a:latin typeface="Century Gothic"/>
              <a:cs typeface="Century Gothic"/>
            </a:endParaRPr>
          </a:p>
          <a:p>
            <a:endParaRPr lang="en-US" dirty="0"/>
          </a:p>
        </p:txBody>
      </p:sp>
      <p:pic>
        <p:nvPicPr>
          <p:cNvPr id="2" name="object 3">
            <a:extLst>
              <a:ext uri="{FF2B5EF4-FFF2-40B4-BE49-F238E27FC236}">
                <a16:creationId xmlns:a16="http://schemas.microsoft.com/office/drawing/2014/main" id="{124B8C30-EF99-CED7-672C-E2545B4D15D1}"/>
              </a:ext>
            </a:extLst>
          </p:cNvPr>
          <p:cNvPicPr/>
          <p:nvPr/>
        </p:nvPicPr>
        <p:blipFill>
          <a:blip r:embed="rId3" cstate="print"/>
          <a:stretch>
            <a:fillRect/>
          </a:stretch>
        </p:blipFill>
        <p:spPr>
          <a:xfrm>
            <a:off x="5183187" y="1"/>
            <a:ext cx="7008811" cy="6132786"/>
          </a:xfrm>
          <a:prstGeom prst="rect">
            <a:avLst/>
          </a:prstGeom>
        </p:spPr>
      </p:pic>
      <p:pic>
        <p:nvPicPr>
          <p:cNvPr id="3" name="object 3">
            <a:extLst>
              <a:ext uri="{FF2B5EF4-FFF2-40B4-BE49-F238E27FC236}">
                <a16:creationId xmlns:a16="http://schemas.microsoft.com/office/drawing/2014/main" id="{8B0D652A-04E2-1BBE-A3CB-77367320D797}"/>
              </a:ext>
            </a:extLst>
          </p:cNvPr>
          <p:cNvPicPr/>
          <p:nvPr/>
        </p:nvPicPr>
        <p:blipFill>
          <a:blip r:embed="rId4" cstate="print"/>
          <a:stretch>
            <a:fillRect/>
          </a:stretch>
        </p:blipFill>
        <p:spPr>
          <a:xfrm>
            <a:off x="4772025" y="0"/>
            <a:ext cx="7419971" cy="6132787"/>
          </a:xfrm>
          <a:prstGeom prst="rect">
            <a:avLst/>
          </a:prstGeom>
        </p:spPr>
      </p:pic>
    </p:spTree>
    <p:extLst>
      <p:ext uri="{BB962C8B-B14F-4D97-AF65-F5344CB8AC3E}">
        <p14:creationId xmlns:p14="http://schemas.microsoft.com/office/powerpoint/2010/main" val="3352342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9A1A-EC3C-4AE4-5748-85B2B1EFC7FB}"/>
              </a:ext>
            </a:extLst>
          </p:cNvPr>
          <p:cNvSpPr>
            <a:spLocks noGrp="1"/>
          </p:cNvSpPr>
          <p:nvPr>
            <p:ph type="ctrTitle"/>
          </p:nvPr>
        </p:nvSpPr>
        <p:spPr>
          <a:xfrm>
            <a:off x="1531776" y="2326030"/>
            <a:ext cx="9144000" cy="1102970"/>
          </a:xfrm>
        </p:spPr>
        <p:txBody>
          <a:bodyPr/>
          <a:lstStyle/>
          <a:p>
            <a:pPr algn="l"/>
            <a:r>
              <a:rPr lang="en-US" sz="4800" spc="-10" dirty="0">
                <a:solidFill>
                  <a:srgbClr val="FFFFFF"/>
                </a:solidFill>
              </a:rPr>
              <a:t>Results</a:t>
            </a:r>
            <a:endParaRPr lang="en-US" dirty="0"/>
          </a:p>
        </p:txBody>
      </p:sp>
      <p:sp>
        <p:nvSpPr>
          <p:cNvPr id="3" name="Subtitle 2">
            <a:extLst>
              <a:ext uri="{FF2B5EF4-FFF2-40B4-BE49-F238E27FC236}">
                <a16:creationId xmlns:a16="http://schemas.microsoft.com/office/drawing/2014/main" id="{00036CB1-B1F4-9117-3E85-2A9DA1A2367A}"/>
              </a:ext>
            </a:extLst>
          </p:cNvPr>
          <p:cNvSpPr>
            <a:spLocks noGrp="1"/>
          </p:cNvSpPr>
          <p:nvPr>
            <p:ph type="subTitle" idx="1"/>
          </p:nvPr>
        </p:nvSpPr>
        <p:spPr/>
        <p:txBody>
          <a:bodyPr/>
          <a:lstStyle/>
          <a:p>
            <a:pPr marL="583565" indent="-570865" algn="l">
              <a:lnSpc>
                <a:spcPts val="3310"/>
              </a:lnSpc>
              <a:spcBef>
                <a:spcPts val="100"/>
              </a:spcBef>
              <a:buFont typeface="Arial"/>
              <a:buChar char="•"/>
              <a:tabLst>
                <a:tab pos="583565" algn="l"/>
              </a:tabLst>
            </a:pPr>
            <a:r>
              <a:rPr lang="en-US" sz="2400" b="1" dirty="0">
                <a:solidFill>
                  <a:srgbClr val="FFFFFF"/>
                </a:solidFill>
                <a:latin typeface="Century Gothic"/>
                <a:cs typeface="Century Gothic"/>
              </a:rPr>
              <a:t>Payment</a:t>
            </a:r>
            <a:r>
              <a:rPr lang="en-US" sz="2400" b="1" spc="-105" dirty="0">
                <a:solidFill>
                  <a:srgbClr val="FFFFFF"/>
                </a:solidFill>
                <a:latin typeface="Century Gothic"/>
                <a:cs typeface="Century Gothic"/>
              </a:rPr>
              <a:t> </a:t>
            </a:r>
            <a:r>
              <a:rPr lang="en-US" sz="2400" b="1" spc="-10" dirty="0">
                <a:solidFill>
                  <a:srgbClr val="FFFFFF"/>
                </a:solidFill>
                <a:latin typeface="Century Gothic"/>
                <a:cs typeface="Century Gothic"/>
              </a:rPr>
              <a:t>assistance</a:t>
            </a:r>
            <a:endParaRPr lang="en-US" sz="2400" b="1" dirty="0">
              <a:latin typeface="Century Gothic"/>
              <a:cs typeface="Century Gothic"/>
            </a:endParaRPr>
          </a:p>
          <a:p>
            <a:pPr marL="583565" indent="-570865" algn="l">
              <a:lnSpc>
                <a:spcPts val="3310"/>
              </a:lnSpc>
              <a:buFont typeface="Arial"/>
              <a:buChar char="•"/>
              <a:tabLst>
                <a:tab pos="583565" algn="l"/>
              </a:tabLst>
            </a:pPr>
            <a:r>
              <a:rPr lang="en-US" sz="2400" b="1" dirty="0">
                <a:solidFill>
                  <a:srgbClr val="FFFFFF"/>
                </a:solidFill>
                <a:latin typeface="Century Gothic"/>
                <a:cs typeface="Century Gothic"/>
              </a:rPr>
              <a:t>Stronger</a:t>
            </a:r>
            <a:r>
              <a:rPr lang="en-US" sz="2400" b="1" spc="-85" dirty="0">
                <a:solidFill>
                  <a:srgbClr val="FFFFFF"/>
                </a:solidFill>
                <a:latin typeface="Century Gothic"/>
                <a:cs typeface="Century Gothic"/>
              </a:rPr>
              <a:t> </a:t>
            </a:r>
            <a:r>
              <a:rPr lang="en-US" sz="2400" b="1" spc="-10" dirty="0">
                <a:solidFill>
                  <a:srgbClr val="FFFFFF"/>
                </a:solidFill>
                <a:latin typeface="Century Gothic"/>
                <a:cs typeface="Century Gothic"/>
              </a:rPr>
              <a:t>families</a:t>
            </a:r>
            <a:endParaRPr lang="en-US" sz="2400" b="1" dirty="0">
              <a:latin typeface="Century Gothic"/>
              <a:cs typeface="Century Gothic"/>
            </a:endParaRPr>
          </a:p>
          <a:p>
            <a:pPr marL="583565" indent="-570865" algn="l">
              <a:lnSpc>
                <a:spcPct val="100000"/>
              </a:lnSpc>
              <a:buFont typeface="Arial"/>
              <a:buChar char="•"/>
              <a:tabLst>
                <a:tab pos="583565" algn="l"/>
              </a:tabLst>
            </a:pPr>
            <a:r>
              <a:rPr lang="en-US" sz="2400" b="1" dirty="0">
                <a:solidFill>
                  <a:srgbClr val="FFFFFF"/>
                </a:solidFill>
                <a:latin typeface="Century Gothic"/>
                <a:cs typeface="Century Gothic"/>
              </a:rPr>
              <a:t>Stronger</a:t>
            </a:r>
            <a:r>
              <a:rPr lang="en-US" sz="2400" b="1" spc="-114" dirty="0">
                <a:solidFill>
                  <a:srgbClr val="FFFFFF"/>
                </a:solidFill>
                <a:latin typeface="Century Gothic"/>
                <a:cs typeface="Century Gothic"/>
              </a:rPr>
              <a:t> </a:t>
            </a:r>
            <a:r>
              <a:rPr lang="en-US" sz="2400" b="1" spc="-10" dirty="0">
                <a:solidFill>
                  <a:srgbClr val="FFFFFF"/>
                </a:solidFill>
                <a:latin typeface="Century Gothic"/>
                <a:cs typeface="Century Gothic"/>
              </a:rPr>
              <a:t>communities</a:t>
            </a:r>
            <a:endParaRPr lang="en-US" sz="2400" b="1" dirty="0">
              <a:latin typeface="Century Gothic"/>
              <a:cs typeface="Century Gothic"/>
            </a:endParaRPr>
          </a:p>
          <a:p>
            <a:pPr algn="l"/>
            <a:endParaRPr lang="en-US" dirty="0"/>
          </a:p>
        </p:txBody>
      </p:sp>
    </p:spTree>
    <p:extLst>
      <p:ext uri="{BB962C8B-B14F-4D97-AF65-F5344CB8AC3E}">
        <p14:creationId xmlns:p14="http://schemas.microsoft.com/office/powerpoint/2010/main" val="21429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C1C9F8-8C23-8A23-B0AA-E76B441557BB}"/>
              </a:ext>
            </a:extLst>
          </p:cNvPr>
          <p:cNvSpPr>
            <a:spLocks noGrp="1"/>
          </p:cNvSpPr>
          <p:nvPr>
            <p:ph type="title"/>
          </p:nvPr>
        </p:nvSpPr>
        <p:spPr>
          <a:xfrm>
            <a:off x="839788" y="457200"/>
            <a:ext cx="3932237" cy="1332186"/>
          </a:xfrm>
        </p:spPr>
        <p:txBody>
          <a:bodyPr>
            <a:normAutofit/>
          </a:bodyPr>
          <a:lstStyle/>
          <a:p>
            <a:r>
              <a:rPr lang="en-US" sz="4400" dirty="0"/>
              <a:t>FACTS</a:t>
            </a:r>
          </a:p>
        </p:txBody>
      </p:sp>
      <p:pic>
        <p:nvPicPr>
          <p:cNvPr id="5" name="object 3">
            <a:extLst>
              <a:ext uri="{FF2B5EF4-FFF2-40B4-BE49-F238E27FC236}">
                <a16:creationId xmlns:a16="http://schemas.microsoft.com/office/drawing/2014/main" id="{355EE2C5-5D00-9BAD-74C1-60374A261F76}"/>
              </a:ext>
            </a:extLst>
          </p:cNvPr>
          <p:cNvPicPr>
            <a:picLocks noGrp="1"/>
          </p:cNvPicPr>
          <p:nvPr>
            <p:ph idx="1"/>
          </p:nvPr>
        </p:nvPicPr>
        <p:blipFill>
          <a:blip r:embed="rId2" cstate="print"/>
          <a:srcRect l="15698" r="-13" b="-13"/>
          <a:stretch/>
        </p:blipFill>
        <p:spPr>
          <a:xfrm>
            <a:off x="5183188" y="987425"/>
            <a:ext cx="6172200" cy="4873625"/>
          </a:xfrm>
          <a:prstGeom prst="rect">
            <a:avLst/>
          </a:prstGeom>
          <a:noFill/>
        </p:spPr>
      </p:pic>
      <p:sp>
        <p:nvSpPr>
          <p:cNvPr id="12" name="Text Placeholder 3">
            <a:extLst>
              <a:ext uri="{FF2B5EF4-FFF2-40B4-BE49-F238E27FC236}">
                <a16:creationId xmlns:a16="http://schemas.microsoft.com/office/drawing/2014/main" id="{DC149A44-19B7-AC96-4736-05CA3A62B821}"/>
              </a:ext>
            </a:extLst>
          </p:cNvPr>
          <p:cNvSpPr>
            <a:spLocks noGrp="1"/>
          </p:cNvSpPr>
          <p:nvPr>
            <p:ph type="body" sz="half" idx="2"/>
          </p:nvPr>
        </p:nvSpPr>
        <p:spPr>
          <a:xfrm>
            <a:off x="839788" y="2057400"/>
            <a:ext cx="3932237" cy="3811588"/>
          </a:xfrm>
        </p:spPr>
        <p:txBody>
          <a:bodyPr>
            <a:normAutofit fontScale="70000" lnSpcReduction="20000"/>
          </a:bodyPr>
          <a:lstStyle/>
          <a:p>
            <a:pPr marL="12700" marR="248285">
              <a:lnSpc>
                <a:spcPct val="100000"/>
              </a:lnSpc>
              <a:spcBef>
                <a:spcPts val="100"/>
              </a:spcBef>
            </a:pPr>
            <a:r>
              <a:rPr lang="en-US" sz="3900" dirty="0">
                <a:latin typeface="Century Gothic"/>
                <a:cs typeface="Century Gothic"/>
              </a:rPr>
              <a:t>Dads</a:t>
            </a:r>
            <a:r>
              <a:rPr lang="en-US" sz="3900" spc="-45" dirty="0">
                <a:latin typeface="Century Gothic"/>
                <a:cs typeface="Century Gothic"/>
              </a:rPr>
              <a:t> </a:t>
            </a:r>
            <a:r>
              <a:rPr lang="en-US" sz="3900" dirty="0">
                <a:latin typeface="Century Gothic"/>
                <a:cs typeface="Century Gothic"/>
              </a:rPr>
              <a:t>who</a:t>
            </a:r>
            <a:r>
              <a:rPr lang="en-US" sz="3900" spc="-45" dirty="0">
                <a:latin typeface="Century Gothic"/>
                <a:cs typeface="Century Gothic"/>
              </a:rPr>
              <a:t> </a:t>
            </a:r>
            <a:r>
              <a:rPr lang="en-US" sz="3900" dirty="0">
                <a:latin typeface="Century Gothic"/>
                <a:cs typeface="Century Gothic"/>
              </a:rPr>
              <a:t>build</a:t>
            </a:r>
            <a:r>
              <a:rPr lang="en-US" sz="3900" spc="-60" dirty="0">
                <a:latin typeface="Century Gothic"/>
                <a:cs typeface="Century Gothic"/>
              </a:rPr>
              <a:t> </a:t>
            </a:r>
            <a:r>
              <a:rPr lang="en-US" sz="3900" spc="-10" dirty="0">
                <a:latin typeface="Century Gothic"/>
                <a:cs typeface="Century Gothic"/>
              </a:rPr>
              <a:t>their </a:t>
            </a:r>
            <a:r>
              <a:rPr lang="en-US" sz="3900" dirty="0">
                <a:latin typeface="Century Gothic"/>
                <a:cs typeface="Century Gothic"/>
              </a:rPr>
              <a:t>parenting</a:t>
            </a:r>
            <a:r>
              <a:rPr lang="en-US" sz="3900" spc="-65" dirty="0">
                <a:latin typeface="Century Gothic"/>
                <a:cs typeface="Century Gothic"/>
              </a:rPr>
              <a:t> </a:t>
            </a:r>
            <a:r>
              <a:rPr lang="en-US" sz="3900" dirty="0">
                <a:latin typeface="Century Gothic"/>
                <a:cs typeface="Century Gothic"/>
              </a:rPr>
              <a:t>skills</a:t>
            </a:r>
            <a:r>
              <a:rPr lang="en-US" sz="3900" spc="-55" dirty="0">
                <a:latin typeface="Century Gothic"/>
                <a:cs typeface="Century Gothic"/>
              </a:rPr>
              <a:t> </a:t>
            </a:r>
            <a:r>
              <a:rPr lang="en-US" sz="3900" spc="-25" dirty="0">
                <a:latin typeface="Century Gothic"/>
                <a:cs typeface="Century Gothic"/>
              </a:rPr>
              <a:t>are </a:t>
            </a:r>
            <a:r>
              <a:rPr lang="en-US" sz="3900" dirty="0">
                <a:latin typeface="Century Gothic"/>
                <a:cs typeface="Century Gothic"/>
              </a:rPr>
              <a:t>more</a:t>
            </a:r>
            <a:r>
              <a:rPr lang="en-US" sz="3900" spc="-55" dirty="0">
                <a:latin typeface="Century Gothic"/>
                <a:cs typeface="Century Gothic"/>
              </a:rPr>
              <a:t> </a:t>
            </a:r>
            <a:r>
              <a:rPr lang="en-US" sz="3900" dirty="0">
                <a:latin typeface="Century Gothic"/>
                <a:cs typeface="Century Gothic"/>
              </a:rPr>
              <a:t>involved</a:t>
            </a:r>
            <a:r>
              <a:rPr lang="en-US" sz="3900" spc="-70" dirty="0">
                <a:latin typeface="Century Gothic"/>
                <a:cs typeface="Century Gothic"/>
              </a:rPr>
              <a:t> </a:t>
            </a:r>
            <a:r>
              <a:rPr lang="en-US" sz="3900" spc="-20" dirty="0">
                <a:latin typeface="Century Gothic"/>
                <a:cs typeface="Century Gothic"/>
              </a:rPr>
              <a:t>with </a:t>
            </a:r>
            <a:r>
              <a:rPr lang="en-US" sz="3900" dirty="0">
                <a:latin typeface="Century Gothic"/>
                <a:cs typeface="Century Gothic"/>
              </a:rPr>
              <a:t>their</a:t>
            </a:r>
            <a:r>
              <a:rPr lang="en-US" sz="3900" spc="-10" dirty="0">
                <a:latin typeface="Century Gothic"/>
                <a:cs typeface="Century Gothic"/>
              </a:rPr>
              <a:t> children.</a:t>
            </a:r>
            <a:endParaRPr lang="en-US" sz="3900" dirty="0">
              <a:latin typeface="Century Gothic"/>
              <a:cs typeface="Century Gothic"/>
            </a:endParaRPr>
          </a:p>
          <a:p>
            <a:pPr>
              <a:lnSpc>
                <a:spcPct val="100000"/>
              </a:lnSpc>
              <a:spcBef>
                <a:spcPts val="875"/>
              </a:spcBef>
            </a:pPr>
            <a:endParaRPr lang="en-US" sz="3900" dirty="0">
              <a:latin typeface="Century Gothic"/>
              <a:cs typeface="Century Gothic"/>
            </a:endParaRPr>
          </a:p>
          <a:p>
            <a:pPr marL="12700" marR="5080">
              <a:lnSpc>
                <a:spcPct val="100000"/>
              </a:lnSpc>
            </a:pPr>
            <a:r>
              <a:rPr lang="en-US" sz="3900" dirty="0">
                <a:latin typeface="Century Gothic"/>
                <a:cs typeface="Century Gothic"/>
              </a:rPr>
              <a:t>Children</a:t>
            </a:r>
            <a:r>
              <a:rPr lang="en-US" sz="3900" spc="-35" dirty="0">
                <a:latin typeface="Century Gothic"/>
                <a:cs typeface="Century Gothic"/>
              </a:rPr>
              <a:t> </a:t>
            </a:r>
            <a:r>
              <a:rPr lang="en-US" sz="3900" dirty="0">
                <a:latin typeface="Century Gothic"/>
                <a:cs typeface="Century Gothic"/>
              </a:rPr>
              <a:t>with</a:t>
            </a:r>
            <a:r>
              <a:rPr lang="en-US" sz="3900" spc="-40" dirty="0">
                <a:latin typeface="Century Gothic"/>
                <a:cs typeface="Century Gothic"/>
              </a:rPr>
              <a:t> </a:t>
            </a:r>
            <a:r>
              <a:rPr lang="en-US" sz="3900" spc="-10" dirty="0">
                <a:latin typeface="Century Gothic"/>
                <a:cs typeface="Century Gothic"/>
              </a:rPr>
              <a:t>involved </a:t>
            </a:r>
            <a:r>
              <a:rPr lang="en-US" sz="3900" dirty="0">
                <a:latin typeface="Century Gothic"/>
                <a:cs typeface="Century Gothic"/>
              </a:rPr>
              <a:t>fathers</a:t>
            </a:r>
            <a:r>
              <a:rPr lang="en-US" sz="3900" spc="-35" dirty="0">
                <a:latin typeface="Century Gothic"/>
                <a:cs typeface="Century Gothic"/>
              </a:rPr>
              <a:t> </a:t>
            </a:r>
            <a:r>
              <a:rPr lang="en-US" sz="3900" dirty="0">
                <a:latin typeface="Century Gothic"/>
                <a:cs typeface="Century Gothic"/>
              </a:rPr>
              <a:t>have</a:t>
            </a:r>
            <a:r>
              <a:rPr lang="en-US" sz="3900" spc="-45" dirty="0">
                <a:latin typeface="Century Gothic"/>
                <a:cs typeface="Century Gothic"/>
              </a:rPr>
              <a:t> </a:t>
            </a:r>
            <a:r>
              <a:rPr lang="en-US" sz="3900" spc="-20" dirty="0">
                <a:latin typeface="Century Gothic"/>
                <a:cs typeface="Century Gothic"/>
              </a:rPr>
              <a:t>fewer </a:t>
            </a:r>
            <a:r>
              <a:rPr lang="en-US" sz="3900" dirty="0">
                <a:latin typeface="Century Gothic"/>
                <a:cs typeface="Century Gothic"/>
              </a:rPr>
              <a:t>behavioral</a:t>
            </a:r>
            <a:r>
              <a:rPr lang="en-US" sz="3900" spc="-70" dirty="0">
                <a:latin typeface="Century Gothic"/>
                <a:cs typeface="Century Gothic"/>
              </a:rPr>
              <a:t> </a:t>
            </a:r>
            <a:r>
              <a:rPr lang="en-US" sz="3900" spc="-25" dirty="0">
                <a:latin typeface="Century Gothic"/>
                <a:cs typeface="Century Gothic"/>
              </a:rPr>
              <a:t>and </a:t>
            </a:r>
            <a:r>
              <a:rPr lang="en-US" sz="3900" spc="-10" dirty="0">
                <a:latin typeface="Century Gothic"/>
                <a:cs typeface="Century Gothic"/>
              </a:rPr>
              <a:t>psychological problems.</a:t>
            </a:r>
            <a:endParaRPr lang="en-US" sz="3900" dirty="0">
              <a:latin typeface="Century Gothic"/>
              <a:cs typeface="Century Gothic"/>
            </a:endParaRPr>
          </a:p>
          <a:p>
            <a:endParaRPr lang="en-US" dirty="0"/>
          </a:p>
        </p:txBody>
      </p:sp>
      <p:pic>
        <p:nvPicPr>
          <p:cNvPr id="2" name="object 3">
            <a:extLst>
              <a:ext uri="{FF2B5EF4-FFF2-40B4-BE49-F238E27FC236}">
                <a16:creationId xmlns:a16="http://schemas.microsoft.com/office/drawing/2014/main" id="{124B8C30-EF99-CED7-672C-E2545B4D15D1}"/>
              </a:ext>
            </a:extLst>
          </p:cNvPr>
          <p:cNvPicPr/>
          <p:nvPr/>
        </p:nvPicPr>
        <p:blipFill>
          <a:blip r:embed="rId3" cstate="print"/>
          <a:stretch>
            <a:fillRect/>
          </a:stretch>
        </p:blipFill>
        <p:spPr>
          <a:xfrm>
            <a:off x="5183187" y="1"/>
            <a:ext cx="7008811" cy="6132786"/>
          </a:xfrm>
          <a:prstGeom prst="rect">
            <a:avLst/>
          </a:prstGeom>
        </p:spPr>
      </p:pic>
      <p:pic>
        <p:nvPicPr>
          <p:cNvPr id="3" name="object 3">
            <a:extLst>
              <a:ext uri="{FF2B5EF4-FFF2-40B4-BE49-F238E27FC236}">
                <a16:creationId xmlns:a16="http://schemas.microsoft.com/office/drawing/2014/main" id="{8B0D652A-04E2-1BBE-A3CB-77367320D797}"/>
              </a:ext>
            </a:extLst>
          </p:cNvPr>
          <p:cNvPicPr/>
          <p:nvPr/>
        </p:nvPicPr>
        <p:blipFill>
          <a:blip r:embed="rId4" cstate="print"/>
          <a:stretch>
            <a:fillRect/>
          </a:stretch>
        </p:blipFill>
        <p:spPr>
          <a:xfrm>
            <a:off x="4772025" y="0"/>
            <a:ext cx="7419971" cy="6132787"/>
          </a:xfrm>
          <a:prstGeom prst="rect">
            <a:avLst/>
          </a:prstGeom>
        </p:spPr>
      </p:pic>
      <p:pic>
        <p:nvPicPr>
          <p:cNvPr id="11" name="object 3">
            <a:extLst>
              <a:ext uri="{FF2B5EF4-FFF2-40B4-BE49-F238E27FC236}">
                <a16:creationId xmlns:a16="http://schemas.microsoft.com/office/drawing/2014/main" id="{E26343AD-FC1F-DFD4-9736-021C2C8F002A}"/>
              </a:ext>
            </a:extLst>
          </p:cNvPr>
          <p:cNvPicPr/>
          <p:nvPr/>
        </p:nvPicPr>
        <p:blipFill>
          <a:blip r:embed="rId5" cstate="print"/>
          <a:stretch>
            <a:fillRect/>
          </a:stretch>
        </p:blipFill>
        <p:spPr>
          <a:xfrm>
            <a:off x="4772013" y="0"/>
            <a:ext cx="7419971" cy="6132786"/>
          </a:xfrm>
          <a:prstGeom prst="rect">
            <a:avLst/>
          </a:prstGeom>
        </p:spPr>
      </p:pic>
    </p:spTree>
    <p:extLst>
      <p:ext uri="{BB962C8B-B14F-4D97-AF65-F5344CB8AC3E}">
        <p14:creationId xmlns:p14="http://schemas.microsoft.com/office/powerpoint/2010/main" val="3123408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D378-B3A5-2164-2C38-4212CCB28038}"/>
              </a:ext>
            </a:extLst>
          </p:cNvPr>
          <p:cNvSpPr>
            <a:spLocks noGrp="1"/>
          </p:cNvSpPr>
          <p:nvPr>
            <p:ph type="title"/>
          </p:nvPr>
        </p:nvSpPr>
        <p:spPr>
          <a:xfrm>
            <a:off x="838200" y="365125"/>
            <a:ext cx="10515600" cy="1325563"/>
          </a:xfrm>
        </p:spPr>
        <p:txBody>
          <a:bodyPr anchor="ctr">
            <a:normAutofit/>
          </a:bodyPr>
          <a:lstStyle/>
          <a:p>
            <a:r>
              <a:rPr lang="en-US" dirty="0"/>
              <a:t>Changing</a:t>
            </a:r>
            <a:r>
              <a:rPr lang="en-US" spc="-120" dirty="0"/>
              <a:t> </a:t>
            </a:r>
            <a:r>
              <a:rPr lang="en-US" dirty="0"/>
              <a:t>collection</a:t>
            </a:r>
            <a:r>
              <a:rPr lang="en-US" spc="-110" dirty="0"/>
              <a:t> </a:t>
            </a:r>
            <a:r>
              <a:rPr lang="en-US" dirty="0"/>
              <a:t>calls</a:t>
            </a:r>
            <a:r>
              <a:rPr lang="en-US" spc="-114" dirty="0"/>
              <a:t> </a:t>
            </a:r>
            <a:r>
              <a:rPr lang="en-US" spc="-25" dirty="0"/>
              <a:t>to </a:t>
            </a:r>
            <a:r>
              <a:rPr lang="en-US" dirty="0"/>
              <a:t>payment</a:t>
            </a:r>
            <a:r>
              <a:rPr lang="en-US" spc="-40" dirty="0"/>
              <a:t> </a:t>
            </a:r>
            <a:r>
              <a:rPr lang="en-US" dirty="0"/>
              <a:t>assistance</a:t>
            </a:r>
            <a:r>
              <a:rPr lang="en-US" spc="-20" dirty="0"/>
              <a:t> </a:t>
            </a:r>
            <a:r>
              <a:rPr lang="en-US" spc="-10" dirty="0"/>
              <a:t>calls:</a:t>
            </a:r>
            <a:endParaRPr lang="en-US" dirty="0"/>
          </a:p>
        </p:txBody>
      </p:sp>
      <p:pic>
        <p:nvPicPr>
          <p:cNvPr id="5" name="object 5">
            <a:extLst>
              <a:ext uri="{FF2B5EF4-FFF2-40B4-BE49-F238E27FC236}">
                <a16:creationId xmlns:a16="http://schemas.microsoft.com/office/drawing/2014/main" id="{ECAE06BB-F7F4-3D42-61CA-E17369277C8C}"/>
              </a:ext>
            </a:extLst>
          </p:cNvPr>
          <p:cNvPicPr>
            <a:picLocks noGrp="1"/>
          </p:cNvPicPr>
          <p:nvPr>
            <p:ph sz="half" idx="1"/>
          </p:nvPr>
        </p:nvPicPr>
        <p:blipFill>
          <a:blip r:embed="rId2" cstate="print"/>
          <a:stretch>
            <a:fillRect/>
          </a:stretch>
        </p:blipFill>
        <p:spPr>
          <a:xfrm>
            <a:off x="838200" y="2048527"/>
            <a:ext cx="5181600" cy="3905534"/>
          </a:xfrm>
          <a:prstGeom prst="rect">
            <a:avLst/>
          </a:prstGeom>
          <a:noFill/>
        </p:spPr>
      </p:pic>
      <p:sp>
        <p:nvSpPr>
          <p:cNvPr id="4" name="Text Placeholder 3">
            <a:extLst>
              <a:ext uri="{FF2B5EF4-FFF2-40B4-BE49-F238E27FC236}">
                <a16:creationId xmlns:a16="http://schemas.microsoft.com/office/drawing/2014/main" id="{067523F9-5B8C-313A-05A2-2E2FD5FB52AE}"/>
              </a:ext>
            </a:extLst>
          </p:cNvPr>
          <p:cNvSpPr>
            <a:spLocks noGrp="1"/>
          </p:cNvSpPr>
          <p:nvPr>
            <p:ph sz="half" idx="2"/>
          </p:nvPr>
        </p:nvSpPr>
        <p:spPr>
          <a:xfrm>
            <a:off x="6172200" y="1825625"/>
            <a:ext cx="5181600" cy="4351338"/>
          </a:xfrm>
        </p:spPr>
        <p:txBody>
          <a:bodyPr>
            <a:normAutofit/>
          </a:bodyPr>
          <a:lstStyle/>
          <a:p>
            <a:pPr marL="469265" indent="-456565">
              <a:spcBef>
                <a:spcPts val="100"/>
              </a:spcBef>
              <a:buFont typeface="Arial"/>
              <a:buChar char="•"/>
              <a:tabLst>
                <a:tab pos="469265" algn="l"/>
              </a:tabLst>
            </a:pPr>
            <a:r>
              <a:rPr lang="en-US"/>
              <a:t>Over</a:t>
            </a:r>
            <a:r>
              <a:rPr lang="en-US" spc="-40"/>
              <a:t> </a:t>
            </a:r>
            <a:r>
              <a:rPr lang="en-US"/>
              <a:t>14,000</a:t>
            </a:r>
            <a:r>
              <a:rPr lang="en-US" spc="-55"/>
              <a:t> </a:t>
            </a:r>
            <a:r>
              <a:rPr lang="en-US"/>
              <a:t>income</a:t>
            </a:r>
            <a:r>
              <a:rPr lang="en-US" spc="-30"/>
              <a:t> </a:t>
            </a:r>
            <a:r>
              <a:rPr lang="en-US"/>
              <a:t>withholding</a:t>
            </a:r>
            <a:r>
              <a:rPr lang="en-US" spc="-40"/>
              <a:t> </a:t>
            </a:r>
            <a:r>
              <a:rPr lang="en-US" spc="-10"/>
              <a:t>orders</a:t>
            </a:r>
            <a:endParaRPr lang="en-US"/>
          </a:p>
          <a:p>
            <a:pPr marL="469265" indent="-456565">
              <a:buFont typeface="Arial"/>
              <a:buChar char="•"/>
              <a:tabLst>
                <a:tab pos="469265" algn="l"/>
              </a:tabLst>
            </a:pPr>
            <a:r>
              <a:rPr lang="en-US"/>
              <a:t>6%</a:t>
            </a:r>
            <a:r>
              <a:rPr lang="en-US" spc="-40"/>
              <a:t> </a:t>
            </a:r>
            <a:r>
              <a:rPr lang="en-US"/>
              <a:t>increase</a:t>
            </a:r>
            <a:r>
              <a:rPr lang="en-US" spc="-30"/>
              <a:t> </a:t>
            </a:r>
            <a:r>
              <a:rPr lang="en-US"/>
              <a:t>in</a:t>
            </a:r>
            <a:r>
              <a:rPr lang="en-US" spc="-40"/>
              <a:t> </a:t>
            </a:r>
            <a:r>
              <a:rPr lang="en-US" spc="-10"/>
              <a:t>collections</a:t>
            </a:r>
            <a:endParaRPr lang="en-US"/>
          </a:p>
          <a:p>
            <a:pPr marL="469265" indent="-456565">
              <a:buFont typeface="Arial"/>
              <a:buChar char="•"/>
              <a:tabLst>
                <a:tab pos="469265" algn="l"/>
              </a:tabLst>
            </a:pPr>
            <a:r>
              <a:rPr lang="en-US"/>
              <a:t>3,000</a:t>
            </a:r>
            <a:r>
              <a:rPr lang="en-US" spc="-95"/>
              <a:t> </a:t>
            </a:r>
            <a:r>
              <a:rPr lang="en-US"/>
              <a:t>resource</a:t>
            </a:r>
            <a:r>
              <a:rPr lang="en-US" spc="-40"/>
              <a:t> </a:t>
            </a:r>
            <a:r>
              <a:rPr lang="en-US" spc="-10"/>
              <a:t>referrals</a:t>
            </a:r>
            <a:endParaRPr lang="en-US"/>
          </a:p>
          <a:p>
            <a:pPr marL="469265" indent="-456565">
              <a:buFont typeface="Arial"/>
              <a:buChar char="•"/>
              <a:tabLst>
                <a:tab pos="469265" algn="l"/>
              </a:tabLst>
            </a:pPr>
            <a:r>
              <a:rPr lang="en-US"/>
              <a:t>1,000</a:t>
            </a:r>
            <a:r>
              <a:rPr lang="en-US" spc="-40"/>
              <a:t> </a:t>
            </a:r>
            <a:r>
              <a:rPr lang="en-US" spc="-10"/>
              <a:t>modifications</a:t>
            </a:r>
            <a:endParaRPr lang="en-US"/>
          </a:p>
          <a:p>
            <a:pPr marL="469265" indent="-456565">
              <a:buFont typeface="Arial"/>
              <a:buChar char="•"/>
              <a:tabLst>
                <a:tab pos="469265" algn="l"/>
              </a:tabLst>
            </a:pPr>
            <a:r>
              <a:rPr lang="en-US"/>
              <a:t>235</a:t>
            </a:r>
            <a:r>
              <a:rPr lang="en-US" spc="-60"/>
              <a:t> </a:t>
            </a:r>
            <a:r>
              <a:rPr lang="en-US"/>
              <a:t>driver</a:t>
            </a:r>
            <a:r>
              <a:rPr lang="en-US" spc="-40"/>
              <a:t> </a:t>
            </a:r>
            <a:r>
              <a:rPr lang="en-US"/>
              <a:t>license</a:t>
            </a:r>
            <a:r>
              <a:rPr lang="en-US" spc="-40"/>
              <a:t> </a:t>
            </a:r>
            <a:r>
              <a:rPr lang="en-US" spc="-10"/>
              <a:t>reinstatements</a:t>
            </a:r>
            <a:endParaRPr lang="en-US"/>
          </a:p>
          <a:p>
            <a:pPr marL="469265" indent="-456565">
              <a:buFont typeface="Arial"/>
              <a:buChar char="•"/>
              <a:tabLst>
                <a:tab pos="469265" algn="l"/>
              </a:tabLst>
            </a:pPr>
            <a:r>
              <a:rPr lang="en-US"/>
              <a:t>245</a:t>
            </a:r>
            <a:r>
              <a:rPr lang="en-US" spc="-85"/>
              <a:t> </a:t>
            </a:r>
            <a:r>
              <a:rPr lang="en-US"/>
              <a:t>warrants</a:t>
            </a:r>
            <a:r>
              <a:rPr lang="en-US" spc="-45"/>
              <a:t> </a:t>
            </a:r>
            <a:r>
              <a:rPr lang="en-US" spc="-10"/>
              <a:t>removed</a:t>
            </a:r>
            <a:endParaRPr lang="en-US"/>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550F-2825-1495-AE35-10D093674405}"/>
              </a:ext>
            </a:extLst>
          </p:cNvPr>
          <p:cNvSpPr>
            <a:spLocks noGrp="1"/>
          </p:cNvSpPr>
          <p:nvPr>
            <p:ph type="title"/>
          </p:nvPr>
        </p:nvSpPr>
        <p:spPr/>
        <p:txBody>
          <a:bodyPr/>
          <a:lstStyle/>
          <a:p>
            <a:r>
              <a:rPr lang="en-US" dirty="0"/>
              <a:t>Lessons</a:t>
            </a:r>
            <a:r>
              <a:rPr lang="en-US" spc="-145" dirty="0"/>
              <a:t> </a:t>
            </a:r>
            <a:r>
              <a:rPr lang="en-US" spc="-10" dirty="0"/>
              <a:t>Learned</a:t>
            </a:r>
            <a:endParaRPr lang="en-US" dirty="0"/>
          </a:p>
        </p:txBody>
      </p:sp>
      <p:sp>
        <p:nvSpPr>
          <p:cNvPr id="3" name="Content Placeholder 2">
            <a:extLst>
              <a:ext uri="{FF2B5EF4-FFF2-40B4-BE49-F238E27FC236}">
                <a16:creationId xmlns:a16="http://schemas.microsoft.com/office/drawing/2014/main" id="{CA6AD926-8E74-D07D-1C30-12FFC95EC8AC}"/>
              </a:ext>
            </a:extLst>
          </p:cNvPr>
          <p:cNvSpPr>
            <a:spLocks noGrp="1"/>
          </p:cNvSpPr>
          <p:nvPr>
            <p:ph idx="1"/>
          </p:nvPr>
        </p:nvSpPr>
        <p:spPr/>
        <p:txBody>
          <a:bodyPr/>
          <a:lstStyle/>
          <a:p>
            <a:pPr marL="297815" indent="-285115">
              <a:lnSpc>
                <a:spcPct val="100000"/>
              </a:lnSpc>
              <a:spcBef>
                <a:spcPts val="100"/>
              </a:spcBef>
              <a:buFont typeface="Arial"/>
              <a:buChar char="•"/>
              <a:tabLst>
                <a:tab pos="297815" algn="l"/>
              </a:tabLst>
            </a:pPr>
            <a:r>
              <a:rPr lang="en-US" sz="3600" dirty="0"/>
              <a:t>Training</a:t>
            </a:r>
            <a:r>
              <a:rPr lang="en-US" sz="3600" spc="-55" dirty="0"/>
              <a:t> </a:t>
            </a:r>
            <a:r>
              <a:rPr lang="en-US" sz="3600" dirty="0"/>
              <a:t>is</a:t>
            </a:r>
            <a:r>
              <a:rPr lang="en-US" sz="3600" spc="-45" dirty="0"/>
              <a:t> </a:t>
            </a:r>
            <a:r>
              <a:rPr lang="en-US" sz="3600" spc="-25" dirty="0"/>
              <a:t>key</a:t>
            </a:r>
          </a:p>
          <a:p>
            <a:pPr marL="297815" indent="-285115">
              <a:lnSpc>
                <a:spcPct val="100000"/>
              </a:lnSpc>
              <a:buFont typeface="Arial"/>
              <a:buChar char="•"/>
              <a:tabLst>
                <a:tab pos="297815" algn="l"/>
              </a:tabLst>
            </a:pPr>
            <a:r>
              <a:rPr lang="en-US" sz="3600" dirty="0"/>
              <a:t>Culture</a:t>
            </a:r>
            <a:r>
              <a:rPr lang="en-US" sz="3600" spc="-45" dirty="0"/>
              <a:t> </a:t>
            </a:r>
            <a:r>
              <a:rPr lang="en-US" sz="3600" dirty="0"/>
              <a:t>eats</a:t>
            </a:r>
            <a:r>
              <a:rPr lang="en-US" sz="3600" spc="-35" dirty="0"/>
              <a:t> </a:t>
            </a:r>
            <a:r>
              <a:rPr lang="en-US" sz="3600" dirty="0"/>
              <a:t>strategy</a:t>
            </a:r>
            <a:r>
              <a:rPr lang="en-US" sz="3600" spc="-40" dirty="0"/>
              <a:t> </a:t>
            </a:r>
            <a:r>
              <a:rPr lang="en-US" sz="3600" dirty="0"/>
              <a:t>for</a:t>
            </a:r>
            <a:r>
              <a:rPr lang="en-US" sz="3600" spc="-50" dirty="0"/>
              <a:t> </a:t>
            </a:r>
            <a:r>
              <a:rPr lang="en-US" sz="3600" spc="-10" dirty="0"/>
              <a:t>lunch</a:t>
            </a:r>
          </a:p>
          <a:p>
            <a:pPr marL="297815" indent="-285115">
              <a:lnSpc>
                <a:spcPct val="100000"/>
              </a:lnSpc>
              <a:buFont typeface="Arial"/>
              <a:buChar char="•"/>
              <a:tabLst>
                <a:tab pos="297815" algn="l"/>
              </a:tabLst>
            </a:pPr>
            <a:r>
              <a:rPr lang="en-US" sz="3600" dirty="0"/>
              <a:t>You</a:t>
            </a:r>
            <a:r>
              <a:rPr lang="en-US" sz="3600" spc="-45" dirty="0"/>
              <a:t> </a:t>
            </a:r>
            <a:r>
              <a:rPr lang="en-US" sz="3600" dirty="0"/>
              <a:t>MUST</a:t>
            </a:r>
            <a:r>
              <a:rPr lang="en-US" sz="3600" spc="-50" dirty="0"/>
              <a:t> </a:t>
            </a:r>
            <a:r>
              <a:rPr lang="en-US" sz="3600" dirty="0"/>
              <a:t>have</a:t>
            </a:r>
            <a:r>
              <a:rPr lang="en-US" sz="3600" spc="-45" dirty="0"/>
              <a:t> </a:t>
            </a:r>
            <a:r>
              <a:rPr lang="en-US" sz="3600" dirty="0"/>
              <a:t>community</a:t>
            </a:r>
            <a:r>
              <a:rPr lang="en-US" sz="3600" spc="-55" dirty="0"/>
              <a:t> </a:t>
            </a:r>
            <a:r>
              <a:rPr lang="en-US" sz="3600" dirty="0"/>
              <a:t>partners</a:t>
            </a:r>
            <a:r>
              <a:rPr lang="en-US" sz="3600" spc="-50" dirty="0"/>
              <a:t> </a:t>
            </a:r>
            <a:r>
              <a:rPr lang="en-US" sz="3600" dirty="0"/>
              <a:t>to</a:t>
            </a:r>
            <a:r>
              <a:rPr lang="en-US" sz="3600" spc="-40" dirty="0"/>
              <a:t> </a:t>
            </a:r>
            <a:r>
              <a:rPr lang="en-US" sz="3600" spc="-10" dirty="0"/>
              <a:t>succeed</a:t>
            </a:r>
          </a:p>
          <a:p>
            <a:pPr marL="297815" indent="-285115">
              <a:lnSpc>
                <a:spcPct val="100000"/>
              </a:lnSpc>
              <a:buFont typeface="Arial"/>
              <a:buChar char="•"/>
              <a:tabLst>
                <a:tab pos="297815" algn="l"/>
              </a:tabLst>
            </a:pPr>
            <a:r>
              <a:rPr lang="en-US" sz="3600" dirty="0"/>
              <a:t>Track</a:t>
            </a:r>
            <a:r>
              <a:rPr lang="en-US" sz="3600" spc="-45" dirty="0"/>
              <a:t> </a:t>
            </a:r>
            <a:r>
              <a:rPr lang="en-US" sz="3600" dirty="0"/>
              <a:t>your</a:t>
            </a:r>
            <a:r>
              <a:rPr lang="en-US" sz="3600" spc="-35" dirty="0"/>
              <a:t> </a:t>
            </a:r>
            <a:r>
              <a:rPr lang="en-US" sz="3600" spc="-10" dirty="0"/>
              <a:t>results</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9332" y="2246402"/>
            <a:ext cx="6733336" cy="1908002"/>
          </a:xfrm>
        </p:spPr>
        <p:txBody>
          <a:bodyPr/>
          <a:lstStyle/>
          <a:p>
            <a:br>
              <a:rPr lang="en-US" sz="4000" dirty="0"/>
            </a:br>
            <a:br>
              <a:rPr lang="en-US" sz="4000" dirty="0"/>
            </a:br>
            <a:br>
              <a:rPr lang="en-US" sz="4000" dirty="0"/>
            </a:br>
            <a:r>
              <a:rPr lang="en-US" sz="4400" dirty="0">
                <a:solidFill>
                  <a:schemeClr val="bg1"/>
                </a:solidFill>
              </a:rPr>
              <a:t>Father Engagement Is Not Rocket Science: </a:t>
            </a:r>
            <a:br>
              <a:rPr lang="en-US" sz="4400" dirty="0">
                <a:solidFill>
                  <a:schemeClr val="bg1"/>
                </a:solidFill>
              </a:rPr>
            </a:br>
            <a:r>
              <a:rPr lang="en-US" sz="4400" dirty="0">
                <a:solidFill>
                  <a:schemeClr val="bg1"/>
                </a:solidFill>
              </a:rPr>
              <a:t>The Fundamentals</a:t>
            </a:r>
          </a:p>
        </p:txBody>
      </p:sp>
      <p:sp>
        <p:nvSpPr>
          <p:cNvPr id="3" name="Subtitle 2"/>
          <p:cNvSpPr>
            <a:spLocks noGrp="1"/>
          </p:cNvSpPr>
          <p:nvPr>
            <p:ph type="subTitle" idx="1"/>
          </p:nvPr>
        </p:nvSpPr>
        <p:spPr>
          <a:xfrm>
            <a:off x="2729332" y="4645737"/>
            <a:ext cx="6815669" cy="1736206"/>
          </a:xfrm>
        </p:spPr>
        <p:txBody>
          <a:bodyPr>
            <a:normAutofit fontScale="92500" lnSpcReduction="10000"/>
          </a:bodyPr>
          <a:lstStyle/>
          <a:p>
            <a:r>
              <a:rPr lang="en-US" sz="3900" dirty="0"/>
              <a:t>Dr. Kirk E. Harris</a:t>
            </a:r>
          </a:p>
          <a:p>
            <a:r>
              <a:rPr lang="en-US" sz="2600" dirty="0"/>
              <a:t>University of Wisconsin-Milwaukee</a:t>
            </a:r>
          </a:p>
          <a:p>
            <a:r>
              <a:rPr lang="en-US" sz="2600" dirty="0"/>
              <a:t>Parent and Community Technology (PACT) and Law Center</a:t>
            </a:r>
          </a:p>
          <a:p>
            <a:endParaRPr lang="en-US" sz="1400" dirty="0"/>
          </a:p>
          <a:p>
            <a:endParaRPr lang="en-US" dirty="0"/>
          </a:p>
          <a:p>
            <a:endParaRPr lang="en-US" dirty="0"/>
          </a:p>
        </p:txBody>
      </p:sp>
    </p:spTree>
    <p:extLst>
      <p:ext uri="{BB962C8B-B14F-4D97-AF65-F5344CB8AC3E}">
        <p14:creationId xmlns:p14="http://schemas.microsoft.com/office/powerpoint/2010/main" val="950265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55F8-5C55-608B-F106-EFF2BAED1761}"/>
              </a:ext>
            </a:extLst>
          </p:cNvPr>
          <p:cNvSpPr>
            <a:spLocks noGrp="1"/>
          </p:cNvSpPr>
          <p:nvPr>
            <p:ph type="title"/>
          </p:nvPr>
        </p:nvSpPr>
        <p:spPr/>
        <p:txBody>
          <a:bodyPr/>
          <a:lstStyle/>
          <a:p>
            <a:r>
              <a:rPr lang="en-US" dirty="0"/>
              <a:t>Father Engagement Fundamentals</a:t>
            </a:r>
          </a:p>
        </p:txBody>
      </p:sp>
      <p:sp>
        <p:nvSpPr>
          <p:cNvPr id="3" name="Content Placeholder 2">
            <a:extLst>
              <a:ext uri="{FF2B5EF4-FFF2-40B4-BE49-F238E27FC236}">
                <a16:creationId xmlns:a16="http://schemas.microsoft.com/office/drawing/2014/main" id="{B183EE6A-1F73-289D-F374-C7C947244DF7}"/>
              </a:ext>
            </a:extLst>
          </p:cNvPr>
          <p:cNvSpPr>
            <a:spLocks noGrp="1"/>
          </p:cNvSpPr>
          <p:nvPr>
            <p:ph idx="1"/>
          </p:nvPr>
        </p:nvSpPr>
        <p:spPr/>
        <p:txBody>
          <a:bodyPr/>
          <a:lstStyle/>
          <a:p>
            <a:r>
              <a:rPr lang="en-US" sz="3400" dirty="0">
                <a:latin typeface="+mn-lt"/>
                <a:ea typeface="Arial Unicode MS" charset="0"/>
              </a:rPr>
              <a:t>Critical to acknowledge fathers as an important part of the family system </a:t>
            </a:r>
          </a:p>
          <a:p>
            <a:r>
              <a:rPr lang="en-US" sz="3400" dirty="0">
                <a:latin typeface="+mn-lt"/>
                <a:ea typeface="Arial Unicode MS" charset="0"/>
              </a:rPr>
              <a:t>Involve fathers in the lives of their children from the earliest moment possible and share information with fathers about their child</a:t>
            </a:r>
          </a:p>
          <a:p>
            <a:r>
              <a:rPr lang="en-US" sz="3400" dirty="0">
                <a:latin typeface="+mn-lt"/>
                <a:ea typeface="Arial Unicode MS" charset="0"/>
              </a:rPr>
              <a:t>Engage men in a discourse about healthy concepts of manhood and fatherhood</a:t>
            </a:r>
          </a:p>
          <a:p>
            <a:r>
              <a:rPr lang="en-US" sz="3400" dirty="0">
                <a:latin typeface="+mn-lt"/>
                <a:ea typeface="Arial Unicode MS" charset="0"/>
              </a:rPr>
              <a:t>Encourage and underwrite father support groups</a:t>
            </a:r>
          </a:p>
          <a:p>
            <a:pPr marL="0" indent="0">
              <a:buNone/>
            </a:pPr>
            <a:endParaRPr lang="en-US" dirty="0"/>
          </a:p>
        </p:txBody>
      </p:sp>
    </p:spTree>
    <p:extLst>
      <p:ext uri="{BB962C8B-B14F-4D97-AF65-F5344CB8AC3E}">
        <p14:creationId xmlns:p14="http://schemas.microsoft.com/office/powerpoint/2010/main" val="73544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55F8-5C55-608B-F106-EFF2BAED1761}"/>
              </a:ext>
            </a:extLst>
          </p:cNvPr>
          <p:cNvSpPr>
            <a:spLocks noGrp="1"/>
          </p:cNvSpPr>
          <p:nvPr>
            <p:ph type="title"/>
          </p:nvPr>
        </p:nvSpPr>
        <p:spPr>
          <a:xfrm>
            <a:off x="701488" y="390688"/>
            <a:ext cx="10515600" cy="1325563"/>
          </a:xfrm>
        </p:spPr>
        <p:txBody>
          <a:bodyPr/>
          <a:lstStyle/>
          <a:p>
            <a:pPr algn="ctr"/>
            <a:r>
              <a:rPr lang="en-US" dirty="0"/>
              <a:t>The Child Support Quadrants</a:t>
            </a:r>
          </a:p>
        </p:txBody>
      </p:sp>
      <p:grpSp>
        <p:nvGrpSpPr>
          <p:cNvPr id="14" name="Group 13">
            <a:extLst>
              <a:ext uri="{FF2B5EF4-FFF2-40B4-BE49-F238E27FC236}">
                <a16:creationId xmlns:a16="http://schemas.microsoft.com/office/drawing/2014/main" id="{59FEAC11-9A00-95DC-D4B8-F9EA2C4658B5}"/>
              </a:ext>
            </a:extLst>
          </p:cNvPr>
          <p:cNvGrpSpPr/>
          <p:nvPr/>
        </p:nvGrpSpPr>
        <p:grpSpPr>
          <a:xfrm>
            <a:off x="1476242" y="1533379"/>
            <a:ext cx="8966091" cy="4431321"/>
            <a:chOff x="2363187" y="2476441"/>
            <a:chExt cx="7605749" cy="3491346"/>
          </a:xfrm>
        </p:grpSpPr>
        <p:grpSp>
          <p:nvGrpSpPr>
            <p:cNvPr id="15" name="Group 14">
              <a:extLst>
                <a:ext uri="{FF2B5EF4-FFF2-40B4-BE49-F238E27FC236}">
                  <a16:creationId xmlns:a16="http://schemas.microsoft.com/office/drawing/2014/main" id="{331702A7-B7C2-CF64-448C-9C2AD951E3AE}"/>
                </a:ext>
              </a:extLst>
            </p:cNvPr>
            <p:cNvGrpSpPr/>
            <p:nvPr/>
          </p:nvGrpSpPr>
          <p:grpSpPr>
            <a:xfrm>
              <a:off x="2363187" y="2476441"/>
              <a:ext cx="7605749" cy="3491346"/>
              <a:chOff x="2458192" y="2517569"/>
              <a:chExt cx="5225144" cy="3491346"/>
            </a:xfrm>
          </p:grpSpPr>
          <p:sp>
            <p:nvSpPr>
              <p:cNvPr id="20" name="Rectangle 19">
                <a:extLst>
                  <a:ext uri="{FF2B5EF4-FFF2-40B4-BE49-F238E27FC236}">
                    <a16:creationId xmlns:a16="http://schemas.microsoft.com/office/drawing/2014/main" id="{49047742-2566-414A-077A-F5701AF8DCE2}"/>
                  </a:ext>
                </a:extLst>
              </p:cNvPr>
              <p:cNvSpPr/>
              <p:nvPr/>
            </p:nvSpPr>
            <p:spPr>
              <a:xfrm>
                <a:off x="2458192" y="2517569"/>
                <a:ext cx="2612572" cy="1745673"/>
              </a:xfrm>
              <a:prstGeom prst="rect">
                <a:avLst/>
              </a:prstGeom>
              <a:solidFill>
                <a:srgbClr val="77B368"/>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B573C3-FE47-F195-AF68-88A86A74AF8A}"/>
                  </a:ext>
                </a:extLst>
              </p:cNvPr>
              <p:cNvSpPr/>
              <p:nvPr/>
            </p:nvSpPr>
            <p:spPr>
              <a:xfrm>
                <a:off x="5070764" y="2517569"/>
                <a:ext cx="2612572" cy="1745673"/>
              </a:xfrm>
              <a:prstGeom prst="rect">
                <a:avLst/>
              </a:prstGeom>
              <a:solidFill>
                <a:srgbClr val="1C428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3A346D9-C5A3-577E-AAAE-E936DB88DD64}"/>
                  </a:ext>
                </a:extLst>
              </p:cNvPr>
              <p:cNvSpPr/>
              <p:nvPr/>
            </p:nvSpPr>
            <p:spPr>
              <a:xfrm>
                <a:off x="2458192" y="4263242"/>
                <a:ext cx="2612572" cy="1745673"/>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AAA320-5C49-7688-472F-43F7511FE01A}"/>
                  </a:ext>
                </a:extLst>
              </p:cNvPr>
              <p:cNvSpPr/>
              <p:nvPr/>
            </p:nvSpPr>
            <p:spPr>
              <a:xfrm>
                <a:off x="5070764" y="4263242"/>
                <a:ext cx="2612572" cy="1745673"/>
              </a:xfrm>
              <a:prstGeom prst="rect">
                <a:avLst/>
              </a:prstGeom>
              <a:solidFill>
                <a:srgbClr val="74B7E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4158734B-0C93-C385-85CF-56B3BD5FCD5A}"/>
                </a:ext>
              </a:extLst>
            </p:cNvPr>
            <p:cNvSpPr txBox="1"/>
            <p:nvPr/>
          </p:nvSpPr>
          <p:spPr>
            <a:xfrm>
              <a:off x="2732386" y="2908559"/>
              <a:ext cx="3064475" cy="1200329"/>
            </a:xfrm>
            <a:prstGeom prst="rect">
              <a:avLst/>
            </a:prstGeom>
            <a:noFill/>
          </p:spPr>
          <p:txBody>
            <a:bodyPr wrap="square" rtlCol="0">
              <a:spAutoFit/>
            </a:bodyPr>
            <a:lstStyle/>
            <a:p>
              <a:pPr algn="ctr"/>
              <a:r>
                <a:rPr lang="en-US" sz="2400" b="1" dirty="0">
                  <a:solidFill>
                    <a:srgbClr val="FFFFFF"/>
                  </a:solidFill>
                  <a:latin typeface="Arial" panose="020B0604020202020204" pitchFamily="34" charset="0"/>
                  <a:cs typeface="Arial" panose="020B0604020202020204" pitchFamily="34" charset="0"/>
                </a:rPr>
                <a:t>Ability to Pay</a:t>
              </a:r>
            </a:p>
            <a:p>
              <a:pPr algn="ctr"/>
              <a:r>
                <a:rPr lang="en-US" sz="2400" b="1" dirty="0">
                  <a:solidFill>
                    <a:srgbClr val="FFFFFF"/>
                  </a:solidFill>
                  <a:latin typeface="Arial" panose="020B0604020202020204" pitchFamily="34" charset="0"/>
                  <a:cs typeface="Arial" panose="020B0604020202020204" pitchFamily="34" charset="0"/>
                </a:rPr>
                <a:t>Desire to Pay</a:t>
              </a:r>
            </a:p>
            <a:p>
              <a:endParaRPr lang="en-US" sz="2400" b="1" dirty="0">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9698F34-F629-01B3-5E79-04C47B6409B6}"/>
                </a:ext>
              </a:extLst>
            </p:cNvPr>
            <p:cNvSpPr txBox="1"/>
            <p:nvPr/>
          </p:nvSpPr>
          <p:spPr>
            <a:xfrm>
              <a:off x="2732385" y="4608012"/>
              <a:ext cx="3064475" cy="1200329"/>
            </a:xfrm>
            <a:prstGeom prst="rect">
              <a:avLst/>
            </a:prstGeom>
            <a:noFill/>
          </p:spPr>
          <p:txBody>
            <a:bodyPr wrap="square" rtlCol="0">
              <a:spAutoFit/>
            </a:bodyPr>
            <a:lstStyle/>
            <a:p>
              <a:pPr algn="ctr"/>
              <a:r>
                <a:rPr lang="en-US" sz="2400" b="1" dirty="0">
                  <a:solidFill>
                    <a:srgbClr val="FFFFFF"/>
                  </a:solidFill>
                  <a:latin typeface="Arial" panose="020B0604020202020204" pitchFamily="34" charset="0"/>
                  <a:cs typeface="Arial" panose="020B0604020202020204" pitchFamily="34" charset="0"/>
                </a:rPr>
                <a:t>Ability to Pay</a:t>
              </a:r>
            </a:p>
            <a:p>
              <a:pPr algn="ctr"/>
              <a:r>
                <a:rPr lang="en-US" sz="2400" b="1" dirty="0">
                  <a:solidFill>
                    <a:srgbClr val="FFFFFF"/>
                  </a:solidFill>
                  <a:latin typeface="Arial" panose="020B0604020202020204" pitchFamily="34" charset="0"/>
                  <a:cs typeface="Arial" panose="020B0604020202020204" pitchFamily="34" charset="0"/>
                </a:rPr>
                <a:t>No Desire to Pay</a:t>
              </a:r>
            </a:p>
            <a:p>
              <a:endParaRPr lang="en-US" sz="2400" b="1" dirty="0">
                <a:solidFill>
                  <a:srgbClr val="FFFFF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A54F575-D78D-ED8A-7A9C-C373CAD204BF}"/>
                </a:ext>
              </a:extLst>
            </p:cNvPr>
            <p:cNvSpPr txBox="1"/>
            <p:nvPr/>
          </p:nvSpPr>
          <p:spPr>
            <a:xfrm>
              <a:off x="6535261" y="2908559"/>
              <a:ext cx="3064475" cy="1200329"/>
            </a:xfrm>
            <a:prstGeom prst="rect">
              <a:avLst/>
            </a:prstGeom>
            <a:noFill/>
          </p:spPr>
          <p:txBody>
            <a:bodyPr wrap="square" rtlCol="0">
              <a:spAutoFit/>
            </a:bodyPr>
            <a:lstStyle/>
            <a:p>
              <a:pPr algn="ctr"/>
              <a:r>
                <a:rPr lang="en-US" sz="2400" b="1" dirty="0">
                  <a:solidFill>
                    <a:srgbClr val="FFFFFF"/>
                  </a:solidFill>
                  <a:latin typeface="Arial" panose="020B0604020202020204" pitchFamily="34" charset="0"/>
                  <a:cs typeface="Arial" panose="020B0604020202020204" pitchFamily="34" charset="0"/>
                </a:rPr>
                <a:t>No Ability to Pay</a:t>
              </a:r>
            </a:p>
            <a:p>
              <a:pPr algn="ctr"/>
              <a:r>
                <a:rPr lang="en-US" sz="2400" b="1" dirty="0">
                  <a:solidFill>
                    <a:srgbClr val="FFFFFF"/>
                  </a:solidFill>
                  <a:latin typeface="Arial" panose="020B0604020202020204" pitchFamily="34" charset="0"/>
                  <a:cs typeface="Arial" panose="020B0604020202020204" pitchFamily="34" charset="0"/>
                </a:rPr>
                <a:t>Desire to Pay</a:t>
              </a:r>
            </a:p>
            <a:p>
              <a:endParaRPr lang="en-US" sz="2400" b="1" dirty="0">
                <a:solidFill>
                  <a:srgbClr val="FFFFF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F97EF0D-C305-1FD2-8E3D-81FD46FE75A4}"/>
                </a:ext>
              </a:extLst>
            </p:cNvPr>
            <p:cNvSpPr txBox="1"/>
            <p:nvPr/>
          </p:nvSpPr>
          <p:spPr>
            <a:xfrm>
              <a:off x="6535260" y="4608011"/>
              <a:ext cx="3064475" cy="1200329"/>
            </a:xfrm>
            <a:prstGeom prst="rect">
              <a:avLst/>
            </a:prstGeom>
            <a:noFill/>
          </p:spPr>
          <p:txBody>
            <a:bodyPr wrap="square" rtlCol="0">
              <a:spAutoFit/>
            </a:bodyPr>
            <a:lstStyle/>
            <a:p>
              <a:pPr algn="ctr"/>
              <a:r>
                <a:rPr lang="en-US" sz="2400" b="1" dirty="0">
                  <a:solidFill>
                    <a:srgbClr val="FFFFFF"/>
                  </a:solidFill>
                  <a:latin typeface="Arial" panose="020B0604020202020204" pitchFamily="34" charset="0"/>
                  <a:cs typeface="Arial" panose="020B0604020202020204" pitchFamily="34" charset="0"/>
                </a:rPr>
                <a:t>No Ability to Pay</a:t>
              </a:r>
            </a:p>
            <a:p>
              <a:pPr algn="ctr"/>
              <a:r>
                <a:rPr lang="en-US" sz="2400" b="1" dirty="0">
                  <a:solidFill>
                    <a:srgbClr val="FFFFFF"/>
                  </a:solidFill>
                  <a:latin typeface="Arial" panose="020B0604020202020204" pitchFamily="34" charset="0"/>
                  <a:cs typeface="Arial" panose="020B0604020202020204" pitchFamily="34" charset="0"/>
                </a:rPr>
                <a:t>No Desire to Pay</a:t>
              </a:r>
            </a:p>
            <a:p>
              <a:endParaRPr lang="en-US" sz="24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01052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55F8-5C55-608B-F106-EFF2BAED1761}"/>
              </a:ext>
            </a:extLst>
          </p:cNvPr>
          <p:cNvSpPr>
            <a:spLocks noGrp="1"/>
          </p:cNvSpPr>
          <p:nvPr>
            <p:ph type="title"/>
          </p:nvPr>
        </p:nvSpPr>
        <p:spPr/>
        <p:txBody>
          <a:bodyPr/>
          <a:lstStyle/>
          <a:p>
            <a:r>
              <a:rPr lang="en-US" dirty="0"/>
              <a:t>Father Engagement Fundamentals</a:t>
            </a:r>
          </a:p>
        </p:txBody>
      </p:sp>
      <p:sp>
        <p:nvSpPr>
          <p:cNvPr id="3" name="Content Placeholder 2">
            <a:extLst>
              <a:ext uri="{FF2B5EF4-FFF2-40B4-BE49-F238E27FC236}">
                <a16:creationId xmlns:a16="http://schemas.microsoft.com/office/drawing/2014/main" id="{B183EE6A-1F73-289D-F374-C7C947244DF7}"/>
              </a:ext>
            </a:extLst>
          </p:cNvPr>
          <p:cNvSpPr>
            <a:spLocks noGrp="1"/>
          </p:cNvSpPr>
          <p:nvPr>
            <p:ph idx="1"/>
          </p:nvPr>
        </p:nvSpPr>
        <p:spPr>
          <a:xfrm>
            <a:off x="838200" y="1825624"/>
            <a:ext cx="10515600" cy="4062219"/>
          </a:xfrm>
        </p:spPr>
        <p:txBody>
          <a:bodyPr>
            <a:normAutofit lnSpcReduction="10000"/>
          </a:bodyPr>
          <a:lstStyle/>
          <a:p>
            <a:r>
              <a:rPr lang="en-US" sz="3400" dirty="0">
                <a:latin typeface="Calibri" charset="0"/>
                <a:ea typeface="Arial Unicode MS" charset="0"/>
              </a:rPr>
              <a:t>Promote fathers as nurturers and caregivers, not just providers</a:t>
            </a:r>
          </a:p>
          <a:p>
            <a:r>
              <a:rPr lang="en-US" sz="3400" dirty="0">
                <a:latin typeface="Calibri" charset="0"/>
                <a:ea typeface="Arial Unicode MS" charset="0"/>
                <a:cs typeface="MS Mincho" charset="-128"/>
              </a:rPr>
              <a:t>Realize outreach to fathers is different than outreach to moms</a:t>
            </a:r>
          </a:p>
          <a:p>
            <a:r>
              <a:rPr lang="en-US" sz="3400" dirty="0">
                <a:latin typeface="Calibri" charset="0"/>
                <a:ea typeface="Arial Unicode MS" charset="0"/>
                <a:cs typeface="MS Mincho" charset="-128"/>
              </a:rPr>
              <a:t>Identify services to which fathers can be referred. But also, it is essential to see fathers as a resource and activate them as volunteers, fathers like to contribute not just receive services</a:t>
            </a:r>
          </a:p>
          <a:p>
            <a:pPr marL="0" indent="0">
              <a:buNone/>
            </a:pPr>
            <a:endParaRPr lang="en-US" sz="2800" dirty="0">
              <a:latin typeface="Calibri" charset="0"/>
              <a:ea typeface="Arial Unicode MS" charset="0"/>
              <a:cs typeface="MS Mincho" charset="-128"/>
            </a:endParaRPr>
          </a:p>
          <a:p>
            <a:endParaRPr lang="en-US" dirty="0"/>
          </a:p>
        </p:txBody>
      </p:sp>
    </p:spTree>
    <p:extLst>
      <p:ext uri="{BB962C8B-B14F-4D97-AF65-F5344CB8AC3E}">
        <p14:creationId xmlns:p14="http://schemas.microsoft.com/office/powerpoint/2010/main" val="1286669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55F8-5C55-608B-F106-EFF2BAED1761}"/>
              </a:ext>
            </a:extLst>
          </p:cNvPr>
          <p:cNvSpPr>
            <a:spLocks noGrp="1"/>
          </p:cNvSpPr>
          <p:nvPr>
            <p:ph type="title"/>
          </p:nvPr>
        </p:nvSpPr>
        <p:spPr/>
        <p:txBody>
          <a:bodyPr/>
          <a:lstStyle/>
          <a:p>
            <a:r>
              <a:rPr lang="en-US" dirty="0"/>
              <a:t>Father Engagement Fundamentals</a:t>
            </a:r>
          </a:p>
        </p:txBody>
      </p:sp>
      <p:sp>
        <p:nvSpPr>
          <p:cNvPr id="3" name="Content Placeholder 2">
            <a:extLst>
              <a:ext uri="{FF2B5EF4-FFF2-40B4-BE49-F238E27FC236}">
                <a16:creationId xmlns:a16="http://schemas.microsoft.com/office/drawing/2014/main" id="{B183EE6A-1F73-289D-F374-C7C947244DF7}"/>
              </a:ext>
            </a:extLst>
          </p:cNvPr>
          <p:cNvSpPr>
            <a:spLocks noGrp="1"/>
          </p:cNvSpPr>
          <p:nvPr>
            <p:ph idx="1"/>
          </p:nvPr>
        </p:nvSpPr>
        <p:spPr>
          <a:xfrm>
            <a:off x="838200" y="1825624"/>
            <a:ext cx="10515600" cy="4062219"/>
          </a:xfrm>
        </p:spPr>
        <p:txBody>
          <a:bodyPr>
            <a:normAutofit fontScale="92500" lnSpcReduction="20000"/>
          </a:bodyPr>
          <a:lstStyle/>
          <a:p>
            <a:r>
              <a:rPr lang="en-US" sz="3700" dirty="0">
                <a:latin typeface="Calibri" charset="0"/>
                <a:ea typeface="Arial Unicode MS" charset="0"/>
                <a:cs typeface="MS Mincho" charset="-128"/>
              </a:rPr>
              <a:t>Engage in organizational assessment related to father engagement practice, including considering: welcoming environment; understanding the difference in mothering and fathering parenting styles; organizational executive leadership</a:t>
            </a:r>
          </a:p>
          <a:p>
            <a:r>
              <a:rPr lang="en-US" sz="3700" dirty="0">
                <a:latin typeface="Calibri" charset="0"/>
                <a:ea typeface="Arial Unicode MS" charset="0"/>
                <a:cs typeface="MS Mincho" charset="-128"/>
              </a:rPr>
              <a:t>Help transform organizational, community and general public narratives about fathers</a:t>
            </a:r>
          </a:p>
          <a:p>
            <a:r>
              <a:rPr lang="en-US" sz="3700" dirty="0">
                <a:latin typeface="Calibri" charset="0"/>
                <a:ea typeface="Arial Unicode MS" charset="0"/>
                <a:cs typeface="MS Mincho" charset="-128"/>
              </a:rPr>
              <a:t>Rigorously evaluate program activities related to father engagement</a:t>
            </a:r>
          </a:p>
          <a:p>
            <a:endParaRPr lang="en-US" sz="2800" dirty="0">
              <a:latin typeface="Calibri" charset="0"/>
              <a:ea typeface="Arial Unicode MS" charset="0"/>
              <a:cs typeface="MS Mincho" charset="-128"/>
            </a:endParaRPr>
          </a:p>
          <a:p>
            <a:endParaRPr lang="en-US" dirty="0"/>
          </a:p>
        </p:txBody>
      </p:sp>
    </p:spTree>
    <p:extLst>
      <p:ext uri="{BB962C8B-B14F-4D97-AF65-F5344CB8AC3E}">
        <p14:creationId xmlns:p14="http://schemas.microsoft.com/office/powerpoint/2010/main" val="1172972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88165" y="4690892"/>
            <a:ext cx="6815669" cy="1736206"/>
          </a:xfrm>
        </p:spPr>
        <p:txBody>
          <a:bodyPr>
            <a:normAutofit/>
          </a:bodyPr>
          <a:lstStyle/>
          <a:p>
            <a:r>
              <a:rPr lang="en-US" sz="3600" dirty="0">
                <a:solidFill>
                  <a:srgbClr val="002060"/>
                </a:solidFill>
              </a:rPr>
              <a:t>Kati Johnson</a:t>
            </a:r>
          </a:p>
          <a:p>
            <a:endParaRPr lang="en-US" sz="1400" dirty="0"/>
          </a:p>
          <a:p>
            <a:endParaRPr lang="en-US" dirty="0"/>
          </a:p>
          <a:p>
            <a:endParaRPr lang="en-US" dirty="0"/>
          </a:p>
        </p:txBody>
      </p:sp>
      <p:sp>
        <p:nvSpPr>
          <p:cNvPr id="4" name="Title 7">
            <a:extLst>
              <a:ext uri="{FF2B5EF4-FFF2-40B4-BE49-F238E27FC236}">
                <a16:creationId xmlns:a16="http://schemas.microsoft.com/office/drawing/2014/main" id="{4F9955C0-970D-4AFC-4D63-92B18B798FCD}"/>
              </a:ext>
            </a:extLst>
          </p:cNvPr>
          <p:cNvSpPr txBox="1">
            <a:spLocks/>
          </p:cNvSpPr>
          <p:nvPr/>
        </p:nvSpPr>
        <p:spPr>
          <a:xfrm>
            <a:off x="2470514" y="2739620"/>
            <a:ext cx="6992154" cy="14516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a:solidFill>
                  <a:schemeClr val="tx1"/>
                </a:solidFill>
                <a:latin typeface="Arial" panose="020B0604020202020204" pitchFamily="34" charset="0"/>
                <a:ea typeface="+mj-ea"/>
                <a:cs typeface="Arial" panose="020B0604020202020204" pitchFamily="34" charset="0"/>
              </a:defRPr>
            </a:lvl1pPr>
          </a:lstStyle>
          <a:p>
            <a:pPr>
              <a:lnSpc>
                <a:spcPts val="5400"/>
              </a:lnSpc>
            </a:pPr>
            <a:r>
              <a:rPr lang="en-US" sz="5400" b="1" dirty="0">
                <a:solidFill>
                  <a:schemeClr val="bg1"/>
                </a:solidFill>
              </a:rPr>
              <a:t>Family Resource Connections</a:t>
            </a:r>
          </a:p>
        </p:txBody>
      </p:sp>
      <p:pic>
        <p:nvPicPr>
          <p:cNvPr id="6" name="Picture 5" descr="Text&#10;&#10;Description automatically generated">
            <a:extLst>
              <a:ext uri="{FF2B5EF4-FFF2-40B4-BE49-F238E27FC236}">
                <a16:creationId xmlns:a16="http://schemas.microsoft.com/office/drawing/2014/main" id="{5FAA962A-A44F-0062-57C6-80D54B3F0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044" y="5242910"/>
            <a:ext cx="2541093" cy="862557"/>
          </a:xfrm>
          <a:prstGeom prst="rect">
            <a:avLst/>
          </a:prstGeom>
        </p:spPr>
      </p:pic>
    </p:spTree>
    <p:extLst>
      <p:ext uri="{BB962C8B-B14F-4D97-AF65-F5344CB8AC3E}">
        <p14:creationId xmlns:p14="http://schemas.microsoft.com/office/powerpoint/2010/main" val="3374367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CF396056-675D-836D-0F9C-29021C4DC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 y="0"/>
            <a:ext cx="12246428" cy="6858000"/>
          </a:xfrm>
          <a:prstGeom prst="rect">
            <a:avLst/>
          </a:prstGeom>
        </p:spPr>
      </p:pic>
    </p:spTree>
    <p:extLst>
      <p:ext uri="{BB962C8B-B14F-4D97-AF65-F5344CB8AC3E}">
        <p14:creationId xmlns:p14="http://schemas.microsoft.com/office/powerpoint/2010/main" val="74130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710C2E5-FCD9-C350-DAEA-5F47273F09C0}"/>
              </a:ext>
            </a:extLst>
          </p:cNvPr>
          <p:cNvGraphicFramePr/>
          <p:nvPr>
            <p:extLst>
              <p:ext uri="{D42A27DB-BD31-4B8C-83A1-F6EECF244321}">
                <p14:modId xmlns:p14="http://schemas.microsoft.com/office/powerpoint/2010/main" val="1661536879"/>
              </p:ext>
            </p:extLst>
          </p:nvPr>
        </p:nvGraphicFramePr>
        <p:xfrm>
          <a:off x="1429716" y="1838011"/>
          <a:ext cx="9287445" cy="3432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50C4CDE-EAFA-C767-2126-BC99CB8255A2}"/>
              </a:ext>
            </a:extLst>
          </p:cNvPr>
          <p:cNvSpPr txBox="1"/>
          <p:nvPr/>
        </p:nvSpPr>
        <p:spPr>
          <a:xfrm>
            <a:off x="1356961" y="873757"/>
            <a:ext cx="9075066" cy="677108"/>
          </a:xfrm>
          <a:prstGeom prst="rect">
            <a:avLst/>
          </a:prstGeom>
          <a:noFill/>
        </p:spPr>
        <p:txBody>
          <a:bodyPr wrap="square">
            <a:spAutoFit/>
          </a:bodyPr>
          <a:lstStyle/>
          <a:p>
            <a:r>
              <a:rPr lang="en-US" sz="3800" b="1" dirty="0">
                <a:solidFill>
                  <a:srgbClr val="1D4384"/>
                </a:solidFill>
                <a:latin typeface="Arial" panose="020B0604020202020204" pitchFamily="34" charset="0"/>
                <a:cs typeface="Arial" panose="020B0604020202020204" pitchFamily="34" charset="0"/>
              </a:rPr>
              <a:t>Our Achievements</a:t>
            </a:r>
          </a:p>
        </p:txBody>
      </p:sp>
    </p:spTree>
    <p:extLst>
      <p:ext uri="{BB962C8B-B14F-4D97-AF65-F5344CB8AC3E}">
        <p14:creationId xmlns:p14="http://schemas.microsoft.com/office/powerpoint/2010/main" val="1934327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AD85389-B4C0-1EE5-F9DB-B8E9E4152F5E}"/>
              </a:ext>
            </a:extLst>
          </p:cNvPr>
          <p:cNvGraphicFramePr/>
          <p:nvPr/>
        </p:nvGraphicFramePr>
        <p:xfrm>
          <a:off x="4947378" y="608287"/>
          <a:ext cx="7130322" cy="4979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9D158D0-A74D-4577-771F-2EBDCDCED02E}"/>
              </a:ext>
            </a:extLst>
          </p:cNvPr>
          <p:cNvSpPr txBox="1"/>
          <p:nvPr/>
        </p:nvSpPr>
        <p:spPr>
          <a:xfrm>
            <a:off x="1415845" y="1743144"/>
            <a:ext cx="4151364" cy="3041858"/>
          </a:xfrm>
          <a:prstGeom prst="rect">
            <a:avLst/>
          </a:prstGeom>
          <a:noFill/>
        </p:spPr>
        <p:txBody>
          <a:bodyPr wrap="square">
            <a:spAutoFit/>
          </a:bodyPr>
          <a:lstStyle/>
          <a:p>
            <a:pPr>
              <a:lnSpc>
                <a:spcPts val="4600"/>
              </a:lnSpc>
            </a:pPr>
            <a:r>
              <a:rPr lang="en-US" sz="4000" b="1" dirty="0">
                <a:solidFill>
                  <a:srgbClr val="1D4384"/>
                </a:solidFill>
                <a:latin typeface="Arial" panose="020B0604020202020204" pitchFamily="34" charset="0"/>
                <a:cs typeface="Arial" panose="020B0604020202020204" pitchFamily="34" charset="0"/>
              </a:rPr>
              <a:t>A Network of Resources to Meet the Needs of the Families We Serve</a:t>
            </a:r>
          </a:p>
        </p:txBody>
      </p:sp>
    </p:spTree>
    <p:extLst>
      <p:ext uri="{BB962C8B-B14F-4D97-AF65-F5344CB8AC3E}">
        <p14:creationId xmlns:p14="http://schemas.microsoft.com/office/powerpoint/2010/main" val="243493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E6B3046-99C5-A6B0-DC44-07E5FFE27C9C}"/>
              </a:ext>
            </a:extLst>
          </p:cNvPr>
          <p:cNvSpPr txBox="1">
            <a:spLocks/>
          </p:cNvSpPr>
          <p:nvPr/>
        </p:nvSpPr>
        <p:spPr>
          <a:xfrm>
            <a:off x="1524000" y="3515632"/>
            <a:ext cx="9144000" cy="1291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400" dirty="0">
                <a:solidFill>
                  <a:srgbClr val="002060"/>
                </a:solidFill>
              </a:rPr>
              <a:t>Family Centered. Service Focused. </a:t>
            </a:r>
          </a:p>
          <a:p>
            <a:pPr marL="0" indent="0">
              <a:lnSpc>
                <a:spcPct val="100000"/>
              </a:lnSpc>
              <a:buFont typeface="Arial" panose="020B0604020202020204" pitchFamily="34" charset="0"/>
              <a:buNone/>
            </a:pPr>
            <a:r>
              <a:rPr lang="en-US" sz="4400" dirty="0">
                <a:solidFill>
                  <a:srgbClr val="002060"/>
                </a:solidFill>
              </a:rPr>
              <a:t>Transforming to better serve you</a:t>
            </a:r>
            <a:r>
              <a:rPr lang="en-US" sz="4000" dirty="0">
                <a:solidFill>
                  <a:srgbClr val="002060"/>
                </a:solidFill>
              </a:rPr>
              <a:t>! </a:t>
            </a:r>
          </a:p>
          <a:p>
            <a:endParaRPr lang="en-US" dirty="0"/>
          </a:p>
        </p:txBody>
      </p:sp>
      <p:sp>
        <p:nvSpPr>
          <p:cNvPr id="5" name="Title 4">
            <a:extLst>
              <a:ext uri="{FF2B5EF4-FFF2-40B4-BE49-F238E27FC236}">
                <a16:creationId xmlns:a16="http://schemas.microsoft.com/office/drawing/2014/main" id="{97734427-DAD4-5B37-3239-DB2154C040CE}"/>
              </a:ext>
            </a:extLst>
          </p:cNvPr>
          <p:cNvSpPr>
            <a:spLocks noGrp="1"/>
          </p:cNvSpPr>
          <p:nvPr>
            <p:ph type="ctrTitle"/>
          </p:nvPr>
        </p:nvSpPr>
        <p:spPr>
          <a:xfrm>
            <a:off x="1524000" y="1485921"/>
            <a:ext cx="9144000" cy="1210600"/>
          </a:xfrm>
        </p:spPr>
        <p:txBody>
          <a:bodyPr/>
          <a:lstStyle/>
          <a:p>
            <a:r>
              <a:rPr lang="en-US" sz="4800" b="1" dirty="0">
                <a:solidFill>
                  <a:schemeClr val="bg1"/>
                </a:solidFill>
                <a:latin typeface="Arial" panose="020B0604020202020204" pitchFamily="34" charset="0"/>
                <a:cs typeface="Arial" panose="020B0604020202020204" pitchFamily="34" charset="0"/>
              </a:rPr>
              <a:t>Virtual Career Workshops</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with HFS, IDES and CMS</a:t>
            </a:r>
          </a:p>
        </p:txBody>
      </p:sp>
    </p:spTree>
    <p:extLst>
      <p:ext uri="{BB962C8B-B14F-4D97-AF65-F5344CB8AC3E}">
        <p14:creationId xmlns:p14="http://schemas.microsoft.com/office/powerpoint/2010/main" val="2257632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E6B3046-99C5-A6B0-DC44-07E5FFE27C9C}"/>
              </a:ext>
            </a:extLst>
          </p:cNvPr>
          <p:cNvSpPr txBox="1">
            <a:spLocks/>
          </p:cNvSpPr>
          <p:nvPr/>
        </p:nvSpPr>
        <p:spPr>
          <a:xfrm>
            <a:off x="1205948" y="2866540"/>
            <a:ext cx="9780104" cy="3570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kern="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Elevating the voices, interests, ideas, and concerns of the families and individuals served by the CSS program</a:t>
            </a:r>
            <a:r>
              <a:rPr lang="en-US" sz="40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to ensure that the services we offer meet their needs. </a:t>
            </a:r>
            <a:endParaRPr lang="en-US" sz="4000" dirty="0">
              <a:solidFill>
                <a:srgbClr val="00206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97734427-DAD4-5B37-3239-DB2154C040CE}"/>
              </a:ext>
            </a:extLst>
          </p:cNvPr>
          <p:cNvSpPr>
            <a:spLocks noGrp="1"/>
          </p:cNvSpPr>
          <p:nvPr>
            <p:ph type="ctrTitle"/>
          </p:nvPr>
        </p:nvSpPr>
        <p:spPr>
          <a:xfrm>
            <a:off x="1524000" y="1541467"/>
            <a:ext cx="9144000" cy="664797"/>
          </a:xfrm>
        </p:spPr>
        <p:txBody>
          <a:bodyPr/>
          <a:lstStyle/>
          <a:p>
            <a:r>
              <a:rPr lang="en-US" sz="4800" b="1" dirty="0">
                <a:solidFill>
                  <a:schemeClr val="bg1"/>
                </a:solidFill>
                <a:latin typeface="Arial" panose="020B0604020202020204" pitchFamily="34" charset="0"/>
                <a:cs typeface="Arial" panose="020B0604020202020204" pitchFamily="34" charset="0"/>
              </a:rPr>
              <a:t>Family Focus Workgroup </a:t>
            </a:r>
          </a:p>
        </p:txBody>
      </p:sp>
    </p:spTree>
    <p:extLst>
      <p:ext uri="{BB962C8B-B14F-4D97-AF65-F5344CB8AC3E}">
        <p14:creationId xmlns:p14="http://schemas.microsoft.com/office/powerpoint/2010/main" val="254752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26A4-5874-B8E8-2EF1-B28338E85CEB}"/>
              </a:ext>
            </a:extLst>
          </p:cNvPr>
          <p:cNvSpPr>
            <a:spLocks noGrp="1"/>
          </p:cNvSpPr>
          <p:nvPr>
            <p:ph type="title"/>
          </p:nvPr>
        </p:nvSpPr>
        <p:spPr>
          <a:xfrm>
            <a:off x="938561" y="287066"/>
            <a:ext cx="10515600" cy="3648829"/>
          </a:xfrm>
        </p:spPr>
        <p:txBody>
          <a:bodyPr>
            <a:normAutofit fontScale="90000"/>
          </a:bodyPr>
          <a:lstStyle/>
          <a:p>
            <a:pPr algn="ctr"/>
            <a:r>
              <a:rPr lang="en-US" sz="4900" dirty="0">
                <a:solidFill>
                  <a:srgbClr val="002060"/>
                </a:solidFill>
              </a:rPr>
              <a:t>For more information visit</a:t>
            </a:r>
            <a:br>
              <a:rPr lang="en-US" sz="4900" dirty="0">
                <a:solidFill>
                  <a:srgbClr val="002060"/>
                </a:solidFill>
              </a:rPr>
            </a:br>
            <a:r>
              <a:rPr lang="en-US" sz="4900" dirty="0">
                <a:solidFill>
                  <a:srgbClr val="002060"/>
                </a:solidFill>
              </a:rPr>
              <a:t>Family Resource Connections </a:t>
            </a:r>
            <a:r>
              <a:rPr lang="en-US" sz="3100" dirty="0">
                <a:solidFill>
                  <a:srgbClr val="002060"/>
                </a:solidFill>
              </a:rPr>
              <a:t>(https://hfs.illinois.gov/childsupport/parents/family-resource-connections.html)</a:t>
            </a:r>
            <a:br>
              <a:rPr lang="en-US" sz="3100" dirty="0">
                <a:solidFill>
                  <a:srgbClr val="002060"/>
                </a:solidFill>
              </a:rPr>
            </a:br>
            <a:br>
              <a:rPr lang="en-US" sz="4000" dirty="0">
                <a:solidFill>
                  <a:srgbClr val="002060"/>
                </a:solidFill>
              </a:rPr>
            </a:br>
            <a:r>
              <a:rPr lang="en-US" sz="4900" dirty="0">
                <a:solidFill>
                  <a:srgbClr val="002060"/>
                </a:solidFill>
              </a:rPr>
              <a:t>Or email us at</a:t>
            </a:r>
            <a:br>
              <a:rPr lang="en-US" sz="3600" dirty="0">
                <a:solidFill>
                  <a:srgbClr val="002060"/>
                </a:solidFill>
              </a:rPr>
            </a:br>
            <a:r>
              <a:rPr lang="en-US" sz="3100" dirty="0">
                <a:solidFill>
                  <a:srgbClr val="002060"/>
                </a:solidFill>
              </a:rPr>
              <a:t>HFS.DCSSConnect@illinois.gov</a:t>
            </a:r>
          </a:p>
        </p:txBody>
      </p:sp>
      <p:pic>
        <p:nvPicPr>
          <p:cNvPr id="4" name="Content Placeholder 3" descr="Qr code&#10;&#10;Description automatically generated">
            <a:extLst>
              <a:ext uri="{FF2B5EF4-FFF2-40B4-BE49-F238E27FC236}">
                <a16:creationId xmlns:a16="http://schemas.microsoft.com/office/drawing/2014/main" id="{336F69BC-2439-4A3E-5EBC-769A58BBC5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81" r="3786" b="8094"/>
          <a:stretch/>
        </p:blipFill>
        <p:spPr>
          <a:xfrm>
            <a:off x="5216217" y="4189681"/>
            <a:ext cx="1759565" cy="1657354"/>
          </a:xfrm>
          <a:prstGeom prst="rect">
            <a:avLst/>
          </a:prstGeom>
        </p:spPr>
      </p:pic>
    </p:spTree>
    <p:extLst>
      <p:ext uri="{BB962C8B-B14F-4D97-AF65-F5344CB8AC3E}">
        <p14:creationId xmlns:p14="http://schemas.microsoft.com/office/powerpoint/2010/main" val="1267228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A259-3A22-1F16-D8FE-F7A6F26C4124}"/>
              </a:ext>
            </a:extLst>
          </p:cNvPr>
          <p:cNvSpPr>
            <a:spLocks noGrp="1"/>
          </p:cNvSpPr>
          <p:nvPr>
            <p:ph type="title"/>
          </p:nvPr>
        </p:nvSpPr>
        <p:spPr>
          <a:xfrm>
            <a:off x="864705" y="198506"/>
            <a:ext cx="4396409" cy="1199724"/>
          </a:xfrm>
        </p:spPr>
        <p:txBody>
          <a:bodyPr>
            <a:normAutofit fontScale="90000"/>
          </a:bodyPr>
          <a:lstStyle/>
          <a:p>
            <a:r>
              <a:rPr lang="en-US" sz="5300" spc="-10" dirty="0">
                <a:solidFill>
                  <a:srgbClr val="2E5496"/>
                </a:solidFill>
              </a:rPr>
              <a:t>QUESTIONS?</a:t>
            </a:r>
            <a:br>
              <a:rPr lang="en-US" sz="3200" dirty="0">
                <a:latin typeface="Century Gothic"/>
                <a:cs typeface="Century Gothic"/>
              </a:rPr>
            </a:br>
            <a:endParaRPr lang="en-US" dirty="0"/>
          </a:p>
        </p:txBody>
      </p:sp>
      <p:pic>
        <p:nvPicPr>
          <p:cNvPr id="6" name="Picture Placeholder 5" descr="Yellow and blue symbols">
            <a:extLst>
              <a:ext uri="{FF2B5EF4-FFF2-40B4-BE49-F238E27FC236}">
                <a16:creationId xmlns:a16="http://schemas.microsoft.com/office/drawing/2014/main" id="{73895297-EA35-D194-0266-DD4A3A2740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2856" y="964988"/>
            <a:ext cx="5686287" cy="4351338"/>
          </a:xfrm>
        </p:spPr>
      </p:pic>
      <p:sp>
        <p:nvSpPr>
          <p:cNvPr id="4" name="Text Placeholder 3">
            <a:extLst>
              <a:ext uri="{FF2B5EF4-FFF2-40B4-BE49-F238E27FC236}">
                <a16:creationId xmlns:a16="http://schemas.microsoft.com/office/drawing/2014/main" id="{72236C75-D10A-5A17-E41A-906AE90CA7FA}"/>
              </a:ext>
            </a:extLst>
          </p:cNvPr>
          <p:cNvSpPr>
            <a:spLocks noGrp="1"/>
          </p:cNvSpPr>
          <p:nvPr>
            <p:ph type="body" sz="half" idx="4294967295"/>
          </p:nvPr>
        </p:nvSpPr>
        <p:spPr>
          <a:xfrm>
            <a:off x="7775337" y="5482946"/>
            <a:ext cx="4232635" cy="820132"/>
          </a:xfrm>
        </p:spPr>
        <p:txBody>
          <a:bodyPr>
            <a:normAutofit/>
          </a:bodyPr>
          <a:lstStyle/>
          <a:p>
            <a:pPr marL="0" indent="0">
              <a:buNone/>
            </a:pPr>
            <a:r>
              <a:rPr lang="en-US" sz="4800" spc="-10" dirty="0">
                <a:solidFill>
                  <a:srgbClr val="2E5496"/>
                </a:solidFill>
              </a:rPr>
              <a:t>COMMENTS?</a:t>
            </a:r>
            <a:endParaRPr lang="en-US" sz="4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036CB1-B1F4-9117-3E85-2A9DA1A2367A}"/>
              </a:ext>
            </a:extLst>
          </p:cNvPr>
          <p:cNvSpPr>
            <a:spLocks noGrp="1"/>
          </p:cNvSpPr>
          <p:nvPr>
            <p:ph type="subTitle" idx="1"/>
          </p:nvPr>
        </p:nvSpPr>
        <p:spPr>
          <a:xfrm>
            <a:off x="1524000" y="3429000"/>
            <a:ext cx="9144000" cy="2083164"/>
          </a:xfrm>
        </p:spPr>
        <p:txBody>
          <a:bodyPr>
            <a:normAutofit/>
          </a:bodyPr>
          <a:lstStyle/>
          <a:p>
            <a:r>
              <a:rPr lang="en-US" sz="5400" dirty="0" err="1"/>
              <a:t>Meshia</a:t>
            </a:r>
            <a:r>
              <a:rPr lang="en-US" sz="5400" dirty="0"/>
              <a:t> Henderson</a:t>
            </a:r>
          </a:p>
          <a:p>
            <a:r>
              <a:rPr lang="en-US" sz="4400" dirty="0"/>
              <a:t>Maximus</a:t>
            </a:r>
          </a:p>
        </p:txBody>
      </p:sp>
    </p:spTree>
    <p:extLst>
      <p:ext uri="{BB962C8B-B14F-4D97-AF65-F5344CB8AC3E}">
        <p14:creationId xmlns:p14="http://schemas.microsoft.com/office/powerpoint/2010/main" val="1509141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287340-85AB-24AE-CBA6-F6AD6EBC4534}"/>
              </a:ext>
            </a:extLst>
          </p:cNvPr>
          <p:cNvSpPr>
            <a:spLocks noGrp="1"/>
          </p:cNvSpPr>
          <p:nvPr>
            <p:ph type="title"/>
          </p:nvPr>
        </p:nvSpPr>
        <p:spPr>
          <a:xfrm>
            <a:off x="838200" y="708107"/>
            <a:ext cx="10515600" cy="5441786"/>
          </a:xfrm>
        </p:spPr>
        <p:txBody>
          <a:bodyPr>
            <a:noAutofit/>
          </a:bodyPr>
          <a:lstStyle/>
          <a:p>
            <a:pPr marL="12700" marR="5080">
              <a:lnSpc>
                <a:spcPct val="100000"/>
              </a:lnSpc>
              <a:spcBef>
                <a:spcPts val="370"/>
              </a:spcBef>
            </a:pPr>
            <a:r>
              <a:rPr lang="en-US" sz="2800" dirty="0">
                <a:solidFill>
                  <a:srgbClr val="101A09"/>
                </a:solidFill>
                <a:latin typeface="+mn-lt"/>
                <a:cs typeface="Century Gothic"/>
              </a:rPr>
              <a:t>The</a:t>
            </a:r>
            <a:r>
              <a:rPr lang="en-US" sz="2800" spc="-60" dirty="0">
                <a:solidFill>
                  <a:srgbClr val="101A09"/>
                </a:solidFill>
                <a:latin typeface="+mn-lt"/>
                <a:cs typeface="Century Gothic"/>
              </a:rPr>
              <a:t> </a:t>
            </a:r>
            <a:r>
              <a:rPr lang="en-US" sz="2800" dirty="0">
                <a:solidFill>
                  <a:srgbClr val="101A09"/>
                </a:solidFill>
                <a:latin typeface="+mn-lt"/>
                <a:cs typeface="Century Gothic"/>
              </a:rPr>
              <a:t>negative</a:t>
            </a:r>
            <a:r>
              <a:rPr lang="en-US" sz="2800" spc="-45" dirty="0">
                <a:solidFill>
                  <a:srgbClr val="101A09"/>
                </a:solidFill>
                <a:latin typeface="+mn-lt"/>
                <a:cs typeface="Century Gothic"/>
              </a:rPr>
              <a:t> </a:t>
            </a:r>
            <a:r>
              <a:rPr lang="en-US" sz="2800" dirty="0">
                <a:solidFill>
                  <a:srgbClr val="101A09"/>
                </a:solidFill>
                <a:latin typeface="+mn-lt"/>
                <a:cs typeface="Century Gothic"/>
              </a:rPr>
              <a:t>reputation</a:t>
            </a:r>
            <a:r>
              <a:rPr lang="en-US" sz="2800" spc="-55" dirty="0">
                <a:solidFill>
                  <a:srgbClr val="101A09"/>
                </a:solidFill>
                <a:latin typeface="+mn-lt"/>
                <a:cs typeface="Century Gothic"/>
              </a:rPr>
              <a:t> </a:t>
            </a:r>
            <a:r>
              <a:rPr lang="en-US" sz="2800" dirty="0">
                <a:solidFill>
                  <a:srgbClr val="101A09"/>
                </a:solidFill>
                <a:latin typeface="+mn-lt"/>
                <a:cs typeface="Century Gothic"/>
              </a:rPr>
              <a:t>of</a:t>
            </a:r>
            <a:r>
              <a:rPr lang="en-US" sz="2800" spc="-55" dirty="0">
                <a:solidFill>
                  <a:srgbClr val="101A09"/>
                </a:solidFill>
                <a:latin typeface="+mn-lt"/>
                <a:cs typeface="Century Gothic"/>
              </a:rPr>
              <a:t> </a:t>
            </a:r>
            <a:r>
              <a:rPr lang="en-US" sz="2800" dirty="0">
                <a:solidFill>
                  <a:srgbClr val="101A09"/>
                </a:solidFill>
                <a:latin typeface="+mn-lt"/>
                <a:cs typeface="Century Gothic"/>
              </a:rPr>
              <a:t>child</a:t>
            </a:r>
            <a:r>
              <a:rPr lang="en-US" sz="2800" spc="-40" dirty="0">
                <a:solidFill>
                  <a:srgbClr val="101A09"/>
                </a:solidFill>
                <a:latin typeface="+mn-lt"/>
                <a:cs typeface="Century Gothic"/>
              </a:rPr>
              <a:t> </a:t>
            </a:r>
            <a:r>
              <a:rPr lang="en-US" sz="2800" dirty="0">
                <a:solidFill>
                  <a:srgbClr val="101A09"/>
                </a:solidFill>
                <a:latin typeface="+mn-lt"/>
                <a:cs typeface="Century Gothic"/>
              </a:rPr>
              <a:t>support</a:t>
            </a:r>
            <a:r>
              <a:rPr lang="en-US" sz="2800" spc="-60" dirty="0">
                <a:solidFill>
                  <a:srgbClr val="101A09"/>
                </a:solidFill>
                <a:latin typeface="+mn-lt"/>
                <a:cs typeface="Century Gothic"/>
              </a:rPr>
              <a:t> </a:t>
            </a:r>
            <a:r>
              <a:rPr lang="en-US" sz="2800" dirty="0">
                <a:solidFill>
                  <a:srgbClr val="101A09"/>
                </a:solidFill>
                <a:latin typeface="+mn-lt"/>
                <a:cs typeface="Century Gothic"/>
              </a:rPr>
              <a:t>services</a:t>
            </a:r>
            <a:r>
              <a:rPr lang="en-US" sz="2800" spc="-45" dirty="0">
                <a:solidFill>
                  <a:srgbClr val="101A09"/>
                </a:solidFill>
                <a:latin typeface="+mn-lt"/>
                <a:cs typeface="Century Gothic"/>
              </a:rPr>
              <a:t> </a:t>
            </a:r>
            <a:r>
              <a:rPr lang="en-US" sz="2800" dirty="0">
                <a:solidFill>
                  <a:srgbClr val="101A09"/>
                </a:solidFill>
                <a:latin typeface="+mn-lt"/>
                <a:cs typeface="Century Gothic"/>
              </a:rPr>
              <a:t>has</a:t>
            </a:r>
            <a:r>
              <a:rPr lang="en-US" sz="2800" spc="-60" dirty="0">
                <a:solidFill>
                  <a:srgbClr val="101A09"/>
                </a:solidFill>
                <a:latin typeface="+mn-lt"/>
                <a:cs typeface="Century Gothic"/>
              </a:rPr>
              <a:t> </a:t>
            </a:r>
            <a:r>
              <a:rPr lang="en-US" sz="2800" dirty="0">
                <a:solidFill>
                  <a:srgbClr val="101A09"/>
                </a:solidFill>
                <a:latin typeface="+mn-lt"/>
                <a:cs typeface="Century Gothic"/>
              </a:rPr>
              <a:t>always</a:t>
            </a:r>
            <a:r>
              <a:rPr lang="en-US" sz="2800" spc="-55" dirty="0">
                <a:solidFill>
                  <a:srgbClr val="101A09"/>
                </a:solidFill>
                <a:latin typeface="+mn-lt"/>
                <a:cs typeface="Century Gothic"/>
              </a:rPr>
              <a:t> </a:t>
            </a:r>
            <a:r>
              <a:rPr lang="en-US" sz="2800" dirty="0">
                <a:solidFill>
                  <a:srgbClr val="101A09"/>
                </a:solidFill>
                <a:latin typeface="+mn-lt"/>
                <a:cs typeface="Century Gothic"/>
              </a:rPr>
              <a:t>preceded</a:t>
            </a:r>
            <a:r>
              <a:rPr lang="en-US" sz="2800" spc="-35" dirty="0">
                <a:solidFill>
                  <a:srgbClr val="101A09"/>
                </a:solidFill>
                <a:latin typeface="+mn-lt"/>
                <a:cs typeface="Century Gothic"/>
              </a:rPr>
              <a:t> </a:t>
            </a:r>
            <a:r>
              <a:rPr lang="en-US" sz="2800" dirty="0">
                <a:solidFill>
                  <a:srgbClr val="101A09"/>
                </a:solidFill>
                <a:latin typeface="+mn-lt"/>
                <a:cs typeface="Century Gothic"/>
              </a:rPr>
              <a:t>itself</a:t>
            </a:r>
            <a:r>
              <a:rPr lang="en-US" sz="2800" spc="-70" dirty="0">
                <a:solidFill>
                  <a:srgbClr val="101A09"/>
                </a:solidFill>
                <a:latin typeface="+mn-lt"/>
                <a:cs typeface="Century Gothic"/>
              </a:rPr>
              <a:t> </a:t>
            </a:r>
            <a:r>
              <a:rPr lang="en-US" sz="2800" dirty="0">
                <a:solidFill>
                  <a:srgbClr val="101A09"/>
                </a:solidFill>
                <a:latin typeface="+mn-lt"/>
                <a:cs typeface="Century Gothic"/>
              </a:rPr>
              <a:t>from</a:t>
            </a:r>
            <a:r>
              <a:rPr lang="en-US" sz="2800" spc="-55" dirty="0">
                <a:solidFill>
                  <a:srgbClr val="101A09"/>
                </a:solidFill>
                <a:latin typeface="+mn-lt"/>
                <a:cs typeface="Century Gothic"/>
              </a:rPr>
              <a:t> </a:t>
            </a:r>
            <a:r>
              <a:rPr lang="en-US" sz="2800" spc="-25" dirty="0">
                <a:solidFill>
                  <a:srgbClr val="101A09"/>
                </a:solidFill>
                <a:latin typeface="+mn-lt"/>
                <a:cs typeface="Century Gothic"/>
              </a:rPr>
              <a:t>the </a:t>
            </a:r>
            <a:r>
              <a:rPr lang="en-US" sz="2800" dirty="0">
                <a:solidFill>
                  <a:srgbClr val="101A09"/>
                </a:solidFill>
                <a:latin typeface="+mn-lt"/>
                <a:cs typeface="Century Gothic"/>
              </a:rPr>
              <a:t>perspective</a:t>
            </a:r>
            <a:r>
              <a:rPr lang="en-US" sz="2800" spc="-70" dirty="0">
                <a:solidFill>
                  <a:srgbClr val="101A09"/>
                </a:solidFill>
                <a:latin typeface="+mn-lt"/>
                <a:cs typeface="Century Gothic"/>
              </a:rPr>
              <a:t> </a:t>
            </a:r>
            <a:r>
              <a:rPr lang="en-US" sz="2800" dirty="0">
                <a:solidFill>
                  <a:srgbClr val="101A09"/>
                </a:solidFill>
                <a:latin typeface="+mn-lt"/>
                <a:cs typeface="Century Gothic"/>
              </a:rPr>
              <a:t>of</a:t>
            </a:r>
            <a:r>
              <a:rPr lang="en-US" sz="2800" spc="-80" dirty="0">
                <a:solidFill>
                  <a:srgbClr val="101A09"/>
                </a:solidFill>
                <a:latin typeface="+mn-lt"/>
                <a:cs typeface="Century Gothic"/>
              </a:rPr>
              <a:t> </a:t>
            </a:r>
            <a:r>
              <a:rPr lang="en-US" sz="2800" dirty="0">
                <a:solidFill>
                  <a:srgbClr val="101A09"/>
                </a:solidFill>
                <a:latin typeface="+mn-lt"/>
                <a:cs typeface="Century Gothic"/>
              </a:rPr>
              <a:t>both</a:t>
            </a:r>
            <a:r>
              <a:rPr lang="en-US" sz="2800" spc="-75" dirty="0">
                <a:solidFill>
                  <a:srgbClr val="101A09"/>
                </a:solidFill>
                <a:latin typeface="+mn-lt"/>
                <a:cs typeface="Century Gothic"/>
              </a:rPr>
              <a:t> </a:t>
            </a:r>
            <a:r>
              <a:rPr lang="en-US" sz="2800" dirty="0">
                <a:solidFill>
                  <a:srgbClr val="101A09"/>
                </a:solidFill>
                <a:latin typeface="+mn-lt"/>
                <a:cs typeface="Century Gothic"/>
              </a:rPr>
              <a:t>noncustodial</a:t>
            </a:r>
            <a:r>
              <a:rPr lang="en-US" sz="2800" spc="-50" dirty="0">
                <a:solidFill>
                  <a:srgbClr val="101A09"/>
                </a:solidFill>
                <a:latin typeface="+mn-lt"/>
                <a:cs typeface="Century Gothic"/>
              </a:rPr>
              <a:t> </a:t>
            </a:r>
            <a:r>
              <a:rPr lang="en-US" sz="2800" dirty="0">
                <a:solidFill>
                  <a:srgbClr val="101A09"/>
                </a:solidFill>
                <a:latin typeface="+mn-lt"/>
                <a:cs typeface="Century Gothic"/>
              </a:rPr>
              <a:t>and</a:t>
            </a:r>
            <a:r>
              <a:rPr lang="en-US" sz="2800" spc="-75" dirty="0">
                <a:solidFill>
                  <a:srgbClr val="101A09"/>
                </a:solidFill>
                <a:latin typeface="+mn-lt"/>
                <a:cs typeface="Century Gothic"/>
              </a:rPr>
              <a:t> </a:t>
            </a:r>
            <a:r>
              <a:rPr lang="en-US" sz="2800" dirty="0">
                <a:solidFill>
                  <a:srgbClr val="101A09"/>
                </a:solidFill>
                <a:latin typeface="+mn-lt"/>
                <a:cs typeface="Century Gothic"/>
              </a:rPr>
              <a:t>custodial</a:t>
            </a:r>
            <a:r>
              <a:rPr lang="en-US" sz="2800" spc="-70" dirty="0">
                <a:solidFill>
                  <a:srgbClr val="101A09"/>
                </a:solidFill>
                <a:latin typeface="+mn-lt"/>
                <a:cs typeface="Century Gothic"/>
              </a:rPr>
              <a:t> </a:t>
            </a:r>
            <a:r>
              <a:rPr lang="en-US" sz="2800" dirty="0">
                <a:solidFill>
                  <a:srgbClr val="101A09"/>
                </a:solidFill>
                <a:latin typeface="+mn-lt"/>
                <a:cs typeface="Century Gothic"/>
              </a:rPr>
              <a:t>parents.</a:t>
            </a:r>
            <a:r>
              <a:rPr lang="en-US" sz="2800" spc="-75" dirty="0">
                <a:solidFill>
                  <a:srgbClr val="101A09"/>
                </a:solidFill>
                <a:latin typeface="+mn-lt"/>
                <a:cs typeface="Century Gothic"/>
              </a:rPr>
              <a:t> </a:t>
            </a:r>
            <a:r>
              <a:rPr lang="en-US" sz="2800" dirty="0">
                <a:solidFill>
                  <a:srgbClr val="101A09"/>
                </a:solidFill>
                <a:latin typeface="+mn-lt"/>
                <a:cs typeface="Century Gothic"/>
              </a:rPr>
              <a:t>For</a:t>
            </a:r>
            <a:r>
              <a:rPr lang="en-US" sz="2800" spc="-75" dirty="0">
                <a:solidFill>
                  <a:srgbClr val="101A09"/>
                </a:solidFill>
                <a:latin typeface="+mn-lt"/>
                <a:cs typeface="Century Gothic"/>
              </a:rPr>
              <a:t> </a:t>
            </a:r>
            <a:r>
              <a:rPr lang="en-US" sz="2800" dirty="0">
                <a:solidFill>
                  <a:srgbClr val="101A09"/>
                </a:solidFill>
                <a:latin typeface="+mn-lt"/>
                <a:cs typeface="Century Gothic"/>
              </a:rPr>
              <a:t>decades,</a:t>
            </a:r>
            <a:r>
              <a:rPr lang="en-US" sz="2800" spc="-60" dirty="0">
                <a:solidFill>
                  <a:srgbClr val="101A09"/>
                </a:solidFill>
                <a:latin typeface="+mn-lt"/>
                <a:cs typeface="Century Gothic"/>
              </a:rPr>
              <a:t> </a:t>
            </a:r>
            <a:r>
              <a:rPr lang="en-US" sz="2800" dirty="0">
                <a:solidFill>
                  <a:srgbClr val="101A09"/>
                </a:solidFill>
                <a:latin typeface="+mn-lt"/>
                <a:cs typeface="Century Gothic"/>
              </a:rPr>
              <a:t>collections</a:t>
            </a:r>
            <a:r>
              <a:rPr lang="en-US" sz="2800" spc="-55" dirty="0">
                <a:solidFill>
                  <a:srgbClr val="101A09"/>
                </a:solidFill>
                <a:latin typeface="+mn-lt"/>
                <a:cs typeface="Century Gothic"/>
              </a:rPr>
              <a:t> </a:t>
            </a:r>
            <a:r>
              <a:rPr lang="en-US" sz="2800" spc="-25" dirty="0">
                <a:solidFill>
                  <a:srgbClr val="101A09"/>
                </a:solidFill>
                <a:latin typeface="+mn-lt"/>
                <a:cs typeface="Century Gothic"/>
              </a:rPr>
              <a:t>and </a:t>
            </a:r>
            <a:r>
              <a:rPr lang="en-US" sz="2800" dirty="0">
                <a:solidFill>
                  <a:srgbClr val="101A09"/>
                </a:solidFill>
                <a:latin typeface="+mn-lt"/>
                <a:cs typeface="Century Gothic"/>
              </a:rPr>
              <a:t>enforcement</a:t>
            </a:r>
            <a:r>
              <a:rPr lang="en-US" sz="2800" spc="-30" dirty="0">
                <a:solidFill>
                  <a:srgbClr val="101A09"/>
                </a:solidFill>
                <a:latin typeface="+mn-lt"/>
                <a:cs typeface="Century Gothic"/>
              </a:rPr>
              <a:t> </a:t>
            </a:r>
            <a:r>
              <a:rPr lang="en-US" sz="2800" dirty="0">
                <a:solidFill>
                  <a:srgbClr val="101A09"/>
                </a:solidFill>
                <a:latin typeface="+mn-lt"/>
                <a:cs typeface="Century Gothic"/>
              </a:rPr>
              <a:t>were</a:t>
            </a:r>
            <a:r>
              <a:rPr lang="en-US" sz="2800" spc="-50" dirty="0">
                <a:solidFill>
                  <a:srgbClr val="101A09"/>
                </a:solidFill>
                <a:latin typeface="+mn-lt"/>
                <a:cs typeface="Century Gothic"/>
              </a:rPr>
              <a:t> </a:t>
            </a:r>
            <a:r>
              <a:rPr lang="en-US" sz="2800" dirty="0">
                <a:solidFill>
                  <a:srgbClr val="101A09"/>
                </a:solidFill>
                <a:latin typeface="+mn-lt"/>
                <a:cs typeface="Century Gothic"/>
              </a:rPr>
              <a:t>the</a:t>
            </a:r>
            <a:r>
              <a:rPr lang="en-US" sz="2800" spc="-50" dirty="0">
                <a:solidFill>
                  <a:srgbClr val="101A09"/>
                </a:solidFill>
                <a:latin typeface="+mn-lt"/>
                <a:cs typeface="Century Gothic"/>
              </a:rPr>
              <a:t> </a:t>
            </a:r>
            <a:r>
              <a:rPr lang="en-US" sz="2800" dirty="0">
                <a:solidFill>
                  <a:srgbClr val="101A09"/>
                </a:solidFill>
                <a:latin typeface="+mn-lt"/>
                <a:cs typeface="Century Gothic"/>
              </a:rPr>
              <a:t>driving</a:t>
            </a:r>
            <a:r>
              <a:rPr lang="en-US" sz="2800" spc="-45" dirty="0">
                <a:solidFill>
                  <a:srgbClr val="101A09"/>
                </a:solidFill>
                <a:latin typeface="+mn-lt"/>
                <a:cs typeface="Century Gothic"/>
              </a:rPr>
              <a:t> </a:t>
            </a:r>
            <a:r>
              <a:rPr lang="en-US" sz="2800" dirty="0">
                <a:solidFill>
                  <a:srgbClr val="101A09"/>
                </a:solidFill>
                <a:latin typeface="+mn-lt"/>
                <a:cs typeface="Century Gothic"/>
              </a:rPr>
              <a:t>forces</a:t>
            </a:r>
            <a:r>
              <a:rPr lang="en-US" sz="2800" spc="-40" dirty="0">
                <a:solidFill>
                  <a:srgbClr val="101A09"/>
                </a:solidFill>
                <a:latin typeface="+mn-lt"/>
                <a:cs typeface="Century Gothic"/>
              </a:rPr>
              <a:t> </a:t>
            </a:r>
            <a:r>
              <a:rPr lang="en-US" sz="2800" dirty="0">
                <a:solidFill>
                  <a:srgbClr val="101A09"/>
                </a:solidFill>
                <a:latin typeface="+mn-lt"/>
                <a:cs typeface="Century Gothic"/>
              </a:rPr>
              <a:t>of</a:t>
            </a:r>
            <a:r>
              <a:rPr lang="en-US" sz="2800" spc="-55" dirty="0">
                <a:solidFill>
                  <a:srgbClr val="101A09"/>
                </a:solidFill>
                <a:latin typeface="+mn-lt"/>
                <a:cs typeface="Century Gothic"/>
              </a:rPr>
              <a:t> </a:t>
            </a:r>
            <a:r>
              <a:rPr lang="en-US" sz="2800" dirty="0">
                <a:solidFill>
                  <a:srgbClr val="101A09"/>
                </a:solidFill>
                <a:latin typeface="+mn-lt"/>
                <a:cs typeface="Century Gothic"/>
              </a:rPr>
              <a:t>our</a:t>
            </a:r>
            <a:r>
              <a:rPr lang="en-US" sz="2800" spc="-50" dirty="0">
                <a:solidFill>
                  <a:srgbClr val="101A09"/>
                </a:solidFill>
                <a:latin typeface="+mn-lt"/>
                <a:cs typeface="Century Gothic"/>
              </a:rPr>
              <a:t> </a:t>
            </a:r>
            <a:r>
              <a:rPr lang="en-US" sz="2800" dirty="0">
                <a:solidFill>
                  <a:srgbClr val="101A09"/>
                </a:solidFill>
                <a:latin typeface="+mn-lt"/>
                <a:cs typeface="Century Gothic"/>
              </a:rPr>
              <a:t>work</a:t>
            </a:r>
            <a:r>
              <a:rPr lang="en-US" sz="2800" spc="-60" dirty="0">
                <a:solidFill>
                  <a:srgbClr val="101A09"/>
                </a:solidFill>
                <a:latin typeface="+mn-lt"/>
                <a:cs typeface="Century Gothic"/>
              </a:rPr>
              <a:t> </a:t>
            </a:r>
            <a:r>
              <a:rPr lang="en-US" sz="2800" dirty="0">
                <a:solidFill>
                  <a:srgbClr val="101A09"/>
                </a:solidFill>
                <a:latin typeface="+mn-lt"/>
                <a:cs typeface="Century Gothic"/>
              </a:rPr>
              <a:t>—</a:t>
            </a:r>
            <a:r>
              <a:rPr lang="en-US" sz="2800" spc="-55" dirty="0">
                <a:solidFill>
                  <a:srgbClr val="101A09"/>
                </a:solidFill>
                <a:latin typeface="+mn-lt"/>
                <a:cs typeface="Century Gothic"/>
              </a:rPr>
              <a:t> </a:t>
            </a:r>
            <a:r>
              <a:rPr lang="en-US" sz="2800" dirty="0">
                <a:solidFill>
                  <a:srgbClr val="101A09"/>
                </a:solidFill>
                <a:latin typeface="+mn-lt"/>
                <a:cs typeface="Century Gothic"/>
              </a:rPr>
              <a:t>and</a:t>
            </a:r>
            <a:r>
              <a:rPr lang="en-US" sz="2800" spc="-40" dirty="0">
                <a:solidFill>
                  <a:srgbClr val="101A09"/>
                </a:solidFill>
                <a:latin typeface="+mn-lt"/>
                <a:cs typeface="Century Gothic"/>
              </a:rPr>
              <a:t> </a:t>
            </a:r>
            <a:r>
              <a:rPr lang="en-US" sz="2800" dirty="0">
                <a:solidFill>
                  <a:srgbClr val="101A09"/>
                </a:solidFill>
                <a:latin typeface="+mn-lt"/>
                <a:cs typeface="Century Gothic"/>
              </a:rPr>
              <a:t>we</a:t>
            </a:r>
            <a:r>
              <a:rPr lang="en-US" sz="2800" spc="-55" dirty="0">
                <a:solidFill>
                  <a:srgbClr val="101A09"/>
                </a:solidFill>
                <a:latin typeface="+mn-lt"/>
                <a:cs typeface="Century Gothic"/>
              </a:rPr>
              <a:t> </a:t>
            </a:r>
            <a:r>
              <a:rPr lang="en-US" sz="2800" dirty="0">
                <a:solidFill>
                  <a:srgbClr val="101A09"/>
                </a:solidFill>
                <a:latin typeface="+mn-lt"/>
                <a:cs typeface="Century Gothic"/>
              </a:rPr>
              <a:t>enforced</a:t>
            </a:r>
            <a:r>
              <a:rPr lang="en-US" sz="2800" spc="-35" dirty="0">
                <a:solidFill>
                  <a:srgbClr val="101A09"/>
                </a:solidFill>
                <a:latin typeface="+mn-lt"/>
                <a:cs typeface="Century Gothic"/>
              </a:rPr>
              <a:t> </a:t>
            </a:r>
            <a:r>
              <a:rPr lang="en-US" sz="2800" dirty="0">
                <a:solidFill>
                  <a:srgbClr val="101A09"/>
                </a:solidFill>
                <a:latin typeface="+mn-lt"/>
                <a:cs typeface="Century Gothic"/>
              </a:rPr>
              <a:t>with</a:t>
            </a:r>
            <a:r>
              <a:rPr lang="en-US" sz="2800" spc="-55" dirty="0">
                <a:solidFill>
                  <a:srgbClr val="101A09"/>
                </a:solidFill>
                <a:latin typeface="+mn-lt"/>
                <a:cs typeface="Century Gothic"/>
              </a:rPr>
              <a:t> </a:t>
            </a:r>
            <a:r>
              <a:rPr lang="en-US" sz="2800" dirty="0">
                <a:solidFill>
                  <a:srgbClr val="101A09"/>
                </a:solidFill>
                <a:latin typeface="+mn-lt"/>
                <a:cs typeface="Century Gothic"/>
              </a:rPr>
              <a:t>no</a:t>
            </a:r>
            <a:r>
              <a:rPr lang="en-US" sz="2800" spc="-40" dirty="0">
                <a:solidFill>
                  <a:srgbClr val="101A09"/>
                </a:solidFill>
                <a:latin typeface="+mn-lt"/>
                <a:cs typeface="Century Gothic"/>
              </a:rPr>
              <a:t> </a:t>
            </a:r>
            <a:r>
              <a:rPr lang="en-US" sz="2800" spc="-10" dirty="0">
                <a:solidFill>
                  <a:srgbClr val="101A09"/>
                </a:solidFill>
                <a:latin typeface="+mn-lt"/>
                <a:cs typeface="Century Gothic"/>
              </a:rPr>
              <a:t>support </a:t>
            </a:r>
            <a:r>
              <a:rPr lang="en-US" sz="2800" dirty="0">
                <a:solidFill>
                  <a:srgbClr val="101A09"/>
                </a:solidFill>
                <a:latin typeface="+mn-lt"/>
                <a:cs typeface="Century Gothic"/>
              </a:rPr>
              <a:t>for</a:t>
            </a:r>
            <a:r>
              <a:rPr lang="en-US" sz="2800" spc="-60" dirty="0">
                <a:solidFill>
                  <a:srgbClr val="101A09"/>
                </a:solidFill>
                <a:latin typeface="+mn-lt"/>
                <a:cs typeface="Century Gothic"/>
              </a:rPr>
              <a:t> </a:t>
            </a:r>
            <a:r>
              <a:rPr lang="en-US" sz="2800" dirty="0">
                <a:solidFill>
                  <a:srgbClr val="101A09"/>
                </a:solidFill>
                <a:latin typeface="+mn-lt"/>
                <a:cs typeface="Century Gothic"/>
              </a:rPr>
              <a:t>the</a:t>
            </a:r>
            <a:r>
              <a:rPr lang="en-US" sz="2800" spc="-55" dirty="0">
                <a:solidFill>
                  <a:srgbClr val="101A09"/>
                </a:solidFill>
                <a:latin typeface="+mn-lt"/>
                <a:cs typeface="Century Gothic"/>
              </a:rPr>
              <a:t> </a:t>
            </a:r>
            <a:r>
              <a:rPr lang="en-US" sz="2800" dirty="0">
                <a:solidFill>
                  <a:srgbClr val="101A09"/>
                </a:solidFill>
                <a:latin typeface="+mn-lt"/>
                <a:cs typeface="Century Gothic"/>
              </a:rPr>
              <a:t>noncustodial</a:t>
            </a:r>
            <a:r>
              <a:rPr lang="en-US" sz="2800" spc="-40" dirty="0">
                <a:solidFill>
                  <a:srgbClr val="101A09"/>
                </a:solidFill>
                <a:latin typeface="+mn-lt"/>
                <a:cs typeface="Century Gothic"/>
              </a:rPr>
              <a:t> </a:t>
            </a:r>
            <a:r>
              <a:rPr lang="en-US" sz="2800" spc="-10" dirty="0">
                <a:solidFill>
                  <a:srgbClr val="101A09"/>
                </a:solidFill>
                <a:latin typeface="+mn-lt"/>
                <a:cs typeface="Century Gothic"/>
              </a:rPr>
              <a:t>parent.</a:t>
            </a:r>
            <a:br>
              <a:rPr lang="en-US" sz="2800" spc="-10" dirty="0">
                <a:solidFill>
                  <a:srgbClr val="101A09"/>
                </a:solidFill>
                <a:latin typeface="+mn-lt"/>
                <a:cs typeface="Century Gothic"/>
              </a:rPr>
            </a:br>
            <a:br>
              <a:rPr lang="en-US" sz="2800" dirty="0">
                <a:latin typeface="+mn-lt"/>
                <a:cs typeface="Century Gothic"/>
              </a:rPr>
            </a:br>
            <a:r>
              <a:rPr lang="en-US" sz="2800" dirty="0">
                <a:solidFill>
                  <a:srgbClr val="101A09"/>
                </a:solidFill>
                <a:latin typeface="+mn-lt"/>
                <a:cs typeface="Century Gothic"/>
              </a:rPr>
              <a:t>Understanding</a:t>
            </a:r>
            <a:r>
              <a:rPr lang="en-US" sz="2800" spc="-40" dirty="0">
                <a:solidFill>
                  <a:srgbClr val="101A09"/>
                </a:solidFill>
                <a:latin typeface="+mn-lt"/>
                <a:cs typeface="Century Gothic"/>
              </a:rPr>
              <a:t> </a:t>
            </a:r>
            <a:r>
              <a:rPr lang="en-US" sz="2800" dirty="0">
                <a:solidFill>
                  <a:srgbClr val="101A09"/>
                </a:solidFill>
                <a:latin typeface="+mn-lt"/>
                <a:cs typeface="Century Gothic"/>
              </a:rPr>
              <a:t>that</a:t>
            </a:r>
            <a:r>
              <a:rPr lang="en-US" sz="2800" spc="-65" dirty="0">
                <a:solidFill>
                  <a:srgbClr val="101A09"/>
                </a:solidFill>
                <a:latin typeface="+mn-lt"/>
                <a:cs typeface="Century Gothic"/>
              </a:rPr>
              <a:t> </a:t>
            </a:r>
            <a:r>
              <a:rPr lang="en-US" sz="2800" dirty="0">
                <a:solidFill>
                  <a:srgbClr val="101A09"/>
                </a:solidFill>
                <a:latin typeface="+mn-lt"/>
                <a:cs typeface="Century Gothic"/>
              </a:rPr>
              <a:t>barriers</a:t>
            </a:r>
            <a:r>
              <a:rPr lang="en-US" sz="2800" spc="-55" dirty="0">
                <a:solidFill>
                  <a:srgbClr val="101A09"/>
                </a:solidFill>
                <a:latin typeface="+mn-lt"/>
                <a:cs typeface="Century Gothic"/>
              </a:rPr>
              <a:t> </a:t>
            </a:r>
            <a:r>
              <a:rPr lang="en-US" sz="2800" dirty="0">
                <a:solidFill>
                  <a:srgbClr val="101A09"/>
                </a:solidFill>
                <a:latin typeface="+mn-lt"/>
                <a:cs typeface="Century Gothic"/>
              </a:rPr>
              <a:t>to</a:t>
            </a:r>
            <a:r>
              <a:rPr lang="en-US" sz="2800" spc="-65" dirty="0">
                <a:solidFill>
                  <a:srgbClr val="101A09"/>
                </a:solidFill>
                <a:latin typeface="+mn-lt"/>
                <a:cs typeface="Century Gothic"/>
              </a:rPr>
              <a:t> </a:t>
            </a:r>
            <a:r>
              <a:rPr lang="en-US" sz="2800" dirty="0">
                <a:solidFill>
                  <a:srgbClr val="101A09"/>
                </a:solidFill>
                <a:latin typeface="+mn-lt"/>
                <a:cs typeface="Century Gothic"/>
              </a:rPr>
              <a:t>employment</a:t>
            </a:r>
            <a:r>
              <a:rPr lang="en-US" sz="2800" spc="-40" dirty="0">
                <a:solidFill>
                  <a:srgbClr val="101A09"/>
                </a:solidFill>
                <a:latin typeface="+mn-lt"/>
                <a:cs typeface="Century Gothic"/>
              </a:rPr>
              <a:t> </a:t>
            </a:r>
            <a:r>
              <a:rPr lang="en-US" sz="2800" dirty="0">
                <a:solidFill>
                  <a:srgbClr val="101A09"/>
                </a:solidFill>
                <a:latin typeface="+mn-lt"/>
                <a:cs typeface="Century Gothic"/>
              </a:rPr>
              <a:t>and</a:t>
            </a:r>
            <a:r>
              <a:rPr lang="en-US" sz="2800" spc="-50" dirty="0">
                <a:solidFill>
                  <a:srgbClr val="101A09"/>
                </a:solidFill>
                <a:latin typeface="+mn-lt"/>
                <a:cs typeface="Century Gothic"/>
              </a:rPr>
              <a:t> </a:t>
            </a:r>
            <a:r>
              <a:rPr lang="en-US" sz="2800" spc="-10" dirty="0">
                <a:solidFill>
                  <a:srgbClr val="101A09"/>
                </a:solidFill>
                <a:latin typeface="+mn-lt"/>
                <a:cs typeface="Century Gothic"/>
              </a:rPr>
              <a:t>self-</a:t>
            </a:r>
            <a:r>
              <a:rPr lang="en-US" sz="2800" dirty="0">
                <a:solidFill>
                  <a:srgbClr val="101A09"/>
                </a:solidFill>
                <a:latin typeface="+mn-lt"/>
                <a:cs typeface="Century Gothic"/>
              </a:rPr>
              <a:t>sufficiency</a:t>
            </a:r>
            <a:r>
              <a:rPr lang="en-US" sz="2800" spc="-50" dirty="0">
                <a:solidFill>
                  <a:srgbClr val="101A09"/>
                </a:solidFill>
                <a:latin typeface="+mn-lt"/>
                <a:cs typeface="Century Gothic"/>
              </a:rPr>
              <a:t> </a:t>
            </a:r>
            <a:r>
              <a:rPr lang="en-US" sz="2800" dirty="0">
                <a:solidFill>
                  <a:srgbClr val="101A09"/>
                </a:solidFill>
                <a:latin typeface="+mn-lt"/>
                <a:cs typeface="Century Gothic"/>
              </a:rPr>
              <a:t>exist</a:t>
            </a:r>
            <a:r>
              <a:rPr lang="en-US" sz="2800" spc="-60" dirty="0">
                <a:solidFill>
                  <a:srgbClr val="101A09"/>
                </a:solidFill>
                <a:latin typeface="+mn-lt"/>
                <a:cs typeface="Century Gothic"/>
              </a:rPr>
              <a:t> </a:t>
            </a:r>
            <a:r>
              <a:rPr lang="en-US" sz="2800" dirty="0">
                <a:solidFill>
                  <a:srgbClr val="101A09"/>
                </a:solidFill>
                <a:latin typeface="+mn-lt"/>
                <a:cs typeface="Century Gothic"/>
              </a:rPr>
              <a:t>for</a:t>
            </a:r>
            <a:r>
              <a:rPr lang="en-US" sz="2800" spc="-60" dirty="0">
                <a:solidFill>
                  <a:srgbClr val="101A09"/>
                </a:solidFill>
                <a:latin typeface="+mn-lt"/>
                <a:cs typeface="Century Gothic"/>
              </a:rPr>
              <a:t> </a:t>
            </a:r>
            <a:r>
              <a:rPr lang="en-US" sz="2800" dirty="0">
                <a:solidFill>
                  <a:srgbClr val="101A09"/>
                </a:solidFill>
                <a:latin typeface="+mn-lt"/>
                <a:cs typeface="Century Gothic"/>
              </a:rPr>
              <a:t>both</a:t>
            </a:r>
            <a:r>
              <a:rPr lang="en-US" sz="2800" spc="-60" dirty="0">
                <a:solidFill>
                  <a:srgbClr val="101A09"/>
                </a:solidFill>
                <a:latin typeface="+mn-lt"/>
                <a:cs typeface="Century Gothic"/>
              </a:rPr>
              <a:t> </a:t>
            </a:r>
            <a:r>
              <a:rPr lang="en-US" sz="2800" spc="-10" dirty="0">
                <a:solidFill>
                  <a:srgbClr val="101A09"/>
                </a:solidFill>
                <a:latin typeface="+mn-lt"/>
                <a:cs typeface="Century Gothic"/>
              </a:rPr>
              <a:t>parents, </a:t>
            </a:r>
            <a:r>
              <a:rPr lang="en-US" sz="2800" dirty="0">
                <a:solidFill>
                  <a:srgbClr val="101A09"/>
                </a:solidFill>
                <a:latin typeface="+mn-lt"/>
                <a:cs typeface="Century Gothic"/>
              </a:rPr>
              <a:t>child</a:t>
            </a:r>
            <a:r>
              <a:rPr lang="en-US" sz="2800" spc="-45" dirty="0">
                <a:solidFill>
                  <a:srgbClr val="101A09"/>
                </a:solidFill>
                <a:latin typeface="+mn-lt"/>
                <a:cs typeface="Century Gothic"/>
              </a:rPr>
              <a:t> </a:t>
            </a:r>
            <a:r>
              <a:rPr lang="en-US" sz="2800" dirty="0">
                <a:solidFill>
                  <a:srgbClr val="101A09"/>
                </a:solidFill>
                <a:latin typeface="+mn-lt"/>
                <a:cs typeface="Century Gothic"/>
              </a:rPr>
              <a:t>support</a:t>
            </a:r>
            <a:r>
              <a:rPr lang="en-US" sz="2800" spc="-55" dirty="0">
                <a:solidFill>
                  <a:srgbClr val="101A09"/>
                </a:solidFill>
                <a:latin typeface="+mn-lt"/>
                <a:cs typeface="Century Gothic"/>
              </a:rPr>
              <a:t> </a:t>
            </a:r>
            <a:r>
              <a:rPr lang="en-US" sz="2800" dirty="0">
                <a:solidFill>
                  <a:srgbClr val="101A09"/>
                </a:solidFill>
                <a:latin typeface="+mn-lt"/>
                <a:cs typeface="Century Gothic"/>
              </a:rPr>
              <a:t>projects</a:t>
            </a:r>
            <a:r>
              <a:rPr lang="en-US" sz="2800" spc="-40" dirty="0">
                <a:solidFill>
                  <a:srgbClr val="101A09"/>
                </a:solidFill>
                <a:latin typeface="+mn-lt"/>
                <a:cs typeface="Century Gothic"/>
              </a:rPr>
              <a:t> </a:t>
            </a:r>
            <a:r>
              <a:rPr lang="en-US" sz="2800" dirty="0">
                <a:solidFill>
                  <a:srgbClr val="101A09"/>
                </a:solidFill>
                <a:latin typeface="+mn-lt"/>
                <a:cs typeface="Century Gothic"/>
              </a:rPr>
              <a:t>across</a:t>
            </a:r>
            <a:r>
              <a:rPr lang="en-US" sz="2800" spc="-50" dirty="0">
                <a:solidFill>
                  <a:srgbClr val="101A09"/>
                </a:solidFill>
                <a:latin typeface="+mn-lt"/>
                <a:cs typeface="Century Gothic"/>
              </a:rPr>
              <a:t> </a:t>
            </a:r>
            <a:r>
              <a:rPr lang="en-US" sz="2800" dirty="0">
                <a:solidFill>
                  <a:srgbClr val="101A09"/>
                </a:solidFill>
                <a:latin typeface="+mn-lt"/>
                <a:cs typeface="Century Gothic"/>
              </a:rPr>
              <a:t>the</a:t>
            </a:r>
            <a:r>
              <a:rPr lang="en-US" sz="2800" spc="-55" dirty="0">
                <a:solidFill>
                  <a:srgbClr val="101A09"/>
                </a:solidFill>
                <a:latin typeface="+mn-lt"/>
                <a:cs typeface="Century Gothic"/>
              </a:rPr>
              <a:t> </a:t>
            </a:r>
            <a:r>
              <a:rPr lang="en-US" sz="2800" dirty="0">
                <a:solidFill>
                  <a:srgbClr val="101A09"/>
                </a:solidFill>
                <a:latin typeface="+mn-lt"/>
                <a:cs typeface="Century Gothic"/>
              </a:rPr>
              <a:t>nation</a:t>
            </a:r>
            <a:r>
              <a:rPr lang="en-US" sz="2800" spc="-45" dirty="0">
                <a:solidFill>
                  <a:srgbClr val="101A09"/>
                </a:solidFill>
                <a:latin typeface="+mn-lt"/>
                <a:cs typeface="Century Gothic"/>
              </a:rPr>
              <a:t> </a:t>
            </a:r>
            <a:r>
              <a:rPr lang="en-US" sz="2800" dirty="0">
                <a:solidFill>
                  <a:srgbClr val="101A09"/>
                </a:solidFill>
                <a:latin typeface="+mn-lt"/>
                <a:cs typeface="Century Gothic"/>
              </a:rPr>
              <a:t>are</a:t>
            </a:r>
            <a:r>
              <a:rPr lang="en-US" sz="2800" spc="-50" dirty="0">
                <a:solidFill>
                  <a:srgbClr val="101A09"/>
                </a:solidFill>
                <a:latin typeface="+mn-lt"/>
                <a:cs typeface="Century Gothic"/>
              </a:rPr>
              <a:t> </a:t>
            </a:r>
            <a:r>
              <a:rPr lang="en-US" sz="2800" dirty="0">
                <a:solidFill>
                  <a:srgbClr val="101A09"/>
                </a:solidFill>
                <a:latin typeface="+mn-lt"/>
                <a:cs typeface="Century Gothic"/>
              </a:rPr>
              <a:t>realizing</a:t>
            </a:r>
            <a:r>
              <a:rPr lang="en-US" sz="2800" spc="-50" dirty="0">
                <a:solidFill>
                  <a:srgbClr val="101A09"/>
                </a:solidFill>
                <a:latin typeface="+mn-lt"/>
                <a:cs typeface="Century Gothic"/>
              </a:rPr>
              <a:t> </a:t>
            </a:r>
            <a:r>
              <a:rPr lang="en-US" sz="2800" dirty="0">
                <a:solidFill>
                  <a:srgbClr val="101A09"/>
                </a:solidFill>
                <a:latin typeface="+mn-lt"/>
                <a:cs typeface="Century Gothic"/>
              </a:rPr>
              <a:t>that</a:t>
            </a:r>
            <a:r>
              <a:rPr lang="en-US" sz="2800" spc="-55" dirty="0">
                <a:solidFill>
                  <a:srgbClr val="101A09"/>
                </a:solidFill>
                <a:latin typeface="+mn-lt"/>
                <a:cs typeface="Century Gothic"/>
              </a:rPr>
              <a:t> </a:t>
            </a:r>
            <a:r>
              <a:rPr lang="en-US" sz="2800" dirty="0">
                <a:solidFill>
                  <a:srgbClr val="101A09"/>
                </a:solidFill>
                <a:latin typeface="+mn-lt"/>
                <a:cs typeface="Century Gothic"/>
              </a:rPr>
              <a:t>we</a:t>
            </a:r>
            <a:r>
              <a:rPr lang="en-US" sz="2800" spc="-60" dirty="0">
                <a:solidFill>
                  <a:srgbClr val="101A09"/>
                </a:solidFill>
                <a:latin typeface="+mn-lt"/>
                <a:cs typeface="Century Gothic"/>
              </a:rPr>
              <a:t> </a:t>
            </a:r>
            <a:r>
              <a:rPr lang="en-US" sz="2800" dirty="0">
                <a:solidFill>
                  <a:srgbClr val="101A09"/>
                </a:solidFill>
                <a:latin typeface="+mn-lt"/>
                <a:cs typeface="Century Gothic"/>
              </a:rPr>
              <a:t>have</a:t>
            </a:r>
            <a:r>
              <a:rPr lang="en-US" sz="2800" spc="-50" dirty="0">
                <a:solidFill>
                  <a:srgbClr val="101A09"/>
                </a:solidFill>
                <a:latin typeface="+mn-lt"/>
                <a:cs typeface="Century Gothic"/>
              </a:rPr>
              <a:t> </a:t>
            </a:r>
            <a:r>
              <a:rPr lang="en-US" sz="2800" dirty="0">
                <a:solidFill>
                  <a:srgbClr val="101A09"/>
                </a:solidFill>
                <a:latin typeface="+mn-lt"/>
                <a:cs typeface="Century Gothic"/>
              </a:rPr>
              <a:t>an</a:t>
            </a:r>
            <a:r>
              <a:rPr lang="en-US" sz="2800" spc="-55" dirty="0">
                <a:solidFill>
                  <a:srgbClr val="101A09"/>
                </a:solidFill>
                <a:latin typeface="+mn-lt"/>
                <a:cs typeface="Century Gothic"/>
              </a:rPr>
              <a:t> </a:t>
            </a:r>
            <a:r>
              <a:rPr lang="en-US" sz="2800" dirty="0">
                <a:solidFill>
                  <a:srgbClr val="101A09"/>
                </a:solidFill>
                <a:latin typeface="+mn-lt"/>
                <a:cs typeface="Century Gothic"/>
              </a:rPr>
              <a:t>obligation</a:t>
            </a:r>
            <a:r>
              <a:rPr lang="en-US" sz="2800" spc="-45" dirty="0">
                <a:solidFill>
                  <a:srgbClr val="101A09"/>
                </a:solidFill>
                <a:latin typeface="+mn-lt"/>
                <a:cs typeface="Century Gothic"/>
              </a:rPr>
              <a:t> </a:t>
            </a:r>
            <a:r>
              <a:rPr lang="en-US" sz="2800" spc="-25" dirty="0">
                <a:solidFill>
                  <a:srgbClr val="101A09"/>
                </a:solidFill>
                <a:latin typeface="+mn-lt"/>
                <a:cs typeface="Century Gothic"/>
              </a:rPr>
              <a:t>to </a:t>
            </a:r>
            <a:r>
              <a:rPr lang="en-US" sz="2800" dirty="0">
                <a:solidFill>
                  <a:srgbClr val="101A09"/>
                </a:solidFill>
                <a:latin typeface="+mn-lt"/>
                <a:cs typeface="Century Gothic"/>
              </a:rPr>
              <a:t>navigate</a:t>
            </a:r>
            <a:r>
              <a:rPr lang="en-US" sz="2800" spc="-45" dirty="0">
                <a:solidFill>
                  <a:srgbClr val="101A09"/>
                </a:solidFill>
                <a:latin typeface="+mn-lt"/>
                <a:cs typeface="Century Gothic"/>
              </a:rPr>
              <a:t> </a:t>
            </a:r>
            <a:r>
              <a:rPr lang="en-US" sz="2800" dirty="0">
                <a:solidFill>
                  <a:srgbClr val="101A09"/>
                </a:solidFill>
                <a:latin typeface="+mn-lt"/>
                <a:cs typeface="Century Gothic"/>
              </a:rPr>
              <a:t>our</a:t>
            </a:r>
            <a:r>
              <a:rPr lang="en-US" sz="2800" spc="-50" dirty="0">
                <a:solidFill>
                  <a:srgbClr val="101A09"/>
                </a:solidFill>
                <a:latin typeface="+mn-lt"/>
                <a:cs typeface="Century Gothic"/>
              </a:rPr>
              <a:t> </a:t>
            </a:r>
            <a:r>
              <a:rPr lang="en-US" sz="2800" dirty="0">
                <a:solidFill>
                  <a:srgbClr val="101A09"/>
                </a:solidFill>
                <a:latin typeface="+mn-lt"/>
                <a:cs typeface="Century Gothic"/>
              </a:rPr>
              <a:t>customers</a:t>
            </a:r>
            <a:r>
              <a:rPr lang="en-US" sz="2800" spc="-40" dirty="0">
                <a:solidFill>
                  <a:srgbClr val="101A09"/>
                </a:solidFill>
                <a:latin typeface="+mn-lt"/>
                <a:cs typeface="Century Gothic"/>
              </a:rPr>
              <a:t> </a:t>
            </a:r>
            <a:r>
              <a:rPr lang="en-US" sz="2800" dirty="0">
                <a:solidFill>
                  <a:srgbClr val="101A09"/>
                </a:solidFill>
                <a:latin typeface="+mn-lt"/>
                <a:cs typeface="Century Gothic"/>
              </a:rPr>
              <a:t>to</a:t>
            </a:r>
            <a:r>
              <a:rPr lang="en-US" sz="2800" spc="-55" dirty="0">
                <a:solidFill>
                  <a:srgbClr val="101A09"/>
                </a:solidFill>
                <a:latin typeface="+mn-lt"/>
                <a:cs typeface="Century Gothic"/>
              </a:rPr>
              <a:t> </a:t>
            </a:r>
            <a:r>
              <a:rPr lang="en-US" sz="2800" dirty="0">
                <a:solidFill>
                  <a:srgbClr val="101A09"/>
                </a:solidFill>
                <a:latin typeface="+mn-lt"/>
                <a:cs typeface="Century Gothic"/>
              </a:rPr>
              <a:t>services</a:t>
            </a:r>
            <a:r>
              <a:rPr lang="en-US" sz="2800" spc="-35" dirty="0">
                <a:solidFill>
                  <a:srgbClr val="101A09"/>
                </a:solidFill>
                <a:latin typeface="+mn-lt"/>
                <a:cs typeface="Century Gothic"/>
              </a:rPr>
              <a:t> </a:t>
            </a:r>
            <a:r>
              <a:rPr lang="en-US" sz="2800" dirty="0">
                <a:solidFill>
                  <a:srgbClr val="101A09"/>
                </a:solidFill>
                <a:latin typeface="+mn-lt"/>
                <a:cs typeface="Century Gothic"/>
              </a:rPr>
              <a:t>that</a:t>
            </a:r>
            <a:r>
              <a:rPr lang="en-US" sz="2800" spc="-55" dirty="0">
                <a:solidFill>
                  <a:srgbClr val="101A09"/>
                </a:solidFill>
                <a:latin typeface="+mn-lt"/>
                <a:cs typeface="Century Gothic"/>
              </a:rPr>
              <a:t> </a:t>
            </a:r>
            <a:r>
              <a:rPr lang="en-US" sz="2800" dirty="0">
                <a:solidFill>
                  <a:srgbClr val="101A09"/>
                </a:solidFill>
                <a:latin typeface="+mn-lt"/>
                <a:cs typeface="Century Gothic"/>
              </a:rPr>
              <a:t>aid</a:t>
            </a:r>
            <a:r>
              <a:rPr lang="en-US" sz="2800" spc="-55" dirty="0">
                <a:solidFill>
                  <a:srgbClr val="101A09"/>
                </a:solidFill>
                <a:latin typeface="+mn-lt"/>
                <a:cs typeface="Century Gothic"/>
              </a:rPr>
              <a:t> </a:t>
            </a:r>
            <a:r>
              <a:rPr lang="en-US" sz="2800" dirty="0">
                <a:solidFill>
                  <a:srgbClr val="101A09"/>
                </a:solidFill>
                <a:latin typeface="+mn-lt"/>
                <a:cs typeface="Century Gothic"/>
              </a:rPr>
              <a:t>in</a:t>
            </a:r>
            <a:r>
              <a:rPr lang="en-US" sz="2800" spc="-45" dirty="0">
                <a:solidFill>
                  <a:srgbClr val="101A09"/>
                </a:solidFill>
                <a:latin typeface="+mn-lt"/>
                <a:cs typeface="Century Gothic"/>
              </a:rPr>
              <a:t> </a:t>
            </a:r>
            <a:r>
              <a:rPr lang="en-US" sz="2800" spc="-10" dirty="0">
                <a:solidFill>
                  <a:srgbClr val="101A09"/>
                </a:solidFill>
                <a:latin typeface="+mn-lt"/>
                <a:cs typeface="Century Gothic"/>
              </a:rPr>
              <a:t>self-</a:t>
            </a:r>
            <a:r>
              <a:rPr lang="en-US" sz="2800" dirty="0">
                <a:solidFill>
                  <a:srgbClr val="101A09"/>
                </a:solidFill>
                <a:latin typeface="+mn-lt"/>
                <a:cs typeface="Century Gothic"/>
              </a:rPr>
              <a:t>sufficiency,</a:t>
            </a:r>
            <a:r>
              <a:rPr lang="en-US" sz="2800" spc="-45" dirty="0">
                <a:solidFill>
                  <a:srgbClr val="101A09"/>
                </a:solidFill>
                <a:latin typeface="+mn-lt"/>
                <a:cs typeface="Century Gothic"/>
              </a:rPr>
              <a:t> </a:t>
            </a:r>
            <a:r>
              <a:rPr lang="en-US" sz="2800" dirty="0">
                <a:solidFill>
                  <a:srgbClr val="101A09"/>
                </a:solidFill>
                <a:latin typeface="+mn-lt"/>
                <a:cs typeface="Century Gothic"/>
              </a:rPr>
              <a:t>and</a:t>
            </a:r>
            <a:r>
              <a:rPr lang="en-US" sz="2800" spc="-45" dirty="0">
                <a:solidFill>
                  <a:srgbClr val="101A09"/>
                </a:solidFill>
                <a:latin typeface="+mn-lt"/>
                <a:cs typeface="Century Gothic"/>
              </a:rPr>
              <a:t> </a:t>
            </a:r>
            <a:r>
              <a:rPr lang="en-US" sz="2800" dirty="0">
                <a:solidFill>
                  <a:srgbClr val="101A09"/>
                </a:solidFill>
                <a:latin typeface="+mn-lt"/>
                <a:cs typeface="Century Gothic"/>
              </a:rPr>
              <a:t>that</a:t>
            </a:r>
            <a:r>
              <a:rPr lang="en-US" sz="2800" spc="-55" dirty="0">
                <a:solidFill>
                  <a:srgbClr val="101A09"/>
                </a:solidFill>
                <a:latin typeface="+mn-lt"/>
                <a:cs typeface="Century Gothic"/>
              </a:rPr>
              <a:t> </a:t>
            </a:r>
            <a:r>
              <a:rPr lang="en-US" sz="2800" dirty="0">
                <a:solidFill>
                  <a:srgbClr val="101A09"/>
                </a:solidFill>
                <a:latin typeface="+mn-lt"/>
                <a:cs typeface="Century Gothic"/>
              </a:rPr>
              <a:t>in</a:t>
            </a:r>
            <a:r>
              <a:rPr lang="en-US" sz="2800" spc="-50" dirty="0">
                <a:solidFill>
                  <a:srgbClr val="101A09"/>
                </a:solidFill>
                <a:latin typeface="+mn-lt"/>
                <a:cs typeface="Century Gothic"/>
              </a:rPr>
              <a:t> </a:t>
            </a:r>
            <a:r>
              <a:rPr lang="en-US" sz="2800" dirty="0">
                <a:solidFill>
                  <a:srgbClr val="101A09"/>
                </a:solidFill>
                <a:latin typeface="+mn-lt"/>
                <a:cs typeface="Century Gothic"/>
              </a:rPr>
              <a:t>doing</a:t>
            </a:r>
            <a:r>
              <a:rPr lang="en-US" sz="2800" spc="-30" dirty="0">
                <a:solidFill>
                  <a:srgbClr val="101A09"/>
                </a:solidFill>
                <a:latin typeface="+mn-lt"/>
                <a:cs typeface="Century Gothic"/>
              </a:rPr>
              <a:t> </a:t>
            </a:r>
            <a:r>
              <a:rPr lang="en-US" sz="2800" dirty="0">
                <a:solidFill>
                  <a:srgbClr val="101A09"/>
                </a:solidFill>
                <a:latin typeface="+mn-lt"/>
                <a:cs typeface="Century Gothic"/>
              </a:rPr>
              <a:t>so,</a:t>
            </a:r>
            <a:r>
              <a:rPr lang="en-US" sz="2800" spc="-55" dirty="0">
                <a:solidFill>
                  <a:srgbClr val="101A09"/>
                </a:solidFill>
                <a:latin typeface="+mn-lt"/>
                <a:cs typeface="Century Gothic"/>
              </a:rPr>
              <a:t> </a:t>
            </a:r>
            <a:r>
              <a:rPr lang="en-US" sz="2800" spc="-25" dirty="0">
                <a:solidFill>
                  <a:srgbClr val="101A09"/>
                </a:solidFill>
                <a:latin typeface="+mn-lt"/>
                <a:cs typeface="Century Gothic"/>
              </a:rPr>
              <a:t>we </a:t>
            </a:r>
            <a:r>
              <a:rPr lang="en-US" sz="2800" dirty="0">
                <a:solidFill>
                  <a:srgbClr val="101A09"/>
                </a:solidFill>
                <a:latin typeface="+mn-lt"/>
                <a:cs typeface="Century Gothic"/>
              </a:rPr>
              <a:t>can</a:t>
            </a:r>
            <a:r>
              <a:rPr lang="en-US" sz="2800" spc="-40" dirty="0">
                <a:solidFill>
                  <a:srgbClr val="101A09"/>
                </a:solidFill>
                <a:latin typeface="+mn-lt"/>
                <a:cs typeface="Century Gothic"/>
              </a:rPr>
              <a:t> </a:t>
            </a:r>
            <a:r>
              <a:rPr lang="en-US" sz="2800" dirty="0">
                <a:solidFill>
                  <a:srgbClr val="101A09"/>
                </a:solidFill>
                <a:latin typeface="+mn-lt"/>
                <a:cs typeface="Century Gothic"/>
              </a:rPr>
              <a:t>help</a:t>
            </a:r>
            <a:r>
              <a:rPr lang="en-US" sz="2800" spc="-55" dirty="0">
                <a:solidFill>
                  <a:srgbClr val="101A09"/>
                </a:solidFill>
                <a:latin typeface="+mn-lt"/>
                <a:cs typeface="Century Gothic"/>
              </a:rPr>
              <a:t> </a:t>
            </a:r>
            <a:r>
              <a:rPr lang="en-US" sz="2800" dirty="0">
                <a:solidFill>
                  <a:srgbClr val="101A09"/>
                </a:solidFill>
                <a:latin typeface="+mn-lt"/>
                <a:cs typeface="Century Gothic"/>
              </a:rPr>
              <a:t>revitalize</a:t>
            </a:r>
            <a:r>
              <a:rPr lang="en-US" sz="2800" spc="-50" dirty="0">
                <a:solidFill>
                  <a:srgbClr val="101A09"/>
                </a:solidFill>
                <a:latin typeface="+mn-lt"/>
                <a:cs typeface="Century Gothic"/>
              </a:rPr>
              <a:t> </a:t>
            </a:r>
            <a:r>
              <a:rPr lang="en-US" sz="2800" dirty="0">
                <a:solidFill>
                  <a:srgbClr val="101A09"/>
                </a:solidFill>
                <a:latin typeface="+mn-lt"/>
                <a:cs typeface="Century Gothic"/>
              </a:rPr>
              <a:t>the</a:t>
            </a:r>
            <a:r>
              <a:rPr lang="en-US" sz="2800" spc="-50" dirty="0">
                <a:solidFill>
                  <a:srgbClr val="101A09"/>
                </a:solidFill>
                <a:latin typeface="+mn-lt"/>
                <a:cs typeface="Century Gothic"/>
              </a:rPr>
              <a:t> </a:t>
            </a:r>
            <a:r>
              <a:rPr lang="en-US" sz="2800" dirty="0">
                <a:solidFill>
                  <a:srgbClr val="101A09"/>
                </a:solidFill>
                <a:latin typeface="+mn-lt"/>
                <a:cs typeface="Century Gothic"/>
              </a:rPr>
              <a:t>perception</a:t>
            </a:r>
            <a:r>
              <a:rPr lang="en-US" sz="2800" spc="-40" dirty="0">
                <a:solidFill>
                  <a:srgbClr val="101A09"/>
                </a:solidFill>
                <a:latin typeface="+mn-lt"/>
                <a:cs typeface="Century Gothic"/>
              </a:rPr>
              <a:t> </a:t>
            </a:r>
            <a:r>
              <a:rPr lang="en-US" sz="2800" dirty="0">
                <a:solidFill>
                  <a:srgbClr val="101A09"/>
                </a:solidFill>
                <a:latin typeface="+mn-lt"/>
                <a:cs typeface="Century Gothic"/>
              </a:rPr>
              <a:t>of</a:t>
            </a:r>
            <a:r>
              <a:rPr lang="en-US" sz="2800" spc="-50" dirty="0">
                <a:solidFill>
                  <a:srgbClr val="101A09"/>
                </a:solidFill>
                <a:latin typeface="+mn-lt"/>
                <a:cs typeface="Century Gothic"/>
              </a:rPr>
              <a:t> </a:t>
            </a:r>
            <a:r>
              <a:rPr lang="en-US" sz="2800" dirty="0">
                <a:solidFill>
                  <a:srgbClr val="101A09"/>
                </a:solidFill>
                <a:latin typeface="+mn-lt"/>
                <a:cs typeface="Century Gothic"/>
              </a:rPr>
              <a:t>child</a:t>
            </a:r>
            <a:r>
              <a:rPr lang="en-US" sz="2800" spc="-40" dirty="0">
                <a:solidFill>
                  <a:srgbClr val="101A09"/>
                </a:solidFill>
                <a:latin typeface="+mn-lt"/>
                <a:cs typeface="Century Gothic"/>
              </a:rPr>
              <a:t> </a:t>
            </a:r>
            <a:r>
              <a:rPr lang="en-US" sz="2800" spc="-10" dirty="0">
                <a:solidFill>
                  <a:srgbClr val="101A09"/>
                </a:solidFill>
                <a:latin typeface="+mn-lt"/>
                <a:cs typeface="Century Gothic"/>
              </a:rPr>
              <a:t>support.</a:t>
            </a:r>
            <a:br>
              <a:rPr lang="en-US" sz="2800" spc="-10" dirty="0">
                <a:solidFill>
                  <a:srgbClr val="101A09"/>
                </a:solidFill>
                <a:latin typeface="+mn-lt"/>
                <a:cs typeface="Century Gothic"/>
              </a:rPr>
            </a:br>
            <a:br>
              <a:rPr lang="en-US" sz="2800" dirty="0">
                <a:latin typeface="+mn-lt"/>
                <a:cs typeface="Century Gothic"/>
              </a:rPr>
            </a:br>
            <a:r>
              <a:rPr lang="en-US" sz="2800" dirty="0">
                <a:solidFill>
                  <a:srgbClr val="101A09"/>
                </a:solidFill>
                <a:latin typeface="+mn-lt"/>
                <a:cs typeface="Century Gothic"/>
              </a:rPr>
              <a:t>It</a:t>
            </a:r>
            <a:r>
              <a:rPr lang="en-US" sz="2800" spc="-50" dirty="0">
                <a:solidFill>
                  <a:srgbClr val="101A09"/>
                </a:solidFill>
                <a:latin typeface="+mn-lt"/>
                <a:cs typeface="Century Gothic"/>
              </a:rPr>
              <a:t> </a:t>
            </a:r>
            <a:r>
              <a:rPr lang="en-US" sz="2800" dirty="0">
                <a:solidFill>
                  <a:srgbClr val="101A09"/>
                </a:solidFill>
                <a:latin typeface="+mn-lt"/>
                <a:cs typeface="Century Gothic"/>
              </a:rPr>
              <a:t>takes</a:t>
            </a:r>
            <a:r>
              <a:rPr lang="en-US" sz="2800" spc="-40" dirty="0">
                <a:solidFill>
                  <a:srgbClr val="101A09"/>
                </a:solidFill>
                <a:latin typeface="+mn-lt"/>
                <a:cs typeface="Century Gothic"/>
              </a:rPr>
              <a:t> </a:t>
            </a:r>
            <a:r>
              <a:rPr lang="en-US" sz="2800" dirty="0">
                <a:solidFill>
                  <a:srgbClr val="101A09"/>
                </a:solidFill>
                <a:latin typeface="+mn-lt"/>
                <a:cs typeface="Century Gothic"/>
              </a:rPr>
              <a:t>time</a:t>
            </a:r>
            <a:r>
              <a:rPr lang="en-US" sz="2800" spc="-40" dirty="0">
                <a:solidFill>
                  <a:srgbClr val="101A09"/>
                </a:solidFill>
                <a:latin typeface="+mn-lt"/>
                <a:cs typeface="Century Gothic"/>
              </a:rPr>
              <a:t> </a:t>
            </a:r>
            <a:r>
              <a:rPr lang="en-US" sz="2800" dirty="0">
                <a:solidFill>
                  <a:srgbClr val="101A09"/>
                </a:solidFill>
                <a:latin typeface="+mn-lt"/>
                <a:cs typeface="Century Gothic"/>
              </a:rPr>
              <a:t>to</a:t>
            </a:r>
            <a:r>
              <a:rPr lang="en-US" sz="2800" spc="-45" dirty="0">
                <a:solidFill>
                  <a:srgbClr val="101A09"/>
                </a:solidFill>
                <a:latin typeface="+mn-lt"/>
                <a:cs typeface="Century Gothic"/>
              </a:rPr>
              <a:t> </a:t>
            </a:r>
            <a:r>
              <a:rPr lang="en-US" sz="2800" dirty="0">
                <a:solidFill>
                  <a:srgbClr val="101A09"/>
                </a:solidFill>
                <a:latin typeface="+mn-lt"/>
                <a:cs typeface="Century Gothic"/>
              </a:rPr>
              <a:t>change</a:t>
            </a:r>
            <a:r>
              <a:rPr lang="en-US" sz="2800" spc="-15" dirty="0">
                <a:solidFill>
                  <a:srgbClr val="101A09"/>
                </a:solidFill>
                <a:latin typeface="+mn-lt"/>
                <a:cs typeface="Century Gothic"/>
              </a:rPr>
              <a:t> </a:t>
            </a:r>
            <a:r>
              <a:rPr lang="en-US" sz="2800" dirty="0">
                <a:solidFill>
                  <a:srgbClr val="101A09"/>
                </a:solidFill>
                <a:latin typeface="+mn-lt"/>
                <a:cs typeface="Century Gothic"/>
              </a:rPr>
              <a:t>the</a:t>
            </a:r>
            <a:r>
              <a:rPr lang="en-US" sz="2800" spc="-40" dirty="0">
                <a:solidFill>
                  <a:srgbClr val="101A09"/>
                </a:solidFill>
                <a:latin typeface="+mn-lt"/>
                <a:cs typeface="Century Gothic"/>
              </a:rPr>
              <a:t> </a:t>
            </a:r>
            <a:r>
              <a:rPr lang="en-US" sz="2800" dirty="0">
                <a:solidFill>
                  <a:srgbClr val="101A09"/>
                </a:solidFill>
                <a:latin typeface="+mn-lt"/>
                <a:cs typeface="Century Gothic"/>
              </a:rPr>
              <a:t>views</a:t>
            </a:r>
            <a:r>
              <a:rPr lang="en-US" sz="2800" spc="-35" dirty="0">
                <a:solidFill>
                  <a:srgbClr val="101A09"/>
                </a:solidFill>
                <a:latin typeface="+mn-lt"/>
                <a:cs typeface="Century Gothic"/>
              </a:rPr>
              <a:t> </a:t>
            </a:r>
            <a:r>
              <a:rPr lang="en-US" sz="2800" dirty="0">
                <a:solidFill>
                  <a:srgbClr val="101A09"/>
                </a:solidFill>
                <a:latin typeface="+mn-lt"/>
                <a:cs typeface="Century Gothic"/>
              </a:rPr>
              <a:t>of</a:t>
            </a:r>
            <a:r>
              <a:rPr lang="en-US" sz="2800" spc="-40" dirty="0">
                <a:solidFill>
                  <a:srgbClr val="101A09"/>
                </a:solidFill>
                <a:latin typeface="+mn-lt"/>
                <a:cs typeface="Century Gothic"/>
              </a:rPr>
              <a:t> </a:t>
            </a:r>
            <a:r>
              <a:rPr lang="en-US" sz="2800" dirty="0">
                <a:solidFill>
                  <a:srgbClr val="101A09"/>
                </a:solidFill>
                <a:latin typeface="+mn-lt"/>
                <a:cs typeface="Century Gothic"/>
              </a:rPr>
              <a:t>a</a:t>
            </a:r>
            <a:r>
              <a:rPr lang="en-US" sz="2800" spc="-45" dirty="0">
                <a:solidFill>
                  <a:srgbClr val="101A09"/>
                </a:solidFill>
                <a:latin typeface="+mn-lt"/>
                <a:cs typeface="Century Gothic"/>
              </a:rPr>
              <a:t> </a:t>
            </a:r>
            <a:r>
              <a:rPr lang="en-US" sz="2800" dirty="0">
                <a:solidFill>
                  <a:srgbClr val="101A09"/>
                </a:solidFill>
                <a:latin typeface="+mn-lt"/>
                <a:cs typeface="Century Gothic"/>
              </a:rPr>
              <a:t>community</a:t>
            </a:r>
            <a:r>
              <a:rPr lang="en-US" sz="2800" spc="-15" dirty="0">
                <a:solidFill>
                  <a:srgbClr val="101A09"/>
                </a:solidFill>
                <a:latin typeface="+mn-lt"/>
                <a:cs typeface="Century Gothic"/>
              </a:rPr>
              <a:t> </a:t>
            </a:r>
            <a:r>
              <a:rPr lang="en-US" sz="2800" dirty="0">
                <a:solidFill>
                  <a:srgbClr val="101A09"/>
                </a:solidFill>
                <a:latin typeface="+mn-lt"/>
                <a:cs typeface="Century Gothic"/>
              </a:rPr>
              <a:t>of</a:t>
            </a:r>
            <a:r>
              <a:rPr lang="en-US" sz="2800" spc="-35" dirty="0">
                <a:solidFill>
                  <a:srgbClr val="101A09"/>
                </a:solidFill>
                <a:latin typeface="+mn-lt"/>
                <a:cs typeface="Century Gothic"/>
              </a:rPr>
              <a:t> </a:t>
            </a:r>
            <a:r>
              <a:rPr lang="en-US" sz="2800" dirty="0">
                <a:solidFill>
                  <a:srgbClr val="101A09"/>
                </a:solidFill>
                <a:latin typeface="+mn-lt"/>
                <a:cs typeface="Century Gothic"/>
              </a:rPr>
              <a:t>people,</a:t>
            </a:r>
            <a:r>
              <a:rPr lang="en-US" sz="2800" spc="-35" dirty="0">
                <a:solidFill>
                  <a:srgbClr val="101A09"/>
                </a:solidFill>
                <a:latin typeface="+mn-lt"/>
                <a:cs typeface="Century Gothic"/>
              </a:rPr>
              <a:t> </a:t>
            </a:r>
            <a:r>
              <a:rPr lang="en-US" sz="2800" dirty="0">
                <a:solidFill>
                  <a:srgbClr val="101A09"/>
                </a:solidFill>
                <a:latin typeface="+mn-lt"/>
                <a:cs typeface="Century Gothic"/>
              </a:rPr>
              <a:t>but</a:t>
            </a:r>
            <a:r>
              <a:rPr lang="en-US" sz="2800" spc="-50" dirty="0">
                <a:solidFill>
                  <a:srgbClr val="101A09"/>
                </a:solidFill>
                <a:latin typeface="+mn-lt"/>
                <a:cs typeface="Century Gothic"/>
              </a:rPr>
              <a:t> </a:t>
            </a:r>
            <a:r>
              <a:rPr lang="en-US" sz="2800" dirty="0">
                <a:solidFill>
                  <a:srgbClr val="101A09"/>
                </a:solidFill>
                <a:latin typeface="+mn-lt"/>
                <a:cs typeface="Century Gothic"/>
              </a:rPr>
              <a:t>we</a:t>
            </a:r>
            <a:r>
              <a:rPr lang="en-US" sz="2800" spc="-35" dirty="0">
                <a:solidFill>
                  <a:srgbClr val="101A09"/>
                </a:solidFill>
                <a:latin typeface="+mn-lt"/>
                <a:cs typeface="Century Gothic"/>
              </a:rPr>
              <a:t> </a:t>
            </a:r>
            <a:r>
              <a:rPr lang="en-US" sz="2800" dirty="0">
                <a:solidFill>
                  <a:srgbClr val="101A09"/>
                </a:solidFill>
                <a:latin typeface="+mn-lt"/>
                <a:cs typeface="Century Gothic"/>
              </a:rPr>
              <a:t>are</a:t>
            </a:r>
            <a:r>
              <a:rPr lang="en-US" sz="2800" spc="-40" dirty="0">
                <a:solidFill>
                  <a:srgbClr val="101A09"/>
                </a:solidFill>
                <a:latin typeface="+mn-lt"/>
                <a:cs typeface="Century Gothic"/>
              </a:rPr>
              <a:t> </a:t>
            </a:r>
            <a:r>
              <a:rPr lang="en-US" sz="2800" dirty="0">
                <a:solidFill>
                  <a:srgbClr val="101A09"/>
                </a:solidFill>
                <a:latin typeface="+mn-lt"/>
                <a:cs typeface="Century Gothic"/>
              </a:rPr>
              <a:t>doing</a:t>
            </a:r>
            <a:r>
              <a:rPr lang="en-US" sz="2800" spc="-25" dirty="0">
                <a:solidFill>
                  <a:srgbClr val="101A09"/>
                </a:solidFill>
                <a:latin typeface="+mn-lt"/>
                <a:cs typeface="Century Gothic"/>
              </a:rPr>
              <a:t> it </a:t>
            </a:r>
            <a:r>
              <a:rPr lang="en-US" sz="2800" dirty="0">
                <a:solidFill>
                  <a:srgbClr val="101A09"/>
                </a:solidFill>
                <a:latin typeface="+mn-lt"/>
                <a:cs typeface="Century Gothic"/>
              </a:rPr>
              <a:t>successfully.</a:t>
            </a:r>
            <a:r>
              <a:rPr lang="en-US" sz="2800" spc="-45" dirty="0">
                <a:solidFill>
                  <a:srgbClr val="101A09"/>
                </a:solidFill>
                <a:latin typeface="+mn-lt"/>
                <a:cs typeface="Century Gothic"/>
              </a:rPr>
              <a:t> </a:t>
            </a:r>
            <a:r>
              <a:rPr lang="en-US" sz="2800" dirty="0">
                <a:solidFill>
                  <a:srgbClr val="101A09"/>
                </a:solidFill>
                <a:latin typeface="+mn-lt"/>
                <a:cs typeface="Century Gothic"/>
              </a:rPr>
              <a:t>In</a:t>
            </a:r>
            <a:r>
              <a:rPr lang="en-US" sz="2800" spc="-55" dirty="0">
                <a:solidFill>
                  <a:srgbClr val="101A09"/>
                </a:solidFill>
                <a:latin typeface="+mn-lt"/>
                <a:cs typeface="Century Gothic"/>
              </a:rPr>
              <a:t> </a:t>
            </a:r>
            <a:r>
              <a:rPr lang="en-US" sz="2800" dirty="0">
                <a:solidFill>
                  <a:srgbClr val="101A09"/>
                </a:solidFill>
                <a:latin typeface="+mn-lt"/>
                <a:cs typeface="Century Gothic"/>
              </a:rPr>
              <a:t>this</a:t>
            </a:r>
            <a:r>
              <a:rPr lang="en-US" sz="2800" spc="-60" dirty="0">
                <a:solidFill>
                  <a:srgbClr val="101A09"/>
                </a:solidFill>
                <a:latin typeface="+mn-lt"/>
                <a:cs typeface="Century Gothic"/>
              </a:rPr>
              <a:t> </a:t>
            </a:r>
            <a:r>
              <a:rPr lang="en-US" sz="2800" dirty="0">
                <a:solidFill>
                  <a:srgbClr val="101A09"/>
                </a:solidFill>
                <a:latin typeface="+mn-lt"/>
                <a:cs typeface="Century Gothic"/>
              </a:rPr>
              <a:t>inspiring</a:t>
            </a:r>
            <a:r>
              <a:rPr lang="en-US" sz="2800" spc="-45" dirty="0">
                <a:solidFill>
                  <a:srgbClr val="101A09"/>
                </a:solidFill>
                <a:latin typeface="+mn-lt"/>
                <a:cs typeface="Century Gothic"/>
              </a:rPr>
              <a:t> </a:t>
            </a:r>
            <a:r>
              <a:rPr lang="en-US" sz="2800" dirty="0">
                <a:solidFill>
                  <a:srgbClr val="101A09"/>
                </a:solidFill>
                <a:latin typeface="+mn-lt"/>
                <a:cs typeface="Century Gothic"/>
              </a:rPr>
              <a:t>workshop,</a:t>
            </a:r>
            <a:r>
              <a:rPr lang="en-US" sz="2800" spc="-50" dirty="0">
                <a:solidFill>
                  <a:srgbClr val="101A09"/>
                </a:solidFill>
                <a:latin typeface="+mn-lt"/>
                <a:cs typeface="Century Gothic"/>
              </a:rPr>
              <a:t> </a:t>
            </a:r>
            <a:r>
              <a:rPr lang="en-US" sz="2800" dirty="0">
                <a:solidFill>
                  <a:srgbClr val="101A09"/>
                </a:solidFill>
                <a:latin typeface="+mn-lt"/>
                <a:cs typeface="Century Gothic"/>
              </a:rPr>
              <a:t>we’ll</a:t>
            </a:r>
            <a:r>
              <a:rPr lang="en-US" sz="2800" spc="-75" dirty="0">
                <a:solidFill>
                  <a:srgbClr val="101A09"/>
                </a:solidFill>
                <a:latin typeface="+mn-lt"/>
                <a:cs typeface="Century Gothic"/>
              </a:rPr>
              <a:t> </a:t>
            </a:r>
            <a:r>
              <a:rPr lang="en-US" sz="2800" dirty="0">
                <a:solidFill>
                  <a:srgbClr val="101A09"/>
                </a:solidFill>
                <a:latin typeface="+mn-lt"/>
                <a:cs typeface="Century Gothic"/>
              </a:rPr>
              <a:t>show</a:t>
            </a:r>
            <a:r>
              <a:rPr lang="en-US" sz="2800" spc="-45" dirty="0">
                <a:solidFill>
                  <a:srgbClr val="101A09"/>
                </a:solidFill>
                <a:latin typeface="+mn-lt"/>
                <a:cs typeface="Century Gothic"/>
              </a:rPr>
              <a:t> </a:t>
            </a:r>
            <a:r>
              <a:rPr lang="en-US" sz="2800" dirty="0">
                <a:solidFill>
                  <a:srgbClr val="101A09"/>
                </a:solidFill>
                <a:latin typeface="+mn-lt"/>
                <a:cs typeface="Century Gothic"/>
              </a:rPr>
              <a:t>you</a:t>
            </a:r>
            <a:r>
              <a:rPr lang="en-US" sz="2800" spc="-60" dirty="0">
                <a:solidFill>
                  <a:srgbClr val="101A09"/>
                </a:solidFill>
                <a:latin typeface="+mn-lt"/>
                <a:cs typeface="Century Gothic"/>
              </a:rPr>
              <a:t> </a:t>
            </a:r>
            <a:r>
              <a:rPr lang="en-US" sz="2800" spc="-20" dirty="0">
                <a:solidFill>
                  <a:srgbClr val="101A09"/>
                </a:solidFill>
                <a:latin typeface="+mn-lt"/>
                <a:cs typeface="Century Gothic"/>
              </a:rPr>
              <a:t>how.</a:t>
            </a:r>
            <a:br>
              <a:rPr lang="en-US" sz="2800" dirty="0">
                <a:latin typeface="Century Gothic"/>
                <a:cs typeface="Century Gothic"/>
              </a:rPr>
            </a:br>
            <a:endParaRPr lang="en-US" sz="2800" dirty="0"/>
          </a:p>
        </p:txBody>
      </p:sp>
    </p:spTree>
    <p:extLst>
      <p:ext uri="{BB962C8B-B14F-4D97-AF65-F5344CB8AC3E}">
        <p14:creationId xmlns:p14="http://schemas.microsoft.com/office/powerpoint/2010/main" val="416685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C1C9F8-8C23-8A23-B0AA-E76B441557BB}"/>
              </a:ext>
            </a:extLst>
          </p:cNvPr>
          <p:cNvSpPr>
            <a:spLocks noGrp="1"/>
          </p:cNvSpPr>
          <p:nvPr>
            <p:ph type="title"/>
          </p:nvPr>
        </p:nvSpPr>
        <p:spPr>
          <a:xfrm>
            <a:off x="839788" y="457200"/>
            <a:ext cx="3932237" cy="1183064"/>
          </a:xfrm>
        </p:spPr>
        <p:txBody>
          <a:bodyPr>
            <a:normAutofit/>
          </a:bodyPr>
          <a:lstStyle/>
          <a:p>
            <a:r>
              <a:rPr lang="en-US" sz="4400" dirty="0"/>
              <a:t>FACTS</a:t>
            </a:r>
          </a:p>
        </p:txBody>
      </p:sp>
      <p:pic>
        <p:nvPicPr>
          <p:cNvPr id="5" name="object 3">
            <a:extLst>
              <a:ext uri="{FF2B5EF4-FFF2-40B4-BE49-F238E27FC236}">
                <a16:creationId xmlns:a16="http://schemas.microsoft.com/office/drawing/2014/main" id="{355EE2C5-5D00-9BAD-74C1-60374A261F76}"/>
              </a:ext>
            </a:extLst>
          </p:cNvPr>
          <p:cNvPicPr>
            <a:picLocks noGrp="1"/>
          </p:cNvPicPr>
          <p:nvPr>
            <p:ph idx="1"/>
          </p:nvPr>
        </p:nvPicPr>
        <p:blipFill>
          <a:blip r:embed="rId2" cstate="print"/>
          <a:srcRect l="15698" r="-13" b="-13"/>
          <a:stretch/>
        </p:blipFill>
        <p:spPr>
          <a:xfrm>
            <a:off x="5183188" y="987425"/>
            <a:ext cx="6172200" cy="4873625"/>
          </a:xfrm>
          <a:prstGeom prst="rect">
            <a:avLst/>
          </a:prstGeom>
          <a:noFill/>
        </p:spPr>
      </p:pic>
      <p:sp>
        <p:nvSpPr>
          <p:cNvPr id="12" name="Text Placeholder 3">
            <a:extLst>
              <a:ext uri="{FF2B5EF4-FFF2-40B4-BE49-F238E27FC236}">
                <a16:creationId xmlns:a16="http://schemas.microsoft.com/office/drawing/2014/main" id="{DC149A44-19B7-AC96-4736-05CA3A62B821}"/>
              </a:ext>
            </a:extLst>
          </p:cNvPr>
          <p:cNvSpPr>
            <a:spLocks noGrp="1"/>
          </p:cNvSpPr>
          <p:nvPr>
            <p:ph type="body" sz="half" idx="2"/>
          </p:nvPr>
        </p:nvSpPr>
        <p:spPr>
          <a:xfrm>
            <a:off x="839788" y="2057400"/>
            <a:ext cx="3932237" cy="3811588"/>
          </a:xfrm>
        </p:spPr>
        <p:txBody>
          <a:bodyPr/>
          <a:lstStyle/>
          <a:p>
            <a:pPr marL="12700">
              <a:lnSpc>
                <a:spcPct val="100000"/>
              </a:lnSpc>
              <a:spcBef>
                <a:spcPts val="100"/>
              </a:spcBef>
            </a:pPr>
            <a:r>
              <a:rPr lang="en-US" sz="3000" dirty="0">
                <a:latin typeface="Century Gothic"/>
                <a:cs typeface="Century Gothic"/>
              </a:rPr>
              <a:t>According</a:t>
            </a:r>
            <a:r>
              <a:rPr lang="en-US" sz="3000" spc="-55" dirty="0">
                <a:latin typeface="Century Gothic"/>
                <a:cs typeface="Century Gothic"/>
              </a:rPr>
              <a:t> </a:t>
            </a:r>
            <a:r>
              <a:rPr lang="en-US" sz="3000" dirty="0">
                <a:latin typeface="Century Gothic"/>
                <a:cs typeface="Century Gothic"/>
              </a:rPr>
              <a:t>to</a:t>
            </a:r>
            <a:r>
              <a:rPr lang="en-US" sz="3000" spc="-55" dirty="0">
                <a:latin typeface="Century Gothic"/>
                <a:cs typeface="Century Gothic"/>
              </a:rPr>
              <a:t> </a:t>
            </a:r>
            <a:r>
              <a:rPr lang="en-US" sz="3000" spc="-25" dirty="0">
                <a:latin typeface="Century Gothic"/>
                <a:cs typeface="Century Gothic"/>
              </a:rPr>
              <a:t>the</a:t>
            </a:r>
            <a:endParaRPr lang="en-US" sz="3000" dirty="0">
              <a:latin typeface="Century Gothic"/>
              <a:cs typeface="Century Gothic"/>
            </a:endParaRPr>
          </a:p>
          <a:p>
            <a:pPr marL="12700">
              <a:lnSpc>
                <a:spcPts val="3354"/>
              </a:lnSpc>
            </a:pPr>
            <a:r>
              <a:rPr lang="en-US" sz="3000" dirty="0">
                <a:latin typeface="Century Gothic"/>
                <a:cs typeface="Century Gothic"/>
              </a:rPr>
              <a:t>U.S.</a:t>
            </a:r>
            <a:r>
              <a:rPr lang="en-US" sz="3000" spc="-45" dirty="0">
                <a:latin typeface="Century Gothic"/>
                <a:cs typeface="Century Gothic"/>
              </a:rPr>
              <a:t> </a:t>
            </a:r>
            <a:r>
              <a:rPr lang="en-US" sz="3000" dirty="0">
                <a:latin typeface="Century Gothic"/>
                <a:cs typeface="Century Gothic"/>
              </a:rPr>
              <a:t>Census</a:t>
            </a:r>
            <a:r>
              <a:rPr lang="en-US" sz="3000" spc="-50" dirty="0">
                <a:latin typeface="Century Gothic"/>
                <a:cs typeface="Century Gothic"/>
              </a:rPr>
              <a:t> </a:t>
            </a:r>
            <a:r>
              <a:rPr lang="en-US" sz="3000" spc="-10" dirty="0">
                <a:latin typeface="Century Gothic"/>
                <a:cs typeface="Century Gothic"/>
              </a:rPr>
              <a:t>Bureau,</a:t>
            </a:r>
            <a:endParaRPr lang="en-US" sz="3000" dirty="0">
              <a:latin typeface="Century Gothic"/>
              <a:cs typeface="Century Gothic"/>
            </a:endParaRPr>
          </a:p>
          <a:p>
            <a:pPr marL="12700" marR="135890">
              <a:lnSpc>
                <a:spcPct val="99900"/>
              </a:lnSpc>
            </a:pPr>
            <a:r>
              <a:rPr lang="en-US" sz="3000" b="1" dirty="0">
                <a:solidFill>
                  <a:srgbClr val="FF9900"/>
                </a:solidFill>
                <a:latin typeface="Century Gothic"/>
                <a:cs typeface="Century Gothic"/>
              </a:rPr>
              <a:t>19.5</a:t>
            </a:r>
            <a:r>
              <a:rPr lang="en-US" sz="3000" b="1" spc="-15" dirty="0">
                <a:solidFill>
                  <a:srgbClr val="FF9900"/>
                </a:solidFill>
                <a:latin typeface="Century Gothic"/>
                <a:cs typeface="Century Gothic"/>
              </a:rPr>
              <a:t> </a:t>
            </a:r>
            <a:r>
              <a:rPr lang="en-US" sz="3000" b="1" spc="-10" dirty="0">
                <a:solidFill>
                  <a:srgbClr val="FF9900"/>
                </a:solidFill>
                <a:latin typeface="Century Gothic"/>
                <a:cs typeface="Century Gothic"/>
              </a:rPr>
              <a:t>million </a:t>
            </a:r>
            <a:r>
              <a:rPr lang="en-US" sz="3000" b="1" dirty="0">
                <a:solidFill>
                  <a:srgbClr val="FF9900"/>
                </a:solidFill>
                <a:latin typeface="Century Gothic"/>
                <a:cs typeface="Century Gothic"/>
              </a:rPr>
              <a:t>children, </a:t>
            </a:r>
            <a:r>
              <a:rPr lang="en-US" sz="3000" spc="-20" dirty="0">
                <a:solidFill>
                  <a:srgbClr val="FF9900"/>
                </a:solidFill>
                <a:latin typeface="Century Gothic"/>
                <a:cs typeface="Century Gothic"/>
              </a:rPr>
              <a:t>more </a:t>
            </a:r>
            <a:r>
              <a:rPr lang="en-US" sz="3000" dirty="0">
                <a:solidFill>
                  <a:srgbClr val="FF9900"/>
                </a:solidFill>
                <a:latin typeface="Century Gothic"/>
                <a:cs typeface="Century Gothic"/>
              </a:rPr>
              <a:t>than</a:t>
            </a:r>
            <a:r>
              <a:rPr lang="en-US" sz="3000" spc="-30" dirty="0">
                <a:solidFill>
                  <a:srgbClr val="FF9900"/>
                </a:solidFill>
                <a:latin typeface="Century Gothic"/>
                <a:cs typeface="Century Gothic"/>
              </a:rPr>
              <a:t> </a:t>
            </a:r>
            <a:r>
              <a:rPr lang="en-US" sz="3000" dirty="0">
                <a:solidFill>
                  <a:srgbClr val="FF9900"/>
                </a:solidFill>
                <a:latin typeface="Century Gothic"/>
                <a:cs typeface="Century Gothic"/>
              </a:rPr>
              <a:t>1</a:t>
            </a:r>
            <a:r>
              <a:rPr lang="en-US" sz="3000" spc="-40" dirty="0">
                <a:solidFill>
                  <a:srgbClr val="FF9900"/>
                </a:solidFill>
                <a:latin typeface="Century Gothic"/>
                <a:cs typeface="Century Gothic"/>
              </a:rPr>
              <a:t> </a:t>
            </a:r>
            <a:r>
              <a:rPr lang="en-US" sz="3000" dirty="0">
                <a:solidFill>
                  <a:srgbClr val="FF9900"/>
                </a:solidFill>
                <a:latin typeface="Century Gothic"/>
                <a:cs typeface="Century Gothic"/>
              </a:rPr>
              <a:t>in</a:t>
            </a:r>
            <a:r>
              <a:rPr lang="en-US" sz="3000" spc="-35" dirty="0">
                <a:solidFill>
                  <a:srgbClr val="FF9900"/>
                </a:solidFill>
                <a:latin typeface="Century Gothic"/>
                <a:cs typeface="Century Gothic"/>
              </a:rPr>
              <a:t> </a:t>
            </a:r>
            <a:r>
              <a:rPr lang="en-US" sz="3000" spc="-25" dirty="0">
                <a:solidFill>
                  <a:srgbClr val="FF9900"/>
                </a:solidFill>
                <a:latin typeface="Century Gothic"/>
                <a:cs typeface="Century Gothic"/>
              </a:rPr>
              <a:t>4</a:t>
            </a:r>
            <a:r>
              <a:rPr lang="en-US" sz="3000" spc="-25" dirty="0">
                <a:latin typeface="Century Gothic"/>
                <a:cs typeface="Century Gothic"/>
              </a:rPr>
              <a:t>,</a:t>
            </a:r>
            <a:endParaRPr lang="en-US" sz="3000" dirty="0">
              <a:latin typeface="Century Gothic"/>
              <a:cs typeface="Century Gothic"/>
            </a:endParaRPr>
          </a:p>
          <a:p>
            <a:pPr marL="12700">
              <a:lnSpc>
                <a:spcPct val="100000"/>
              </a:lnSpc>
              <a:spcBef>
                <a:spcPts val="20"/>
              </a:spcBef>
            </a:pPr>
            <a:r>
              <a:rPr lang="en-US" sz="3000" dirty="0">
                <a:latin typeface="Century Gothic"/>
                <a:cs typeface="Century Gothic"/>
              </a:rPr>
              <a:t>live</a:t>
            </a:r>
            <a:r>
              <a:rPr lang="en-US" sz="3000" spc="-60" dirty="0">
                <a:latin typeface="Century Gothic"/>
                <a:cs typeface="Century Gothic"/>
              </a:rPr>
              <a:t> </a:t>
            </a:r>
            <a:r>
              <a:rPr lang="en-US" sz="3000" dirty="0">
                <a:latin typeface="Century Gothic"/>
                <a:cs typeface="Century Gothic"/>
              </a:rPr>
              <a:t>without</a:t>
            </a:r>
            <a:r>
              <a:rPr lang="en-US" sz="3000" spc="-65" dirty="0">
                <a:latin typeface="Century Gothic"/>
                <a:cs typeface="Century Gothic"/>
              </a:rPr>
              <a:t> </a:t>
            </a:r>
            <a:r>
              <a:rPr lang="en-US" sz="3000" spc="-50" dirty="0">
                <a:latin typeface="Century Gothic"/>
                <a:cs typeface="Century Gothic"/>
              </a:rPr>
              <a:t>a</a:t>
            </a:r>
            <a:endParaRPr lang="en-US" sz="3000" dirty="0">
              <a:latin typeface="Century Gothic"/>
              <a:cs typeface="Century Gothic"/>
            </a:endParaRPr>
          </a:p>
          <a:p>
            <a:pPr marL="12700">
              <a:lnSpc>
                <a:spcPct val="100000"/>
              </a:lnSpc>
              <a:spcBef>
                <a:spcPts val="390"/>
              </a:spcBef>
            </a:pPr>
            <a:r>
              <a:rPr lang="en-US" sz="3000" dirty="0">
                <a:latin typeface="Century Gothic"/>
                <a:cs typeface="Century Gothic"/>
              </a:rPr>
              <a:t>father</a:t>
            </a:r>
            <a:r>
              <a:rPr lang="en-US" sz="3000" spc="-55" dirty="0">
                <a:latin typeface="Century Gothic"/>
                <a:cs typeface="Century Gothic"/>
              </a:rPr>
              <a:t> </a:t>
            </a:r>
            <a:r>
              <a:rPr lang="en-US" sz="3000" dirty="0">
                <a:latin typeface="Century Gothic"/>
                <a:cs typeface="Century Gothic"/>
              </a:rPr>
              <a:t>in</a:t>
            </a:r>
            <a:r>
              <a:rPr lang="en-US" sz="3000" spc="-30" dirty="0">
                <a:latin typeface="Century Gothic"/>
                <a:cs typeface="Century Gothic"/>
              </a:rPr>
              <a:t> </a:t>
            </a:r>
            <a:r>
              <a:rPr lang="en-US" sz="3000" dirty="0">
                <a:latin typeface="Century Gothic"/>
                <a:cs typeface="Century Gothic"/>
              </a:rPr>
              <a:t>the</a:t>
            </a:r>
            <a:r>
              <a:rPr lang="en-US" sz="3000" spc="-35" dirty="0">
                <a:latin typeface="Century Gothic"/>
                <a:cs typeface="Century Gothic"/>
              </a:rPr>
              <a:t> </a:t>
            </a:r>
            <a:r>
              <a:rPr lang="en-US" sz="3000" spc="-10" dirty="0">
                <a:latin typeface="Century Gothic"/>
                <a:cs typeface="Century Gothic"/>
              </a:rPr>
              <a:t>home.</a:t>
            </a:r>
            <a:endParaRPr lang="en-US" sz="3000" dirty="0">
              <a:latin typeface="Century Gothic"/>
              <a:cs typeface="Century Gothic"/>
            </a:endParaRPr>
          </a:p>
          <a:p>
            <a:endParaRPr lang="en-US" dirty="0"/>
          </a:p>
        </p:txBody>
      </p:sp>
    </p:spTree>
    <p:extLst>
      <p:ext uri="{BB962C8B-B14F-4D97-AF65-F5344CB8AC3E}">
        <p14:creationId xmlns:p14="http://schemas.microsoft.com/office/powerpoint/2010/main" val="265894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BB3A-EEF5-F3DD-EC3C-0C0867D36FF0}"/>
              </a:ext>
            </a:extLst>
          </p:cNvPr>
          <p:cNvSpPr>
            <a:spLocks noGrp="1"/>
          </p:cNvSpPr>
          <p:nvPr>
            <p:ph type="title"/>
          </p:nvPr>
        </p:nvSpPr>
        <p:spPr/>
        <p:txBody>
          <a:bodyPr>
            <a:normAutofit fontScale="90000"/>
          </a:bodyPr>
          <a:lstStyle/>
          <a:p>
            <a:r>
              <a:rPr lang="en-US" dirty="0"/>
              <a:t>The History of Child Support Enforcement:</a:t>
            </a:r>
            <a:br>
              <a:rPr lang="en-US" dirty="0"/>
            </a:br>
            <a:r>
              <a:rPr lang="en-US" dirty="0"/>
              <a:t>Payments over Presence</a:t>
            </a:r>
          </a:p>
        </p:txBody>
      </p:sp>
      <p:sp>
        <p:nvSpPr>
          <p:cNvPr id="3" name="Content Placeholder 2">
            <a:extLst>
              <a:ext uri="{FF2B5EF4-FFF2-40B4-BE49-F238E27FC236}">
                <a16:creationId xmlns:a16="http://schemas.microsoft.com/office/drawing/2014/main" id="{54490008-EAB5-7634-87C2-BF4A7BB14F39}"/>
              </a:ext>
            </a:extLst>
          </p:cNvPr>
          <p:cNvSpPr>
            <a:spLocks noGrp="1"/>
          </p:cNvSpPr>
          <p:nvPr>
            <p:ph idx="1"/>
          </p:nvPr>
        </p:nvSpPr>
        <p:spPr>
          <a:xfrm>
            <a:off x="838200" y="2530365"/>
            <a:ext cx="10515600" cy="3646597"/>
          </a:xfrm>
        </p:spPr>
        <p:txBody>
          <a:bodyPr/>
          <a:lstStyle/>
          <a:p>
            <a:pPr marL="355600" indent="-342900">
              <a:lnSpc>
                <a:spcPct val="100000"/>
              </a:lnSpc>
              <a:spcBef>
                <a:spcPts val="1540"/>
              </a:spcBef>
              <a:buFont typeface="Arial"/>
              <a:buChar char="•"/>
              <a:tabLst>
                <a:tab pos="355600" algn="l"/>
              </a:tabLst>
            </a:pPr>
            <a:r>
              <a:rPr lang="en-US" sz="3200" dirty="0">
                <a:latin typeface="Century Gothic"/>
                <a:cs typeface="Century Gothic"/>
              </a:rPr>
              <a:t>Social</a:t>
            </a:r>
            <a:r>
              <a:rPr lang="en-US" sz="3200" spc="-45" dirty="0">
                <a:latin typeface="Century Gothic"/>
                <a:cs typeface="Century Gothic"/>
              </a:rPr>
              <a:t> </a:t>
            </a:r>
            <a:r>
              <a:rPr lang="en-US" sz="3200" dirty="0">
                <a:latin typeface="Century Gothic"/>
                <a:cs typeface="Century Gothic"/>
              </a:rPr>
              <a:t>Security</a:t>
            </a:r>
            <a:r>
              <a:rPr lang="en-US" sz="3200" spc="-40" dirty="0">
                <a:latin typeface="Century Gothic"/>
                <a:cs typeface="Century Gothic"/>
              </a:rPr>
              <a:t> </a:t>
            </a:r>
            <a:r>
              <a:rPr lang="en-US" sz="3200" dirty="0">
                <a:latin typeface="Century Gothic"/>
                <a:cs typeface="Century Gothic"/>
              </a:rPr>
              <a:t>Act</a:t>
            </a:r>
            <a:r>
              <a:rPr lang="en-US" sz="3200" spc="-45" dirty="0">
                <a:latin typeface="Century Gothic"/>
                <a:cs typeface="Century Gothic"/>
              </a:rPr>
              <a:t> </a:t>
            </a:r>
            <a:r>
              <a:rPr lang="en-US" sz="3200" dirty="0">
                <a:latin typeface="Century Gothic"/>
                <a:cs typeface="Century Gothic"/>
              </a:rPr>
              <a:t>of</a:t>
            </a:r>
            <a:r>
              <a:rPr lang="en-US" sz="3200" spc="-45" dirty="0">
                <a:latin typeface="Century Gothic"/>
                <a:cs typeface="Century Gothic"/>
              </a:rPr>
              <a:t> </a:t>
            </a:r>
            <a:r>
              <a:rPr lang="en-US" sz="3200" spc="-20" dirty="0">
                <a:latin typeface="Century Gothic"/>
                <a:cs typeface="Century Gothic"/>
              </a:rPr>
              <a:t>1974</a:t>
            </a:r>
            <a:endParaRPr lang="en-US" sz="3200" dirty="0">
              <a:latin typeface="Century Gothic"/>
              <a:cs typeface="Century Gothic"/>
            </a:endParaRPr>
          </a:p>
          <a:p>
            <a:pPr marL="355600" indent="-342900">
              <a:lnSpc>
                <a:spcPct val="100000"/>
              </a:lnSpc>
              <a:spcBef>
                <a:spcPts val="1440"/>
              </a:spcBef>
              <a:buFont typeface="Arial"/>
              <a:buChar char="•"/>
              <a:tabLst>
                <a:tab pos="355600" algn="l"/>
              </a:tabLst>
            </a:pPr>
            <a:r>
              <a:rPr lang="en-US" sz="3200" dirty="0">
                <a:latin typeface="Century Gothic"/>
                <a:cs typeface="Century Gothic"/>
              </a:rPr>
              <a:t>Child</a:t>
            </a:r>
            <a:r>
              <a:rPr lang="en-US" sz="3200" spc="-75" dirty="0">
                <a:latin typeface="Century Gothic"/>
                <a:cs typeface="Century Gothic"/>
              </a:rPr>
              <a:t> </a:t>
            </a:r>
            <a:r>
              <a:rPr lang="en-US" sz="3200" dirty="0">
                <a:latin typeface="Century Gothic"/>
                <a:cs typeface="Century Gothic"/>
              </a:rPr>
              <a:t>Support</a:t>
            </a:r>
            <a:r>
              <a:rPr lang="en-US" sz="3200" spc="-65" dirty="0">
                <a:latin typeface="Century Gothic"/>
                <a:cs typeface="Century Gothic"/>
              </a:rPr>
              <a:t> </a:t>
            </a:r>
            <a:r>
              <a:rPr lang="en-US" sz="3200" dirty="0">
                <a:latin typeface="Century Gothic"/>
                <a:cs typeface="Century Gothic"/>
              </a:rPr>
              <a:t>Enforcement</a:t>
            </a:r>
            <a:r>
              <a:rPr lang="en-US" sz="3200" spc="-70" dirty="0">
                <a:latin typeface="Century Gothic"/>
                <a:cs typeface="Century Gothic"/>
              </a:rPr>
              <a:t> </a:t>
            </a:r>
            <a:r>
              <a:rPr lang="en-US" sz="3200" spc="-10" dirty="0">
                <a:latin typeface="Century Gothic"/>
                <a:cs typeface="Century Gothic"/>
              </a:rPr>
              <a:t>Amendments</a:t>
            </a:r>
            <a:endParaRPr lang="en-US" sz="3200" dirty="0">
              <a:latin typeface="Century Gothic"/>
              <a:cs typeface="Century Gothic"/>
            </a:endParaRPr>
          </a:p>
          <a:p>
            <a:pPr marL="354965" indent="-342265">
              <a:lnSpc>
                <a:spcPct val="100000"/>
              </a:lnSpc>
              <a:spcBef>
                <a:spcPts val="1440"/>
              </a:spcBef>
              <a:buFont typeface="Arial"/>
              <a:buChar char="•"/>
              <a:tabLst>
                <a:tab pos="354965" algn="l"/>
              </a:tabLst>
            </a:pPr>
            <a:r>
              <a:rPr lang="en-US" sz="3200" dirty="0">
                <a:latin typeface="Century Gothic"/>
                <a:cs typeface="Century Gothic"/>
              </a:rPr>
              <a:t>The</a:t>
            </a:r>
            <a:r>
              <a:rPr lang="en-US" sz="3200" spc="-60" dirty="0">
                <a:latin typeface="Century Gothic"/>
                <a:cs typeface="Century Gothic"/>
              </a:rPr>
              <a:t> </a:t>
            </a:r>
            <a:r>
              <a:rPr lang="en-US" sz="3200" dirty="0">
                <a:latin typeface="Century Gothic"/>
                <a:cs typeface="Century Gothic"/>
              </a:rPr>
              <a:t>Family</a:t>
            </a:r>
            <a:r>
              <a:rPr lang="en-US" sz="3200" spc="-70" dirty="0">
                <a:latin typeface="Century Gothic"/>
                <a:cs typeface="Century Gothic"/>
              </a:rPr>
              <a:t> </a:t>
            </a:r>
            <a:r>
              <a:rPr lang="en-US" sz="3200" dirty="0">
                <a:latin typeface="Century Gothic"/>
                <a:cs typeface="Century Gothic"/>
              </a:rPr>
              <a:t>Support</a:t>
            </a:r>
            <a:r>
              <a:rPr lang="en-US" sz="3200" spc="-40" dirty="0">
                <a:latin typeface="Century Gothic"/>
                <a:cs typeface="Century Gothic"/>
              </a:rPr>
              <a:t> </a:t>
            </a:r>
            <a:r>
              <a:rPr lang="en-US" sz="3200" spc="-25" dirty="0">
                <a:latin typeface="Century Gothic"/>
                <a:cs typeface="Century Gothic"/>
              </a:rPr>
              <a:t>Act</a:t>
            </a:r>
            <a:endParaRPr lang="en-US" sz="3200" dirty="0">
              <a:latin typeface="Century Gothic"/>
              <a:cs typeface="Century Gothic"/>
            </a:endParaRPr>
          </a:p>
          <a:p>
            <a:pPr marL="354965" indent="-342265">
              <a:lnSpc>
                <a:spcPct val="100000"/>
              </a:lnSpc>
              <a:spcBef>
                <a:spcPts val="1440"/>
              </a:spcBef>
              <a:buFont typeface="Arial"/>
              <a:buChar char="•"/>
              <a:tabLst>
                <a:tab pos="354965" algn="l"/>
              </a:tabLst>
            </a:pPr>
            <a:r>
              <a:rPr lang="en-US" sz="3200" spc="-10" dirty="0">
                <a:latin typeface="Century Gothic"/>
                <a:cs typeface="Century Gothic"/>
              </a:rPr>
              <a:t>PRWORA</a:t>
            </a:r>
            <a:endParaRPr lang="en-US" sz="3200" dirty="0">
              <a:latin typeface="Century Gothic"/>
              <a:cs typeface="Century Gothic"/>
            </a:endParaRPr>
          </a:p>
          <a:p>
            <a:pPr marL="0" indent="0">
              <a:buNone/>
            </a:pPr>
            <a:endParaRPr lang="en-US" dirty="0"/>
          </a:p>
        </p:txBody>
      </p:sp>
    </p:spTree>
    <p:extLst>
      <p:ext uri="{BB962C8B-B14F-4D97-AF65-F5344CB8AC3E}">
        <p14:creationId xmlns:p14="http://schemas.microsoft.com/office/powerpoint/2010/main" val="2074844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4DAF88-4887-61F2-7BF3-CDC188F3F6E0}"/>
              </a:ext>
            </a:extLst>
          </p:cNvPr>
          <p:cNvPicPr>
            <a:picLocks noGrp="1" noChangeAspect="1"/>
          </p:cNvPicPr>
          <p:nvPr>
            <p:ph idx="1"/>
          </p:nvPr>
        </p:nvPicPr>
        <p:blipFill>
          <a:blip r:embed="rId2"/>
          <a:stretch>
            <a:fillRect/>
          </a:stretch>
        </p:blipFill>
        <p:spPr>
          <a:xfrm>
            <a:off x="1185075" y="65988"/>
            <a:ext cx="9821849" cy="6040437"/>
          </a:xfrm>
          <a:noFill/>
        </p:spPr>
      </p:pic>
    </p:spTree>
    <p:extLst>
      <p:ext uri="{BB962C8B-B14F-4D97-AF65-F5344CB8AC3E}">
        <p14:creationId xmlns:p14="http://schemas.microsoft.com/office/powerpoint/2010/main" val="23673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86380" y="552916"/>
            <a:ext cx="11031855" cy="5784822"/>
            <a:chOff x="586380" y="552916"/>
            <a:chExt cx="11031855" cy="6305550"/>
          </a:xfrm>
        </p:grpSpPr>
        <p:pic>
          <p:nvPicPr>
            <p:cNvPr id="3" name="object 3"/>
            <p:cNvPicPr/>
            <p:nvPr/>
          </p:nvPicPr>
          <p:blipFill>
            <a:blip r:embed="rId2" cstate="print"/>
            <a:stretch>
              <a:fillRect/>
            </a:stretch>
          </p:blipFill>
          <p:spPr>
            <a:xfrm>
              <a:off x="866394" y="1466088"/>
              <a:ext cx="10751819" cy="5391911"/>
            </a:xfrm>
            <a:prstGeom prst="rect">
              <a:avLst/>
            </a:prstGeom>
          </p:spPr>
        </p:pic>
        <p:pic>
          <p:nvPicPr>
            <p:cNvPr id="4" name="object 4"/>
            <p:cNvPicPr/>
            <p:nvPr/>
          </p:nvPicPr>
          <p:blipFill>
            <a:blip r:embed="rId3" cstate="print"/>
            <a:stretch>
              <a:fillRect/>
            </a:stretch>
          </p:blipFill>
          <p:spPr>
            <a:xfrm>
              <a:off x="586380" y="552916"/>
              <a:ext cx="4497941" cy="1833337"/>
            </a:xfrm>
            <a:prstGeom prst="rect">
              <a:avLst/>
            </a:prstGeom>
          </p:spPr>
        </p:pic>
        <p:sp>
          <p:nvSpPr>
            <p:cNvPr id="5" name="object 5"/>
            <p:cNvSpPr/>
            <p:nvPr/>
          </p:nvSpPr>
          <p:spPr>
            <a:xfrm>
              <a:off x="635471" y="1196030"/>
              <a:ext cx="4540250" cy="995044"/>
            </a:xfrm>
            <a:custGeom>
              <a:avLst/>
              <a:gdLst/>
              <a:ahLst/>
              <a:cxnLst/>
              <a:rect l="l" t="t" r="r" b="b"/>
              <a:pathLst>
                <a:path w="4540250" h="995044">
                  <a:moveTo>
                    <a:pt x="0" y="994892"/>
                  </a:moveTo>
                  <a:lnTo>
                    <a:pt x="4539691" y="0"/>
                  </a:lnTo>
                </a:path>
              </a:pathLst>
            </a:custGeom>
            <a:ln w="38100">
              <a:solidFill>
                <a:srgbClr val="000000"/>
              </a:solidFill>
            </a:ln>
          </p:spPr>
          <p:txBody>
            <a:bodyPr wrap="square" lIns="0" tIns="0" rIns="0" bIns="0" rtlCol="0"/>
            <a:lstStyle/>
            <a:p>
              <a:endParaRPr/>
            </a:p>
          </p:txBody>
        </p:sp>
        <p:sp>
          <p:nvSpPr>
            <p:cNvPr id="6" name="object 6"/>
            <p:cNvSpPr/>
            <p:nvPr/>
          </p:nvSpPr>
          <p:spPr>
            <a:xfrm>
              <a:off x="705476" y="1515463"/>
              <a:ext cx="4540250" cy="995044"/>
            </a:xfrm>
            <a:custGeom>
              <a:avLst/>
              <a:gdLst/>
              <a:ahLst/>
              <a:cxnLst/>
              <a:rect l="l" t="t" r="r" b="b"/>
              <a:pathLst>
                <a:path w="4540250" h="995044">
                  <a:moveTo>
                    <a:pt x="0" y="994892"/>
                  </a:moveTo>
                  <a:lnTo>
                    <a:pt x="4539691" y="0"/>
                  </a:lnTo>
                </a:path>
              </a:pathLst>
            </a:custGeom>
            <a:ln w="38100">
              <a:solidFill>
                <a:srgbClr val="000000"/>
              </a:solidFill>
            </a:ln>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IFSEA2024">
  <a:themeElements>
    <a:clrScheme name="IFSEA">
      <a:dk1>
        <a:sysClr val="windowText" lastClr="000000"/>
      </a:dk1>
      <a:lt1>
        <a:sysClr val="window" lastClr="FFFFFF"/>
      </a:lt1>
      <a:dk2>
        <a:srgbClr val="454545"/>
      </a:dk2>
      <a:lt2>
        <a:srgbClr val="DADADA"/>
      </a:lt2>
      <a:accent1>
        <a:srgbClr val="0F74BB"/>
      </a:accent1>
      <a:accent2>
        <a:srgbClr val="1F9B93"/>
      </a:accent2>
      <a:accent3>
        <a:srgbClr val="ABD6DA"/>
      </a:accent3>
      <a:accent4>
        <a:srgbClr val="6EAAD5"/>
      </a:accent4>
      <a:accent5>
        <a:srgbClr val="32C7A9"/>
      </a:accent5>
      <a:accent6>
        <a:srgbClr val="4A9BDC"/>
      </a:accent6>
      <a:hlink>
        <a:srgbClr val="F0532B"/>
      </a:hlink>
      <a:folHlink>
        <a:srgbClr val="F38B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SEA2024" id="{AE92B5A3-915A-49F6-B00B-590D6613CE2E}" vid="{70FB1A36-C73F-4AD8-8ECA-76BFE82D8FB2}"/>
    </a:ext>
  </a:extLst>
</a:theme>
</file>

<file path=docProps/app.xml><?xml version="1.0" encoding="utf-8"?>
<Properties xmlns="http://schemas.openxmlformats.org/officeDocument/2006/extended-properties" xmlns:vt="http://schemas.openxmlformats.org/officeDocument/2006/docPropsVTypes">
  <Template>IFSEA2024 (003)</Template>
  <TotalTime>6182</TotalTime>
  <Words>1014</Words>
  <Application>Microsoft Office PowerPoint</Application>
  <PresentationFormat>Widescreen</PresentationFormat>
  <Paragraphs>128</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Century Gothic</vt:lpstr>
      <vt:lpstr>IFSEA2024</vt:lpstr>
      <vt:lpstr>Fatherhood Current and Future Efforts</vt:lpstr>
      <vt:lpstr>Thought Experiment</vt:lpstr>
      <vt:lpstr>The Child Support Quadrants</vt:lpstr>
      <vt:lpstr>PowerPoint Presentation</vt:lpstr>
      <vt:lpstr>The negative reputation of child support services has always preceded itself from the perspective of both noncustodial and custodial parents. For decades, collections and enforcement were the driving forces of our work — and we enforced with no support for the noncustodial parent.  Understanding that barriers to employment and self-sufficiency exist for both parents, child support projects across the nation are realizing that we have an obligation to navigate our customers to services that aid in self-sufficiency, and that in doing so, we can help revitalize the perception of child support.  It takes time to change the views of a community of people, but we are doing it successfully. In this inspiring workshop, we’ll show you how. </vt:lpstr>
      <vt:lpstr>FACTS</vt:lpstr>
      <vt:lpstr>The History of Child Support Enforcement: Payments over Presence</vt:lpstr>
      <vt:lpstr>PowerPoint Presentation</vt:lpstr>
      <vt:lpstr>PowerPoint Presentation</vt:lpstr>
      <vt:lpstr>PowerPoint Presentation</vt:lpstr>
      <vt:lpstr>FACTS</vt:lpstr>
      <vt:lpstr>Training Child Support Staff to Improve Service Delivery</vt:lpstr>
      <vt:lpstr>Identifying and Eliminating Biases</vt:lpstr>
      <vt:lpstr>Motivational Interviewing:</vt:lpstr>
      <vt:lpstr>Four Core Principles of Motivational Interviewing</vt:lpstr>
      <vt:lpstr>Four Core Principles of Motivational Interviewing</vt:lpstr>
      <vt:lpstr>FACTS</vt:lpstr>
      <vt:lpstr>FACTS</vt:lpstr>
      <vt:lpstr>Fatherhood Programs:</vt:lpstr>
      <vt:lpstr>PowerPoint Presentation</vt:lpstr>
      <vt:lpstr>PowerPoint Presentation</vt:lpstr>
      <vt:lpstr>FACTS</vt:lpstr>
      <vt:lpstr>FACTS</vt:lpstr>
      <vt:lpstr>Results</vt:lpstr>
      <vt:lpstr>FACTS</vt:lpstr>
      <vt:lpstr>Changing collection calls to payment assistance calls:</vt:lpstr>
      <vt:lpstr>Lessons Learned</vt:lpstr>
      <vt:lpstr>   Father Engagement Is Not Rocket Science:  The Fundamentals</vt:lpstr>
      <vt:lpstr>Father Engagement Fundamentals</vt:lpstr>
      <vt:lpstr>Father Engagement Fundamentals</vt:lpstr>
      <vt:lpstr>Father Engagement Fundamentals</vt:lpstr>
      <vt:lpstr>PowerPoint Presentation</vt:lpstr>
      <vt:lpstr>PowerPoint Presentation</vt:lpstr>
      <vt:lpstr>PowerPoint Presentation</vt:lpstr>
      <vt:lpstr>PowerPoint Presentation</vt:lpstr>
      <vt:lpstr>Virtual Career Workshops with HFS, IDES and CMS</vt:lpstr>
      <vt:lpstr>Family Focus Workgroup </vt:lpstr>
      <vt:lpstr>For more information visit Family Resource Connections (https://hfs.illinois.gov/childsupport/parents/family-resource-connections.html)  Or email us at HFS.DCSSConnect@illinois.gov</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Jackson, Tunisa</dc:creator>
  <cp:lastModifiedBy>Tribble, Bryan</cp:lastModifiedBy>
  <cp:revision>17</cp:revision>
  <dcterms:created xsi:type="dcterms:W3CDTF">2024-10-02T17:17:56Z</dcterms:created>
  <dcterms:modified xsi:type="dcterms:W3CDTF">2024-10-21T02:15:03Z</dcterms:modified>
</cp:coreProperties>
</file>