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5"/>
  </p:notesMasterIdLst>
  <p:handoutMasterIdLst>
    <p:handoutMasterId r:id="rId46"/>
  </p:handoutMasterIdLst>
  <p:sldIdLst>
    <p:sldId id="474" r:id="rId5"/>
    <p:sldId id="355" r:id="rId6"/>
    <p:sldId id="328" r:id="rId7"/>
    <p:sldId id="361" r:id="rId8"/>
    <p:sldId id="349" r:id="rId9"/>
    <p:sldId id="358" r:id="rId10"/>
    <p:sldId id="404" r:id="rId11"/>
    <p:sldId id="401" r:id="rId12"/>
    <p:sldId id="360" r:id="rId13"/>
    <p:sldId id="399" r:id="rId14"/>
    <p:sldId id="352" r:id="rId15"/>
    <p:sldId id="263" r:id="rId16"/>
    <p:sldId id="362" r:id="rId17"/>
    <p:sldId id="367" r:id="rId18"/>
    <p:sldId id="368" r:id="rId19"/>
    <p:sldId id="369" r:id="rId20"/>
    <p:sldId id="473" r:id="rId21"/>
    <p:sldId id="372" r:id="rId22"/>
    <p:sldId id="373" r:id="rId23"/>
    <p:sldId id="379" r:id="rId24"/>
    <p:sldId id="375" r:id="rId25"/>
    <p:sldId id="380" r:id="rId26"/>
    <p:sldId id="402" r:id="rId27"/>
    <p:sldId id="403" r:id="rId28"/>
    <p:sldId id="299" r:id="rId29"/>
    <p:sldId id="387" r:id="rId30"/>
    <p:sldId id="386" r:id="rId31"/>
    <p:sldId id="382" r:id="rId32"/>
    <p:sldId id="366" r:id="rId33"/>
    <p:sldId id="398" r:id="rId34"/>
    <p:sldId id="383" r:id="rId35"/>
    <p:sldId id="405" r:id="rId36"/>
    <p:sldId id="409" r:id="rId37"/>
    <p:sldId id="407" r:id="rId38"/>
    <p:sldId id="406" r:id="rId39"/>
    <p:sldId id="342" r:id="rId40"/>
    <p:sldId id="408" r:id="rId41"/>
    <p:sldId id="471" r:id="rId42"/>
    <p:sldId id="472" r:id="rId43"/>
    <p:sldId id="33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ro, Sharisse" initials="KS" lastIdx="10" clrIdx="0">
    <p:extLst>
      <p:ext uri="{19B8F6BF-5375-455C-9EA6-DF929625EA0E}">
        <p15:presenceInfo xmlns:p15="http://schemas.microsoft.com/office/powerpoint/2012/main" userId="S-1-5-21-507921405-1390067357-725345543-19930" providerId="AD"/>
      </p:ext>
    </p:extLst>
  </p:cmAuthor>
  <p:cmAuthor id="2" name="Murray, Kimberly M." initials="MKM" lastIdx="1" clrIdx="1">
    <p:extLst>
      <p:ext uri="{19B8F6BF-5375-455C-9EA6-DF929625EA0E}">
        <p15:presenceInfo xmlns:p15="http://schemas.microsoft.com/office/powerpoint/2012/main" userId="S-1-5-21-507921405-1390067357-725345543-1409" providerId="AD"/>
      </p:ext>
    </p:extLst>
  </p:cmAuthor>
  <p:cmAuthor id="3" name="Murray, Kimberly M." initials="MKM [2]" lastIdx="1" clrIdx="2">
    <p:extLst>
      <p:ext uri="{19B8F6BF-5375-455C-9EA6-DF929625EA0E}">
        <p15:presenceInfo xmlns:p15="http://schemas.microsoft.com/office/powerpoint/2012/main" userId="Murray, Kimberly M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A0FE2-4A33-4A93-9B53-C9425A59B11D}" v="9" dt="2024-10-15T11:41:52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5CBC4-D24A-4FC5-B530-4FE0F9EE1D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001378-D9E8-47F9-990A-0B0A223EEF64}">
      <dgm:prSet/>
      <dgm:spPr/>
      <dgm:t>
        <a:bodyPr/>
        <a:lstStyle/>
        <a:p>
          <a:r>
            <a:rPr lang="en-US" b="0" dirty="0"/>
            <a:t>Timely Filing</a:t>
          </a:r>
        </a:p>
      </dgm:t>
    </dgm:pt>
    <dgm:pt modelId="{91862B29-0636-486A-8F29-8EE79600BADD}" type="parTrans" cxnId="{63E38B37-8E4F-4F87-8362-C8E5DEDC435D}">
      <dgm:prSet/>
      <dgm:spPr/>
      <dgm:t>
        <a:bodyPr/>
        <a:lstStyle/>
        <a:p>
          <a:endParaRPr lang="en-US"/>
        </a:p>
      </dgm:t>
    </dgm:pt>
    <dgm:pt modelId="{2A43EE3D-1C22-4133-A47E-D3491362299E}" type="sibTrans" cxnId="{63E38B37-8E4F-4F87-8362-C8E5DEDC435D}">
      <dgm:prSet/>
      <dgm:spPr/>
      <dgm:t>
        <a:bodyPr/>
        <a:lstStyle/>
        <a:p>
          <a:endParaRPr lang="en-US"/>
        </a:p>
      </dgm:t>
    </dgm:pt>
    <dgm:pt modelId="{429EFC05-7176-434D-8263-9FB6981BABFC}">
      <dgm:prSet/>
      <dgm:spPr/>
      <dgm:t>
        <a:bodyPr/>
        <a:lstStyle/>
        <a:p>
          <a:r>
            <a:rPr lang="en-US" b="0" dirty="0"/>
            <a:t>Timely Police Notification</a:t>
          </a:r>
        </a:p>
      </dgm:t>
    </dgm:pt>
    <dgm:pt modelId="{99116714-912F-411B-9488-840B588B5DC3}" type="parTrans" cxnId="{7B940A58-4090-4AD1-A47F-FAA832BBF969}">
      <dgm:prSet/>
      <dgm:spPr/>
      <dgm:t>
        <a:bodyPr/>
        <a:lstStyle/>
        <a:p>
          <a:endParaRPr lang="en-US"/>
        </a:p>
      </dgm:t>
    </dgm:pt>
    <dgm:pt modelId="{E5FFCD71-514C-470C-86CB-BD2824AB4938}" type="sibTrans" cxnId="{7B940A58-4090-4AD1-A47F-FAA832BBF969}">
      <dgm:prSet/>
      <dgm:spPr/>
      <dgm:t>
        <a:bodyPr/>
        <a:lstStyle/>
        <a:p>
          <a:endParaRPr lang="en-US"/>
        </a:p>
      </dgm:t>
    </dgm:pt>
    <dgm:pt modelId="{5C94B8A1-E190-470C-BC76-DAA4FCA9FC02}">
      <dgm:prSet/>
      <dgm:spPr/>
      <dgm:t>
        <a:bodyPr/>
        <a:lstStyle/>
        <a:p>
          <a:r>
            <a:rPr lang="en-US" b="0" dirty="0"/>
            <a:t>Cooperation With Law Enforcement</a:t>
          </a:r>
        </a:p>
      </dgm:t>
    </dgm:pt>
    <dgm:pt modelId="{19E9C3E2-5CBA-4D2C-81C0-90169278B719}" type="parTrans" cxnId="{CC41C8AA-DB19-4976-AE6D-DA31CC74A78F}">
      <dgm:prSet/>
      <dgm:spPr/>
      <dgm:t>
        <a:bodyPr/>
        <a:lstStyle/>
        <a:p>
          <a:endParaRPr lang="en-US"/>
        </a:p>
      </dgm:t>
    </dgm:pt>
    <dgm:pt modelId="{F5C42856-39BA-4EEE-8367-261FE7051766}" type="sibTrans" cxnId="{CC41C8AA-DB19-4976-AE6D-DA31CC74A78F}">
      <dgm:prSet/>
      <dgm:spPr/>
      <dgm:t>
        <a:bodyPr/>
        <a:lstStyle/>
        <a:p>
          <a:endParaRPr lang="en-US"/>
        </a:p>
      </dgm:t>
    </dgm:pt>
    <dgm:pt modelId="{D2CCDBE2-4EEB-4BDE-8439-1817A28D9D4F}">
      <dgm:prSet/>
      <dgm:spPr/>
      <dgm:t>
        <a:bodyPr/>
        <a:lstStyle/>
        <a:p>
          <a:r>
            <a:rPr lang="en-US" b="0" dirty="0"/>
            <a:t>No Contributory Misconduct</a:t>
          </a:r>
        </a:p>
      </dgm:t>
    </dgm:pt>
    <dgm:pt modelId="{0FD4C1D8-E1C0-4271-A4E0-DF9EAE7313FB}" type="parTrans" cxnId="{DF4ABF06-CEE0-489D-B411-FD98119B13C5}">
      <dgm:prSet/>
      <dgm:spPr/>
      <dgm:t>
        <a:bodyPr/>
        <a:lstStyle/>
        <a:p>
          <a:endParaRPr lang="en-US"/>
        </a:p>
      </dgm:t>
    </dgm:pt>
    <dgm:pt modelId="{CBAD7635-8B6F-4646-93FC-70626586A591}" type="sibTrans" cxnId="{DF4ABF06-CEE0-489D-B411-FD98119B13C5}">
      <dgm:prSet/>
      <dgm:spPr/>
      <dgm:t>
        <a:bodyPr/>
        <a:lstStyle/>
        <a:p>
          <a:endParaRPr lang="en-US"/>
        </a:p>
      </dgm:t>
    </dgm:pt>
    <dgm:pt modelId="{C5C2889A-9DE5-4E64-95D7-319266F68E20}">
      <dgm:prSet/>
      <dgm:spPr/>
      <dgm:t>
        <a:bodyPr/>
        <a:lstStyle/>
        <a:p>
          <a:r>
            <a:rPr lang="en-US" b="0" dirty="0"/>
            <a:t>Compensable Crime</a:t>
          </a:r>
        </a:p>
      </dgm:t>
    </dgm:pt>
    <dgm:pt modelId="{F4937E3E-3A96-45C4-BAB5-6B85CCC37A08}" type="parTrans" cxnId="{135BDA47-6A1F-4F2E-AAEE-713DD84025D2}">
      <dgm:prSet/>
      <dgm:spPr/>
      <dgm:t>
        <a:bodyPr/>
        <a:lstStyle/>
        <a:p>
          <a:endParaRPr lang="en-US"/>
        </a:p>
      </dgm:t>
    </dgm:pt>
    <dgm:pt modelId="{368612CA-286E-4807-8CAE-3A22EB477C26}" type="sibTrans" cxnId="{135BDA47-6A1F-4F2E-AAEE-713DD84025D2}">
      <dgm:prSet/>
      <dgm:spPr/>
      <dgm:t>
        <a:bodyPr/>
        <a:lstStyle/>
        <a:p>
          <a:endParaRPr lang="en-US"/>
        </a:p>
      </dgm:t>
    </dgm:pt>
    <dgm:pt modelId="{CAF81E3F-E9EC-42FC-982B-0EDC5DC9ADA0}">
      <dgm:prSet/>
      <dgm:spPr/>
      <dgm:t>
        <a:bodyPr/>
        <a:lstStyle/>
        <a:p>
          <a:r>
            <a:rPr lang="en-US" b="0" dirty="0"/>
            <a:t> Defined Victim or Applicant</a:t>
          </a:r>
        </a:p>
      </dgm:t>
    </dgm:pt>
    <dgm:pt modelId="{3B9932E4-2E81-4946-AE3A-61A0A9EC5310}" type="parTrans" cxnId="{2538EF4F-1199-4FA7-85D4-1C866CE42ED2}">
      <dgm:prSet/>
      <dgm:spPr/>
      <dgm:t>
        <a:bodyPr/>
        <a:lstStyle/>
        <a:p>
          <a:endParaRPr lang="en-US"/>
        </a:p>
      </dgm:t>
    </dgm:pt>
    <dgm:pt modelId="{354DE059-7EB7-40E6-ABF1-A8A8506B545C}" type="sibTrans" cxnId="{2538EF4F-1199-4FA7-85D4-1C866CE42ED2}">
      <dgm:prSet/>
      <dgm:spPr/>
      <dgm:t>
        <a:bodyPr/>
        <a:lstStyle/>
        <a:p>
          <a:endParaRPr lang="en-US"/>
        </a:p>
      </dgm:t>
    </dgm:pt>
    <dgm:pt modelId="{3F17504C-EA91-4D52-A8DE-66314EB7D0F7}" type="pres">
      <dgm:prSet presAssocID="{EC85CBC4-D24A-4FC5-B530-4FE0F9EE1DFC}" presName="diagram" presStyleCnt="0">
        <dgm:presLayoutVars>
          <dgm:dir/>
          <dgm:resizeHandles val="exact"/>
        </dgm:presLayoutVars>
      </dgm:prSet>
      <dgm:spPr/>
    </dgm:pt>
    <dgm:pt modelId="{E38D443F-C624-4753-93C1-9CD1B58C79B5}" type="pres">
      <dgm:prSet presAssocID="{CAF81E3F-E9EC-42FC-982B-0EDC5DC9ADA0}" presName="node" presStyleLbl="node1" presStyleIdx="0" presStyleCnt="6">
        <dgm:presLayoutVars>
          <dgm:bulletEnabled val="1"/>
        </dgm:presLayoutVars>
      </dgm:prSet>
      <dgm:spPr/>
    </dgm:pt>
    <dgm:pt modelId="{063353B7-B10C-4DCE-8D21-4D75802A5D43}" type="pres">
      <dgm:prSet presAssocID="{354DE059-7EB7-40E6-ABF1-A8A8506B545C}" presName="sibTrans" presStyleCnt="0"/>
      <dgm:spPr/>
    </dgm:pt>
    <dgm:pt modelId="{D834C70F-FDE6-41F8-9CEC-C0D18C8C885C}" type="pres">
      <dgm:prSet presAssocID="{7E001378-D9E8-47F9-990A-0B0A223EEF64}" presName="node" presStyleLbl="node1" presStyleIdx="1" presStyleCnt="6">
        <dgm:presLayoutVars>
          <dgm:bulletEnabled val="1"/>
        </dgm:presLayoutVars>
      </dgm:prSet>
      <dgm:spPr/>
    </dgm:pt>
    <dgm:pt modelId="{C18BB58F-C209-480A-8620-5E46330F0C8F}" type="pres">
      <dgm:prSet presAssocID="{2A43EE3D-1C22-4133-A47E-D3491362299E}" presName="sibTrans" presStyleCnt="0"/>
      <dgm:spPr/>
    </dgm:pt>
    <dgm:pt modelId="{D36F0171-99FE-4186-98B6-07C745A5C7AC}" type="pres">
      <dgm:prSet presAssocID="{C5C2889A-9DE5-4E64-95D7-319266F68E20}" presName="node" presStyleLbl="node1" presStyleIdx="2" presStyleCnt="6">
        <dgm:presLayoutVars>
          <dgm:bulletEnabled val="1"/>
        </dgm:presLayoutVars>
      </dgm:prSet>
      <dgm:spPr/>
    </dgm:pt>
    <dgm:pt modelId="{CBDA89AB-3F74-495E-97AE-D74E004F9B43}" type="pres">
      <dgm:prSet presAssocID="{368612CA-286E-4807-8CAE-3A22EB477C26}" presName="sibTrans" presStyleCnt="0"/>
      <dgm:spPr/>
    </dgm:pt>
    <dgm:pt modelId="{F4CF8EBC-5145-48AC-A26D-CC2EB2A978A5}" type="pres">
      <dgm:prSet presAssocID="{429EFC05-7176-434D-8263-9FB6981BABFC}" presName="node" presStyleLbl="node1" presStyleIdx="3" presStyleCnt="6">
        <dgm:presLayoutVars>
          <dgm:bulletEnabled val="1"/>
        </dgm:presLayoutVars>
      </dgm:prSet>
      <dgm:spPr/>
    </dgm:pt>
    <dgm:pt modelId="{015D38B9-1C2D-4DCB-B84B-AF00299B61E6}" type="pres">
      <dgm:prSet presAssocID="{E5FFCD71-514C-470C-86CB-BD2824AB4938}" presName="sibTrans" presStyleCnt="0"/>
      <dgm:spPr/>
    </dgm:pt>
    <dgm:pt modelId="{F765DF93-8726-4DA5-924A-CB0C424DE4F2}" type="pres">
      <dgm:prSet presAssocID="{5C94B8A1-E190-470C-BC76-DAA4FCA9FC02}" presName="node" presStyleLbl="node1" presStyleIdx="4" presStyleCnt="6">
        <dgm:presLayoutVars>
          <dgm:bulletEnabled val="1"/>
        </dgm:presLayoutVars>
      </dgm:prSet>
      <dgm:spPr/>
    </dgm:pt>
    <dgm:pt modelId="{07C5C1B2-C576-4C87-99B2-33F07237BCD1}" type="pres">
      <dgm:prSet presAssocID="{F5C42856-39BA-4EEE-8367-261FE7051766}" presName="sibTrans" presStyleCnt="0"/>
      <dgm:spPr/>
    </dgm:pt>
    <dgm:pt modelId="{578CF164-6A62-48B3-BB48-9FB72D5AFBC8}" type="pres">
      <dgm:prSet presAssocID="{D2CCDBE2-4EEB-4BDE-8439-1817A28D9D4F}" presName="node" presStyleLbl="node1" presStyleIdx="5" presStyleCnt="6">
        <dgm:presLayoutVars>
          <dgm:bulletEnabled val="1"/>
        </dgm:presLayoutVars>
      </dgm:prSet>
      <dgm:spPr/>
    </dgm:pt>
  </dgm:ptLst>
  <dgm:cxnLst>
    <dgm:cxn modelId="{DF4ABF06-CEE0-489D-B411-FD98119B13C5}" srcId="{EC85CBC4-D24A-4FC5-B530-4FE0F9EE1DFC}" destId="{D2CCDBE2-4EEB-4BDE-8439-1817A28D9D4F}" srcOrd="5" destOrd="0" parTransId="{0FD4C1D8-E1C0-4271-A4E0-DF9EAE7313FB}" sibTransId="{CBAD7635-8B6F-4646-93FC-70626586A591}"/>
    <dgm:cxn modelId="{3EB23921-D98B-4F48-A2A9-DADDB3F829DC}" type="presOf" srcId="{7E001378-D9E8-47F9-990A-0B0A223EEF64}" destId="{D834C70F-FDE6-41F8-9CEC-C0D18C8C885C}" srcOrd="0" destOrd="0" presId="urn:microsoft.com/office/officeart/2005/8/layout/default"/>
    <dgm:cxn modelId="{AB314821-6826-4570-8D60-C81B06347F73}" type="presOf" srcId="{5C94B8A1-E190-470C-BC76-DAA4FCA9FC02}" destId="{F765DF93-8726-4DA5-924A-CB0C424DE4F2}" srcOrd="0" destOrd="0" presId="urn:microsoft.com/office/officeart/2005/8/layout/default"/>
    <dgm:cxn modelId="{63E38B37-8E4F-4F87-8362-C8E5DEDC435D}" srcId="{EC85CBC4-D24A-4FC5-B530-4FE0F9EE1DFC}" destId="{7E001378-D9E8-47F9-990A-0B0A223EEF64}" srcOrd="1" destOrd="0" parTransId="{91862B29-0636-486A-8F29-8EE79600BADD}" sibTransId="{2A43EE3D-1C22-4133-A47E-D3491362299E}"/>
    <dgm:cxn modelId="{135BDA47-6A1F-4F2E-AAEE-713DD84025D2}" srcId="{EC85CBC4-D24A-4FC5-B530-4FE0F9EE1DFC}" destId="{C5C2889A-9DE5-4E64-95D7-319266F68E20}" srcOrd="2" destOrd="0" parTransId="{F4937E3E-3A96-45C4-BAB5-6B85CCC37A08}" sibTransId="{368612CA-286E-4807-8CAE-3A22EB477C26}"/>
    <dgm:cxn modelId="{BF49BB6B-AF93-4C3B-8970-D2A58C67A983}" type="presOf" srcId="{C5C2889A-9DE5-4E64-95D7-319266F68E20}" destId="{D36F0171-99FE-4186-98B6-07C745A5C7AC}" srcOrd="0" destOrd="0" presId="urn:microsoft.com/office/officeart/2005/8/layout/default"/>
    <dgm:cxn modelId="{2538EF4F-1199-4FA7-85D4-1C866CE42ED2}" srcId="{EC85CBC4-D24A-4FC5-B530-4FE0F9EE1DFC}" destId="{CAF81E3F-E9EC-42FC-982B-0EDC5DC9ADA0}" srcOrd="0" destOrd="0" parTransId="{3B9932E4-2E81-4946-AE3A-61A0A9EC5310}" sibTransId="{354DE059-7EB7-40E6-ABF1-A8A8506B545C}"/>
    <dgm:cxn modelId="{7804E155-A346-4AFC-9104-80627BF62E37}" type="presOf" srcId="{429EFC05-7176-434D-8263-9FB6981BABFC}" destId="{F4CF8EBC-5145-48AC-A26D-CC2EB2A978A5}" srcOrd="0" destOrd="0" presId="urn:microsoft.com/office/officeart/2005/8/layout/default"/>
    <dgm:cxn modelId="{7B940A58-4090-4AD1-A47F-FAA832BBF969}" srcId="{EC85CBC4-D24A-4FC5-B530-4FE0F9EE1DFC}" destId="{429EFC05-7176-434D-8263-9FB6981BABFC}" srcOrd="3" destOrd="0" parTransId="{99116714-912F-411B-9488-840B588B5DC3}" sibTransId="{E5FFCD71-514C-470C-86CB-BD2824AB4938}"/>
    <dgm:cxn modelId="{B99603A7-5C6F-45CA-B357-45736035772C}" type="presOf" srcId="{D2CCDBE2-4EEB-4BDE-8439-1817A28D9D4F}" destId="{578CF164-6A62-48B3-BB48-9FB72D5AFBC8}" srcOrd="0" destOrd="0" presId="urn:microsoft.com/office/officeart/2005/8/layout/default"/>
    <dgm:cxn modelId="{CC41C8AA-DB19-4976-AE6D-DA31CC74A78F}" srcId="{EC85CBC4-D24A-4FC5-B530-4FE0F9EE1DFC}" destId="{5C94B8A1-E190-470C-BC76-DAA4FCA9FC02}" srcOrd="4" destOrd="0" parTransId="{19E9C3E2-5CBA-4D2C-81C0-90169278B719}" sibTransId="{F5C42856-39BA-4EEE-8367-261FE7051766}"/>
    <dgm:cxn modelId="{42FE21C1-27EA-4D85-92FA-FD8AFA3ECC17}" type="presOf" srcId="{CAF81E3F-E9EC-42FC-982B-0EDC5DC9ADA0}" destId="{E38D443F-C624-4753-93C1-9CD1B58C79B5}" srcOrd="0" destOrd="0" presId="urn:microsoft.com/office/officeart/2005/8/layout/default"/>
    <dgm:cxn modelId="{31E658D8-7CDF-4D9A-8597-DB4D107EB06F}" type="presOf" srcId="{EC85CBC4-D24A-4FC5-B530-4FE0F9EE1DFC}" destId="{3F17504C-EA91-4D52-A8DE-66314EB7D0F7}" srcOrd="0" destOrd="0" presId="urn:microsoft.com/office/officeart/2005/8/layout/default"/>
    <dgm:cxn modelId="{5EDA6B72-BFCA-45C6-91D1-5F0BA437FFDC}" type="presParOf" srcId="{3F17504C-EA91-4D52-A8DE-66314EB7D0F7}" destId="{E38D443F-C624-4753-93C1-9CD1B58C79B5}" srcOrd="0" destOrd="0" presId="urn:microsoft.com/office/officeart/2005/8/layout/default"/>
    <dgm:cxn modelId="{61212C34-F079-46C1-9F9E-A4CE8302C447}" type="presParOf" srcId="{3F17504C-EA91-4D52-A8DE-66314EB7D0F7}" destId="{063353B7-B10C-4DCE-8D21-4D75802A5D43}" srcOrd="1" destOrd="0" presId="urn:microsoft.com/office/officeart/2005/8/layout/default"/>
    <dgm:cxn modelId="{F3E49E91-AE7A-49DC-8576-70BA5E4213A7}" type="presParOf" srcId="{3F17504C-EA91-4D52-A8DE-66314EB7D0F7}" destId="{D834C70F-FDE6-41F8-9CEC-C0D18C8C885C}" srcOrd="2" destOrd="0" presId="urn:microsoft.com/office/officeart/2005/8/layout/default"/>
    <dgm:cxn modelId="{4FBAAA3D-AB70-4672-BD3C-1AB74176BB3E}" type="presParOf" srcId="{3F17504C-EA91-4D52-A8DE-66314EB7D0F7}" destId="{C18BB58F-C209-480A-8620-5E46330F0C8F}" srcOrd="3" destOrd="0" presId="urn:microsoft.com/office/officeart/2005/8/layout/default"/>
    <dgm:cxn modelId="{1533C49A-9EB2-4579-AFAE-5CE0BB5B5560}" type="presParOf" srcId="{3F17504C-EA91-4D52-A8DE-66314EB7D0F7}" destId="{D36F0171-99FE-4186-98B6-07C745A5C7AC}" srcOrd="4" destOrd="0" presId="urn:microsoft.com/office/officeart/2005/8/layout/default"/>
    <dgm:cxn modelId="{374B5085-564F-4508-8BD2-7DA765D44C29}" type="presParOf" srcId="{3F17504C-EA91-4D52-A8DE-66314EB7D0F7}" destId="{CBDA89AB-3F74-495E-97AE-D74E004F9B43}" srcOrd="5" destOrd="0" presId="urn:microsoft.com/office/officeart/2005/8/layout/default"/>
    <dgm:cxn modelId="{996DD3EF-6FF1-46C5-B8DE-5AEFF1805B6A}" type="presParOf" srcId="{3F17504C-EA91-4D52-A8DE-66314EB7D0F7}" destId="{F4CF8EBC-5145-48AC-A26D-CC2EB2A978A5}" srcOrd="6" destOrd="0" presId="urn:microsoft.com/office/officeart/2005/8/layout/default"/>
    <dgm:cxn modelId="{771AE477-9CF5-4BE7-98C0-817BC85FB006}" type="presParOf" srcId="{3F17504C-EA91-4D52-A8DE-66314EB7D0F7}" destId="{015D38B9-1C2D-4DCB-B84B-AF00299B61E6}" srcOrd="7" destOrd="0" presId="urn:microsoft.com/office/officeart/2005/8/layout/default"/>
    <dgm:cxn modelId="{C2C912EC-A0DB-4BFD-BE27-8C3F60ABDB7F}" type="presParOf" srcId="{3F17504C-EA91-4D52-A8DE-66314EB7D0F7}" destId="{F765DF93-8726-4DA5-924A-CB0C424DE4F2}" srcOrd="8" destOrd="0" presId="urn:microsoft.com/office/officeart/2005/8/layout/default"/>
    <dgm:cxn modelId="{46E8D082-D0D1-42C5-9EDE-1CB3F3016E2E}" type="presParOf" srcId="{3F17504C-EA91-4D52-A8DE-66314EB7D0F7}" destId="{07C5C1B2-C576-4C87-99B2-33F07237BCD1}" srcOrd="9" destOrd="0" presId="urn:microsoft.com/office/officeart/2005/8/layout/default"/>
    <dgm:cxn modelId="{0A1806EA-C0F3-4A76-8E2B-2D882DFDDFF2}" type="presParOf" srcId="{3F17504C-EA91-4D52-A8DE-66314EB7D0F7}" destId="{578CF164-6A62-48B3-BB48-9FB72D5AFBC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E2EF0-4C80-4C51-AD09-3321688513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844B5D-2B9C-4816-B576-ACAF83A9B7B8}">
      <dgm:prSet/>
      <dgm:spPr/>
      <dgm:t>
        <a:bodyPr/>
        <a:lstStyle/>
        <a:p>
          <a:r>
            <a:rPr lang="en-US" b="1" dirty="0"/>
            <a:t>Aggravated Battery</a:t>
          </a:r>
          <a:endParaRPr lang="en-US" dirty="0"/>
        </a:p>
      </dgm:t>
    </dgm:pt>
    <dgm:pt modelId="{54A7A0C2-42F3-4DED-A3CC-245B4DB68A97}" type="parTrans" cxnId="{26E61A68-EC4E-4F85-B1E3-71CE65977F85}">
      <dgm:prSet/>
      <dgm:spPr/>
      <dgm:t>
        <a:bodyPr/>
        <a:lstStyle/>
        <a:p>
          <a:endParaRPr lang="en-US"/>
        </a:p>
      </dgm:t>
    </dgm:pt>
    <dgm:pt modelId="{846C347D-4DC0-4CCC-978F-8657A4266F82}" type="sibTrans" cxnId="{26E61A68-EC4E-4F85-B1E3-71CE65977F85}">
      <dgm:prSet/>
      <dgm:spPr/>
      <dgm:t>
        <a:bodyPr/>
        <a:lstStyle/>
        <a:p>
          <a:endParaRPr lang="en-US"/>
        </a:p>
      </dgm:t>
    </dgm:pt>
    <dgm:pt modelId="{A3278C85-F0D0-4AB1-A6BA-B668A1406475}">
      <dgm:prSet/>
      <dgm:spPr/>
      <dgm:t>
        <a:bodyPr/>
        <a:lstStyle/>
        <a:p>
          <a:r>
            <a:rPr lang="en-US" dirty="0"/>
            <a:t>Assault</a:t>
          </a:r>
        </a:p>
      </dgm:t>
    </dgm:pt>
    <dgm:pt modelId="{88FF1586-3195-4A31-9193-9A3E2E7EB85F}" type="parTrans" cxnId="{D74A089E-B7EA-41BB-9C47-0B107B0602EB}">
      <dgm:prSet/>
      <dgm:spPr/>
      <dgm:t>
        <a:bodyPr/>
        <a:lstStyle/>
        <a:p>
          <a:endParaRPr lang="en-US"/>
        </a:p>
      </dgm:t>
    </dgm:pt>
    <dgm:pt modelId="{24091A42-7490-4BB5-B3E9-1D8DAAAE4662}" type="sibTrans" cxnId="{D74A089E-B7EA-41BB-9C47-0B107B0602EB}">
      <dgm:prSet/>
      <dgm:spPr/>
      <dgm:t>
        <a:bodyPr/>
        <a:lstStyle/>
        <a:p>
          <a:endParaRPr lang="en-US"/>
        </a:p>
      </dgm:t>
    </dgm:pt>
    <dgm:pt modelId="{1CEB226C-1F84-459D-920D-DAD2CE748F69}">
      <dgm:prSet/>
      <dgm:spPr/>
      <dgm:t>
        <a:bodyPr/>
        <a:lstStyle/>
        <a:p>
          <a:r>
            <a:rPr lang="en-US" dirty="0"/>
            <a:t>First Degree Murder</a:t>
          </a:r>
        </a:p>
      </dgm:t>
    </dgm:pt>
    <dgm:pt modelId="{273B2030-6ECE-4E6D-83D4-35A0288FA2B8}" type="parTrans" cxnId="{19EEF3AF-5008-48A1-B04C-AFED2F15DF2A}">
      <dgm:prSet/>
      <dgm:spPr/>
      <dgm:t>
        <a:bodyPr/>
        <a:lstStyle/>
        <a:p>
          <a:endParaRPr lang="en-US"/>
        </a:p>
      </dgm:t>
    </dgm:pt>
    <dgm:pt modelId="{F503EF15-4505-4893-8017-E03EF155DB4C}" type="sibTrans" cxnId="{19EEF3AF-5008-48A1-B04C-AFED2F15DF2A}">
      <dgm:prSet/>
      <dgm:spPr/>
      <dgm:t>
        <a:bodyPr/>
        <a:lstStyle/>
        <a:p>
          <a:endParaRPr lang="en-US"/>
        </a:p>
      </dgm:t>
    </dgm:pt>
    <dgm:pt modelId="{4EB256FD-4CC5-411C-B6EB-1A6B04116686}">
      <dgm:prSet/>
      <dgm:spPr/>
      <dgm:t>
        <a:bodyPr/>
        <a:lstStyle/>
        <a:p>
          <a:r>
            <a:rPr lang="en-US"/>
            <a:t>Sexual Assault</a:t>
          </a:r>
        </a:p>
      </dgm:t>
    </dgm:pt>
    <dgm:pt modelId="{1714F02A-D653-4D9D-AD06-7E7509014B0F}" type="parTrans" cxnId="{F9ED29D7-E9BE-4760-8A74-28294795CF3B}">
      <dgm:prSet/>
      <dgm:spPr/>
      <dgm:t>
        <a:bodyPr/>
        <a:lstStyle/>
        <a:p>
          <a:endParaRPr lang="en-US"/>
        </a:p>
      </dgm:t>
    </dgm:pt>
    <dgm:pt modelId="{49A62AE0-3AC5-4FBE-B4E2-B7CE9669B2D1}" type="sibTrans" cxnId="{F9ED29D7-E9BE-4760-8A74-28294795CF3B}">
      <dgm:prSet/>
      <dgm:spPr/>
      <dgm:t>
        <a:bodyPr/>
        <a:lstStyle/>
        <a:p>
          <a:endParaRPr lang="en-US"/>
        </a:p>
      </dgm:t>
    </dgm:pt>
    <dgm:pt modelId="{A428FDAC-3577-4D0A-A008-FED951A17540}">
      <dgm:prSet/>
      <dgm:spPr/>
      <dgm:t>
        <a:bodyPr/>
        <a:lstStyle/>
        <a:p>
          <a:r>
            <a:rPr lang="en-US"/>
            <a:t>Domestic Violence</a:t>
          </a:r>
        </a:p>
      </dgm:t>
    </dgm:pt>
    <dgm:pt modelId="{A9F3ED69-2CD5-4191-A217-84C2F8909477}" type="parTrans" cxnId="{352F0EC1-5EFA-4EFB-806F-3767DEE8EC92}">
      <dgm:prSet/>
      <dgm:spPr/>
      <dgm:t>
        <a:bodyPr/>
        <a:lstStyle/>
        <a:p>
          <a:endParaRPr lang="en-US"/>
        </a:p>
      </dgm:t>
    </dgm:pt>
    <dgm:pt modelId="{C7D0CAD7-32A7-43E1-A34E-A72D8599718A}" type="sibTrans" cxnId="{352F0EC1-5EFA-4EFB-806F-3767DEE8EC92}">
      <dgm:prSet/>
      <dgm:spPr/>
      <dgm:t>
        <a:bodyPr/>
        <a:lstStyle/>
        <a:p>
          <a:endParaRPr lang="en-US"/>
        </a:p>
      </dgm:t>
    </dgm:pt>
    <dgm:pt modelId="{D82D5D05-4D35-441A-A355-70451BB02889}">
      <dgm:prSet/>
      <dgm:spPr/>
      <dgm:t>
        <a:bodyPr/>
        <a:lstStyle/>
        <a:p>
          <a:r>
            <a:rPr lang="en-US"/>
            <a:t>Human Trafficking</a:t>
          </a:r>
        </a:p>
      </dgm:t>
    </dgm:pt>
    <dgm:pt modelId="{1158ED95-F7D2-4D86-BAB6-6149FF782213}" type="parTrans" cxnId="{8D7556FA-8249-42FD-8CB4-1FA3CB8478B0}">
      <dgm:prSet/>
      <dgm:spPr/>
      <dgm:t>
        <a:bodyPr/>
        <a:lstStyle/>
        <a:p>
          <a:endParaRPr lang="en-US"/>
        </a:p>
      </dgm:t>
    </dgm:pt>
    <dgm:pt modelId="{AF174C32-C4E8-4ACA-AAD1-7FB5AF6E6285}" type="sibTrans" cxnId="{8D7556FA-8249-42FD-8CB4-1FA3CB8478B0}">
      <dgm:prSet/>
      <dgm:spPr/>
      <dgm:t>
        <a:bodyPr/>
        <a:lstStyle/>
        <a:p>
          <a:endParaRPr lang="en-US"/>
        </a:p>
      </dgm:t>
    </dgm:pt>
    <dgm:pt modelId="{39643BE1-59CC-4875-9F0E-9EE6351A95E8}">
      <dgm:prSet/>
      <dgm:spPr/>
      <dgm:t>
        <a:bodyPr/>
        <a:lstStyle/>
        <a:p>
          <a:r>
            <a:rPr lang="en-US"/>
            <a:t>Stalking</a:t>
          </a:r>
        </a:p>
      </dgm:t>
    </dgm:pt>
    <dgm:pt modelId="{FA4FE9BD-D989-4B67-8CB6-74821DD21A6C}" type="parTrans" cxnId="{B65127A2-D37D-4556-A71F-98879CF3D8D1}">
      <dgm:prSet/>
      <dgm:spPr/>
      <dgm:t>
        <a:bodyPr/>
        <a:lstStyle/>
        <a:p>
          <a:endParaRPr lang="en-US"/>
        </a:p>
      </dgm:t>
    </dgm:pt>
    <dgm:pt modelId="{23D01E31-8C22-45F5-A9DB-E0246AB2ABF6}" type="sibTrans" cxnId="{B65127A2-D37D-4556-A71F-98879CF3D8D1}">
      <dgm:prSet/>
      <dgm:spPr/>
      <dgm:t>
        <a:bodyPr/>
        <a:lstStyle/>
        <a:p>
          <a:endParaRPr lang="en-US"/>
        </a:p>
      </dgm:t>
    </dgm:pt>
    <dgm:pt modelId="{449D45A3-5AC6-4F0B-8383-3B3B72D6EB49}">
      <dgm:prSet/>
      <dgm:spPr/>
      <dgm:t>
        <a:bodyPr/>
        <a:lstStyle/>
        <a:p>
          <a:r>
            <a:rPr lang="en-US"/>
            <a:t>DUI</a:t>
          </a:r>
        </a:p>
      </dgm:t>
    </dgm:pt>
    <dgm:pt modelId="{3FF10D16-7F74-4384-8045-8BB18E17F58F}" type="parTrans" cxnId="{A7A9A2B1-634D-42C7-AE50-47D7AC6791EF}">
      <dgm:prSet/>
      <dgm:spPr/>
      <dgm:t>
        <a:bodyPr/>
        <a:lstStyle/>
        <a:p>
          <a:endParaRPr lang="en-US"/>
        </a:p>
      </dgm:t>
    </dgm:pt>
    <dgm:pt modelId="{F9EFDA22-F6D4-48EC-A6C0-C29E1C4606B8}" type="sibTrans" cxnId="{A7A9A2B1-634D-42C7-AE50-47D7AC6791EF}">
      <dgm:prSet/>
      <dgm:spPr/>
      <dgm:t>
        <a:bodyPr/>
        <a:lstStyle/>
        <a:p>
          <a:endParaRPr lang="en-US"/>
        </a:p>
      </dgm:t>
    </dgm:pt>
    <dgm:pt modelId="{90A88EDD-D390-4FDA-B9C1-7926B210AF8D}">
      <dgm:prSet/>
      <dgm:spPr/>
      <dgm:t>
        <a:bodyPr/>
        <a:lstStyle/>
        <a:p>
          <a:r>
            <a:rPr lang="en-US"/>
            <a:t>Violation of Orders of Protection</a:t>
          </a:r>
        </a:p>
      </dgm:t>
    </dgm:pt>
    <dgm:pt modelId="{79A2E8C7-D444-4084-96BA-EF82BAAA119A}" type="parTrans" cxnId="{9D48E29F-EC4D-40E7-B6C9-5ED8159BE704}">
      <dgm:prSet/>
      <dgm:spPr/>
      <dgm:t>
        <a:bodyPr/>
        <a:lstStyle/>
        <a:p>
          <a:endParaRPr lang="en-US"/>
        </a:p>
      </dgm:t>
    </dgm:pt>
    <dgm:pt modelId="{B094B6C2-F139-43E2-8D14-FD794F8241F2}" type="sibTrans" cxnId="{9D48E29F-EC4D-40E7-B6C9-5ED8159BE704}">
      <dgm:prSet/>
      <dgm:spPr/>
      <dgm:t>
        <a:bodyPr/>
        <a:lstStyle/>
        <a:p>
          <a:endParaRPr lang="en-US"/>
        </a:p>
      </dgm:t>
    </dgm:pt>
    <dgm:pt modelId="{3C85FF0E-CBD3-4856-98B4-D8AF9A161A5A}">
      <dgm:prSet/>
      <dgm:spPr/>
      <dgm:t>
        <a:bodyPr/>
        <a:lstStyle/>
        <a:p>
          <a:r>
            <a:rPr lang="en-US"/>
            <a:t>Child Pornography</a:t>
          </a:r>
        </a:p>
      </dgm:t>
    </dgm:pt>
    <dgm:pt modelId="{F13D8BFE-B939-45D5-BFF7-1B20D97F1DAC}" type="parTrans" cxnId="{E3847460-4FF6-4D17-9BB0-5795341A2BD0}">
      <dgm:prSet/>
      <dgm:spPr/>
      <dgm:t>
        <a:bodyPr/>
        <a:lstStyle/>
        <a:p>
          <a:endParaRPr lang="en-US"/>
        </a:p>
      </dgm:t>
    </dgm:pt>
    <dgm:pt modelId="{9B890312-D64D-4B54-8213-6EB3D3BFF2C1}" type="sibTrans" cxnId="{E3847460-4FF6-4D17-9BB0-5795341A2BD0}">
      <dgm:prSet/>
      <dgm:spPr/>
      <dgm:t>
        <a:bodyPr/>
        <a:lstStyle/>
        <a:p>
          <a:endParaRPr lang="en-US"/>
        </a:p>
      </dgm:t>
    </dgm:pt>
    <dgm:pt modelId="{C8FCC36A-9F10-4D8F-B4BA-1E8EE193A3A8}">
      <dgm:prSet/>
      <dgm:spPr/>
      <dgm:t>
        <a:bodyPr/>
        <a:lstStyle/>
        <a:p>
          <a:r>
            <a:rPr lang="en-US" dirty="0"/>
            <a:t>Kidnapping</a:t>
          </a:r>
        </a:p>
      </dgm:t>
    </dgm:pt>
    <dgm:pt modelId="{DB7E303B-D530-435E-A514-E3D73BAF724F}" type="parTrans" cxnId="{4613F12F-B357-421A-869E-A7CA75468150}">
      <dgm:prSet/>
      <dgm:spPr/>
      <dgm:t>
        <a:bodyPr/>
        <a:lstStyle/>
        <a:p>
          <a:endParaRPr lang="en-US"/>
        </a:p>
      </dgm:t>
    </dgm:pt>
    <dgm:pt modelId="{5A5405D1-D580-4D9C-A26A-858C7499F57D}" type="sibTrans" cxnId="{4613F12F-B357-421A-869E-A7CA75468150}">
      <dgm:prSet/>
      <dgm:spPr/>
      <dgm:t>
        <a:bodyPr/>
        <a:lstStyle/>
        <a:p>
          <a:endParaRPr lang="en-US"/>
        </a:p>
      </dgm:t>
    </dgm:pt>
    <dgm:pt modelId="{ACF5B60A-0772-4852-8EC4-352898C33761}">
      <dgm:prSet/>
      <dgm:spPr/>
      <dgm:t>
        <a:bodyPr/>
        <a:lstStyle/>
        <a:p>
          <a:r>
            <a:rPr lang="en-US"/>
            <a:t>Arson </a:t>
          </a:r>
        </a:p>
      </dgm:t>
    </dgm:pt>
    <dgm:pt modelId="{9FD8FB1F-6E66-4A96-B49F-38968227E2F3}" type="parTrans" cxnId="{64006673-E884-4C3C-8FEF-0BE13FA6B411}">
      <dgm:prSet/>
      <dgm:spPr/>
      <dgm:t>
        <a:bodyPr/>
        <a:lstStyle/>
        <a:p>
          <a:endParaRPr lang="en-US"/>
        </a:p>
      </dgm:t>
    </dgm:pt>
    <dgm:pt modelId="{F5659FB2-34EB-49A3-B6F8-0AE8CAD7B3DE}" type="sibTrans" cxnId="{64006673-E884-4C3C-8FEF-0BE13FA6B411}">
      <dgm:prSet/>
      <dgm:spPr/>
      <dgm:t>
        <a:bodyPr/>
        <a:lstStyle/>
        <a:p>
          <a:endParaRPr lang="en-US"/>
        </a:p>
      </dgm:t>
    </dgm:pt>
    <dgm:pt modelId="{A4C1A6C9-338A-400A-BA06-AAD97B15AEBD}" type="pres">
      <dgm:prSet presAssocID="{5DAE2EF0-4C80-4C51-AD09-3321688513A0}" presName="diagram" presStyleCnt="0">
        <dgm:presLayoutVars>
          <dgm:dir/>
          <dgm:resizeHandles val="exact"/>
        </dgm:presLayoutVars>
      </dgm:prSet>
      <dgm:spPr/>
    </dgm:pt>
    <dgm:pt modelId="{2EF6A3EC-C504-48E4-9B08-97F5E987F422}" type="pres">
      <dgm:prSet presAssocID="{88844B5D-2B9C-4816-B576-ACAF83A9B7B8}" presName="node" presStyleLbl="node1" presStyleIdx="0" presStyleCnt="12">
        <dgm:presLayoutVars>
          <dgm:bulletEnabled val="1"/>
        </dgm:presLayoutVars>
      </dgm:prSet>
      <dgm:spPr/>
    </dgm:pt>
    <dgm:pt modelId="{75909896-5B77-498A-A157-5D8E195E1BC3}" type="pres">
      <dgm:prSet presAssocID="{846C347D-4DC0-4CCC-978F-8657A4266F82}" presName="sibTrans" presStyleCnt="0"/>
      <dgm:spPr/>
    </dgm:pt>
    <dgm:pt modelId="{A7AEE2CD-297C-46CF-8B95-BC321B98F7A2}" type="pres">
      <dgm:prSet presAssocID="{A3278C85-F0D0-4AB1-A6BA-B668A1406475}" presName="node" presStyleLbl="node1" presStyleIdx="1" presStyleCnt="12">
        <dgm:presLayoutVars>
          <dgm:bulletEnabled val="1"/>
        </dgm:presLayoutVars>
      </dgm:prSet>
      <dgm:spPr/>
    </dgm:pt>
    <dgm:pt modelId="{BA9F4F8B-5F4F-4068-9580-5F60F161C3AF}" type="pres">
      <dgm:prSet presAssocID="{24091A42-7490-4BB5-B3E9-1D8DAAAE4662}" presName="sibTrans" presStyleCnt="0"/>
      <dgm:spPr/>
    </dgm:pt>
    <dgm:pt modelId="{3C28830E-8511-4BDF-8B0A-FCEC4F576111}" type="pres">
      <dgm:prSet presAssocID="{1CEB226C-1F84-459D-920D-DAD2CE748F69}" presName="node" presStyleLbl="node1" presStyleIdx="2" presStyleCnt="12">
        <dgm:presLayoutVars>
          <dgm:bulletEnabled val="1"/>
        </dgm:presLayoutVars>
      </dgm:prSet>
      <dgm:spPr/>
    </dgm:pt>
    <dgm:pt modelId="{0EF9D8F6-97A0-4D39-A0C2-93D2F84C2991}" type="pres">
      <dgm:prSet presAssocID="{F503EF15-4505-4893-8017-E03EF155DB4C}" presName="sibTrans" presStyleCnt="0"/>
      <dgm:spPr/>
    </dgm:pt>
    <dgm:pt modelId="{8216CDF5-FD76-4328-A7C1-1AAB0F84D83C}" type="pres">
      <dgm:prSet presAssocID="{4EB256FD-4CC5-411C-B6EB-1A6B04116686}" presName="node" presStyleLbl="node1" presStyleIdx="3" presStyleCnt="12">
        <dgm:presLayoutVars>
          <dgm:bulletEnabled val="1"/>
        </dgm:presLayoutVars>
      </dgm:prSet>
      <dgm:spPr/>
    </dgm:pt>
    <dgm:pt modelId="{5ABC1E3F-42BE-4B74-BD43-5107697560D3}" type="pres">
      <dgm:prSet presAssocID="{49A62AE0-3AC5-4FBE-B4E2-B7CE9669B2D1}" presName="sibTrans" presStyleCnt="0"/>
      <dgm:spPr/>
    </dgm:pt>
    <dgm:pt modelId="{64C50337-EBDE-4985-B04D-68F73CF7A0DA}" type="pres">
      <dgm:prSet presAssocID="{A428FDAC-3577-4D0A-A008-FED951A17540}" presName="node" presStyleLbl="node1" presStyleIdx="4" presStyleCnt="12">
        <dgm:presLayoutVars>
          <dgm:bulletEnabled val="1"/>
        </dgm:presLayoutVars>
      </dgm:prSet>
      <dgm:spPr/>
    </dgm:pt>
    <dgm:pt modelId="{7D9DCD14-04C9-43D6-BB5F-955B7EACE724}" type="pres">
      <dgm:prSet presAssocID="{C7D0CAD7-32A7-43E1-A34E-A72D8599718A}" presName="sibTrans" presStyleCnt="0"/>
      <dgm:spPr/>
    </dgm:pt>
    <dgm:pt modelId="{70DE1291-5921-495E-8F04-C30BCEEC45A0}" type="pres">
      <dgm:prSet presAssocID="{D82D5D05-4D35-441A-A355-70451BB02889}" presName="node" presStyleLbl="node1" presStyleIdx="5" presStyleCnt="12">
        <dgm:presLayoutVars>
          <dgm:bulletEnabled val="1"/>
        </dgm:presLayoutVars>
      </dgm:prSet>
      <dgm:spPr/>
    </dgm:pt>
    <dgm:pt modelId="{6DD0715B-1FD5-4C7B-9722-4DDFBDEF619A}" type="pres">
      <dgm:prSet presAssocID="{AF174C32-C4E8-4ACA-AAD1-7FB5AF6E6285}" presName="sibTrans" presStyleCnt="0"/>
      <dgm:spPr/>
    </dgm:pt>
    <dgm:pt modelId="{C432A4D7-5B9A-4310-8605-BEDB189ECD26}" type="pres">
      <dgm:prSet presAssocID="{39643BE1-59CC-4875-9F0E-9EE6351A95E8}" presName="node" presStyleLbl="node1" presStyleIdx="6" presStyleCnt="12">
        <dgm:presLayoutVars>
          <dgm:bulletEnabled val="1"/>
        </dgm:presLayoutVars>
      </dgm:prSet>
      <dgm:spPr/>
    </dgm:pt>
    <dgm:pt modelId="{E2BD1CF7-1CB0-438C-9AFB-7807C71A911F}" type="pres">
      <dgm:prSet presAssocID="{23D01E31-8C22-45F5-A9DB-E0246AB2ABF6}" presName="sibTrans" presStyleCnt="0"/>
      <dgm:spPr/>
    </dgm:pt>
    <dgm:pt modelId="{828D9854-B9DC-4CC7-8B41-6C741A83507E}" type="pres">
      <dgm:prSet presAssocID="{449D45A3-5AC6-4F0B-8383-3B3B72D6EB49}" presName="node" presStyleLbl="node1" presStyleIdx="7" presStyleCnt="12">
        <dgm:presLayoutVars>
          <dgm:bulletEnabled val="1"/>
        </dgm:presLayoutVars>
      </dgm:prSet>
      <dgm:spPr/>
    </dgm:pt>
    <dgm:pt modelId="{519B39D1-391C-4FD6-9590-858363C98FA8}" type="pres">
      <dgm:prSet presAssocID="{F9EFDA22-F6D4-48EC-A6C0-C29E1C4606B8}" presName="sibTrans" presStyleCnt="0"/>
      <dgm:spPr/>
    </dgm:pt>
    <dgm:pt modelId="{B83C36BC-C89A-4F25-A3A6-06CEC5F4837A}" type="pres">
      <dgm:prSet presAssocID="{90A88EDD-D390-4FDA-B9C1-7926B210AF8D}" presName="node" presStyleLbl="node1" presStyleIdx="8" presStyleCnt="12">
        <dgm:presLayoutVars>
          <dgm:bulletEnabled val="1"/>
        </dgm:presLayoutVars>
      </dgm:prSet>
      <dgm:spPr/>
    </dgm:pt>
    <dgm:pt modelId="{99BEC480-CF75-4B8A-9A02-E80E2BE97F72}" type="pres">
      <dgm:prSet presAssocID="{B094B6C2-F139-43E2-8D14-FD794F8241F2}" presName="sibTrans" presStyleCnt="0"/>
      <dgm:spPr/>
    </dgm:pt>
    <dgm:pt modelId="{2301B4B8-1F72-4A61-9DCB-EB6283645261}" type="pres">
      <dgm:prSet presAssocID="{3C85FF0E-CBD3-4856-98B4-D8AF9A161A5A}" presName="node" presStyleLbl="node1" presStyleIdx="9" presStyleCnt="12">
        <dgm:presLayoutVars>
          <dgm:bulletEnabled val="1"/>
        </dgm:presLayoutVars>
      </dgm:prSet>
      <dgm:spPr/>
    </dgm:pt>
    <dgm:pt modelId="{797A2EDA-5774-4F3E-936D-0F0E32BEFA3A}" type="pres">
      <dgm:prSet presAssocID="{9B890312-D64D-4B54-8213-6EB3D3BFF2C1}" presName="sibTrans" presStyleCnt="0"/>
      <dgm:spPr/>
    </dgm:pt>
    <dgm:pt modelId="{685D8298-459A-4534-A3DE-4FD357C079E7}" type="pres">
      <dgm:prSet presAssocID="{C8FCC36A-9F10-4D8F-B4BA-1E8EE193A3A8}" presName="node" presStyleLbl="node1" presStyleIdx="10" presStyleCnt="12">
        <dgm:presLayoutVars>
          <dgm:bulletEnabled val="1"/>
        </dgm:presLayoutVars>
      </dgm:prSet>
      <dgm:spPr/>
    </dgm:pt>
    <dgm:pt modelId="{F7A6D1FE-5AE9-4F9C-B3CD-6C28FD39D5B8}" type="pres">
      <dgm:prSet presAssocID="{5A5405D1-D580-4D9C-A26A-858C7499F57D}" presName="sibTrans" presStyleCnt="0"/>
      <dgm:spPr/>
    </dgm:pt>
    <dgm:pt modelId="{730834F4-5A64-4E86-BA28-8FA25367E064}" type="pres">
      <dgm:prSet presAssocID="{ACF5B60A-0772-4852-8EC4-352898C3376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BDACA00-5FF8-4F21-A9C5-04B048C3261C}" type="presOf" srcId="{3C85FF0E-CBD3-4856-98B4-D8AF9A161A5A}" destId="{2301B4B8-1F72-4A61-9DCB-EB6283645261}" srcOrd="0" destOrd="0" presId="urn:microsoft.com/office/officeart/2005/8/layout/default"/>
    <dgm:cxn modelId="{DDA22D10-3211-4816-B37F-01384255A94D}" type="presOf" srcId="{D82D5D05-4D35-441A-A355-70451BB02889}" destId="{70DE1291-5921-495E-8F04-C30BCEEC45A0}" srcOrd="0" destOrd="0" presId="urn:microsoft.com/office/officeart/2005/8/layout/default"/>
    <dgm:cxn modelId="{2DA1EC11-3F22-439A-B4D3-404A62EC4A49}" type="presOf" srcId="{5DAE2EF0-4C80-4C51-AD09-3321688513A0}" destId="{A4C1A6C9-338A-400A-BA06-AAD97B15AEBD}" srcOrd="0" destOrd="0" presId="urn:microsoft.com/office/officeart/2005/8/layout/default"/>
    <dgm:cxn modelId="{4613F12F-B357-421A-869E-A7CA75468150}" srcId="{5DAE2EF0-4C80-4C51-AD09-3321688513A0}" destId="{C8FCC36A-9F10-4D8F-B4BA-1E8EE193A3A8}" srcOrd="10" destOrd="0" parTransId="{DB7E303B-D530-435E-A514-E3D73BAF724F}" sibTransId="{5A5405D1-D580-4D9C-A26A-858C7499F57D}"/>
    <dgm:cxn modelId="{E3847460-4FF6-4D17-9BB0-5795341A2BD0}" srcId="{5DAE2EF0-4C80-4C51-AD09-3321688513A0}" destId="{3C85FF0E-CBD3-4856-98B4-D8AF9A161A5A}" srcOrd="9" destOrd="0" parTransId="{F13D8BFE-B939-45D5-BFF7-1B20D97F1DAC}" sibTransId="{9B890312-D64D-4B54-8213-6EB3D3BFF2C1}"/>
    <dgm:cxn modelId="{26E61A68-EC4E-4F85-B1E3-71CE65977F85}" srcId="{5DAE2EF0-4C80-4C51-AD09-3321688513A0}" destId="{88844B5D-2B9C-4816-B576-ACAF83A9B7B8}" srcOrd="0" destOrd="0" parTransId="{54A7A0C2-42F3-4DED-A3CC-245B4DB68A97}" sibTransId="{846C347D-4DC0-4CCC-978F-8657A4266F82}"/>
    <dgm:cxn modelId="{D8E8AD4F-F55F-42A0-9863-F5BDFA007A7D}" type="presOf" srcId="{88844B5D-2B9C-4816-B576-ACAF83A9B7B8}" destId="{2EF6A3EC-C504-48E4-9B08-97F5E987F422}" srcOrd="0" destOrd="0" presId="urn:microsoft.com/office/officeart/2005/8/layout/default"/>
    <dgm:cxn modelId="{FA7A0551-7BDF-40B1-8057-4A309015912E}" type="presOf" srcId="{ACF5B60A-0772-4852-8EC4-352898C33761}" destId="{730834F4-5A64-4E86-BA28-8FA25367E064}" srcOrd="0" destOrd="0" presId="urn:microsoft.com/office/officeart/2005/8/layout/default"/>
    <dgm:cxn modelId="{64006673-E884-4C3C-8FEF-0BE13FA6B411}" srcId="{5DAE2EF0-4C80-4C51-AD09-3321688513A0}" destId="{ACF5B60A-0772-4852-8EC4-352898C33761}" srcOrd="11" destOrd="0" parTransId="{9FD8FB1F-6E66-4A96-B49F-38968227E2F3}" sibTransId="{F5659FB2-34EB-49A3-B6F8-0AE8CAD7B3DE}"/>
    <dgm:cxn modelId="{17D6A176-8D88-4EA7-A77B-C7D5579A14A3}" type="presOf" srcId="{39643BE1-59CC-4875-9F0E-9EE6351A95E8}" destId="{C432A4D7-5B9A-4310-8605-BEDB189ECD26}" srcOrd="0" destOrd="0" presId="urn:microsoft.com/office/officeart/2005/8/layout/default"/>
    <dgm:cxn modelId="{D3BE3379-8411-44B2-8A46-B5431EFD457F}" type="presOf" srcId="{90A88EDD-D390-4FDA-B9C1-7926B210AF8D}" destId="{B83C36BC-C89A-4F25-A3A6-06CEC5F4837A}" srcOrd="0" destOrd="0" presId="urn:microsoft.com/office/officeart/2005/8/layout/default"/>
    <dgm:cxn modelId="{1CC1349A-ACE8-4E5A-A4D8-F9DA9449E45B}" type="presOf" srcId="{1CEB226C-1F84-459D-920D-DAD2CE748F69}" destId="{3C28830E-8511-4BDF-8B0A-FCEC4F576111}" srcOrd="0" destOrd="0" presId="urn:microsoft.com/office/officeart/2005/8/layout/default"/>
    <dgm:cxn modelId="{D74A089E-B7EA-41BB-9C47-0B107B0602EB}" srcId="{5DAE2EF0-4C80-4C51-AD09-3321688513A0}" destId="{A3278C85-F0D0-4AB1-A6BA-B668A1406475}" srcOrd="1" destOrd="0" parTransId="{88FF1586-3195-4A31-9193-9A3E2E7EB85F}" sibTransId="{24091A42-7490-4BB5-B3E9-1D8DAAAE4662}"/>
    <dgm:cxn modelId="{FF70679F-B02F-4731-83B9-8FBE0982E3D4}" type="presOf" srcId="{4EB256FD-4CC5-411C-B6EB-1A6B04116686}" destId="{8216CDF5-FD76-4328-A7C1-1AAB0F84D83C}" srcOrd="0" destOrd="0" presId="urn:microsoft.com/office/officeart/2005/8/layout/default"/>
    <dgm:cxn modelId="{9D48E29F-EC4D-40E7-B6C9-5ED8159BE704}" srcId="{5DAE2EF0-4C80-4C51-AD09-3321688513A0}" destId="{90A88EDD-D390-4FDA-B9C1-7926B210AF8D}" srcOrd="8" destOrd="0" parTransId="{79A2E8C7-D444-4084-96BA-EF82BAAA119A}" sibTransId="{B094B6C2-F139-43E2-8D14-FD794F8241F2}"/>
    <dgm:cxn modelId="{B65127A2-D37D-4556-A71F-98879CF3D8D1}" srcId="{5DAE2EF0-4C80-4C51-AD09-3321688513A0}" destId="{39643BE1-59CC-4875-9F0E-9EE6351A95E8}" srcOrd="6" destOrd="0" parTransId="{FA4FE9BD-D989-4B67-8CB6-74821DD21A6C}" sibTransId="{23D01E31-8C22-45F5-A9DB-E0246AB2ABF6}"/>
    <dgm:cxn modelId="{19EEF3AF-5008-48A1-B04C-AFED2F15DF2A}" srcId="{5DAE2EF0-4C80-4C51-AD09-3321688513A0}" destId="{1CEB226C-1F84-459D-920D-DAD2CE748F69}" srcOrd="2" destOrd="0" parTransId="{273B2030-6ECE-4E6D-83D4-35A0288FA2B8}" sibTransId="{F503EF15-4505-4893-8017-E03EF155DB4C}"/>
    <dgm:cxn modelId="{A7A9A2B1-634D-42C7-AE50-47D7AC6791EF}" srcId="{5DAE2EF0-4C80-4C51-AD09-3321688513A0}" destId="{449D45A3-5AC6-4F0B-8383-3B3B72D6EB49}" srcOrd="7" destOrd="0" parTransId="{3FF10D16-7F74-4384-8045-8BB18E17F58F}" sibTransId="{F9EFDA22-F6D4-48EC-A6C0-C29E1C4606B8}"/>
    <dgm:cxn modelId="{352F0EC1-5EFA-4EFB-806F-3767DEE8EC92}" srcId="{5DAE2EF0-4C80-4C51-AD09-3321688513A0}" destId="{A428FDAC-3577-4D0A-A008-FED951A17540}" srcOrd="4" destOrd="0" parTransId="{A9F3ED69-2CD5-4191-A217-84C2F8909477}" sibTransId="{C7D0CAD7-32A7-43E1-A34E-A72D8599718A}"/>
    <dgm:cxn modelId="{F9ED29D7-E9BE-4760-8A74-28294795CF3B}" srcId="{5DAE2EF0-4C80-4C51-AD09-3321688513A0}" destId="{4EB256FD-4CC5-411C-B6EB-1A6B04116686}" srcOrd="3" destOrd="0" parTransId="{1714F02A-D653-4D9D-AD06-7E7509014B0F}" sibTransId="{49A62AE0-3AC5-4FBE-B4E2-B7CE9669B2D1}"/>
    <dgm:cxn modelId="{27B576E2-74AE-4096-835A-A5F03DDEB0DC}" type="presOf" srcId="{A428FDAC-3577-4D0A-A008-FED951A17540}" destId="{64C50337-EBDE-4985-B04D-68F73CF7A0DA}" srcOrd="0" destOrd="0" presId="urn:microsoft.com/office/officeart/2005/8/layout/default"/>
    <dgm:cxn modelId="{064F02ED-0D84-473B-A00D-3D03DA474B9C}" type="presOf" srcId="{449D45A3-5AC6-4F0B-8383-3B3B72D6EB49}" destId="{828D9854-B9DC-4CC7-8B41-6C741A83507E}" srcOrd="0" destOrd="0" presId="urn:microsoft.com/office/officeart/2005/8/layout/default"/>
    <dgm:cxn modelId="{F9F887F4-53D3-41A5-BCB8-2EAE5AF946EF}" type="presOf" srcId="{A3278C85-F0D0-4AB1-A6BA-B668A1406475}" destId="{A7AEE2CD-297C-46CF-8B95-BC321B98F7A2}" srcOrd="0" destOrd="0" presId="urn:microsoft.com/office/officeart/2005/8/layout/default"/>
    <dgm:cxn modelId="{F5829DF8-1E1F-4BFF-8D03-97875D5C692D}" type="presOf" srcId="{C8FCC36A-9F10-4D8F-B4BA-1E8EE193A3A8}" destId="{685D8298-459A-4534-A3DE-4FD357C079E7}" srcOrd="0" destOrd="0" presId="urn:microsoft.com/office/officeart/2005/8/layout/default"/>
    <dgm:cxn modelId="{8D7556FA-8249-42FD-8CB4-1FA3CB8478B0}" srcId="{5DAE2EF0-4C80-4C51-AD09-3321688513A0}" destId="{D82D5D05-4D35-441A-A355-70451BB02889}" srcOrd="5" destOrd="0" parTransId="{1158ED95-F7D2-4D86-BAB6-6149FF782213}" sibTransId="{AF174C32-C4E8-4ACA-AAD1-7FB5AF6E6285}"/>
    <dgm:cxn modelId="{1AA7349F-580E-469C-8D9F-69D422EC3045}" type="presParOf" srcId="{A4C1A6C9-338A-400A-BA06-AAD97B15AEBD}" destId="{2EF6A3EC-C504-48E4-9B08-97F5E987F422}" srcOrd="0" destOrd="0" presId="urn:microsoft.com/office/officeart/2005/8/layout/default"/>
    <dgm:cxn modelId="{2A0D4139-7944-4D2E-B235-C7BE2F90D3EB}" type="presParOf" srcId="{A4C1A6C9-338A-400A-BA06-AAD97B15AEBD}" destId="{75909896-5B77-498A-A157-5D8E195E1BC3}" srcOrd="1" destOrd="0" presId="urn:microsoft.com/office/officeart/2005/8/layout/default"/>
    <dgm:cxn modelId="{851A0296-740D-408A-BFE9-0DB1F8B92803}" type="presParOf" srcId="{A4C1A6C9-338A-400A-BA06-AAD97B15AEBD}" destId="{A7AEE2CD-297C-46CF-8B95-BC321B98F7A2}" srcOrd="2" destOrd="0" presId="urn:microsoft.com/office/officeart/2005/8/layout/default"/>
    <dgm:cxn modelId="{204C7033-C4B9-49FA-AF0A-C47F61C1ED12}" type="presParOf" srcId="{A4C1A6C9-338A-400A-BA06-AAD97B15AEBD}" destId="{BA9F4F8B-5F4F-4068-9580-5F60F161C3AF}" srcOrd="3" destOrd="0" presId="urn:microsoft.com/office/officeart/2005/8/layout/default"/>
    <dgm:cxn modelId="{F34EFE2E-6E59-43CB-860A-FD8482EC8E5A}" type="presParOf" srcId="{A4C1A6C9-338A-400A-BA06-AAD97B15AEBD}" destId="{3C28830E-8511-4BDF-8B0A-FCEC4F576111}" srcOrd="4" destOrd="0" presId="urn:microsoft.com/office/officeart/2005/8/layout/default"/>
    <dgm:cxn modelId="{189432DA-2228-4951-90FA-A8F33AA751E4}" type="presParOf" srcId="{A4C1A6C9-338A-400A-BA06-AAD97B15AEBD}" destId="{0EF9D8F6-97A0-4D39-A0C2-93D2F84C2991}" srcOrd="5" destOrd="0" presId="urn:microsoft.com/office/officeart/2005/8/layout/default"/>
    <dgm:cxn modelId="{84242455-6346-4423-99B7-57A940FDE315}" type="presParOf" srcId="{A4C1A6C9-338A-400A-BA06-AAD97B15AEBD}" destId="{8216CDF5-FD76-4328-A7C1-1AAB0F84D83C}" srcOrd="6" destOrd="0" presId="urn:microsoft.com/office/officeart/2005/8/layout/default"/>
    <dgm:cxn modelId="{D6E34E99-932F-4F02-AAB7-7B909C59616F}" type="presParOf" srcId="{A4C1A6C9-338A-400A-BA06-AAD97B15AEBD}" destId="{5ABC1E3F-42BE-4B74-BD43-5107697560D3}" srcOrd="7" destOrd="0" presId="urn:microsoft.com/office/officeart/2005/8/layout/default"/>
    <dgm:cxn modelId="{0A8D1814-E2B7-4C42-9E7E-27671EEBD857}" type="presParOf" srcId="{A4C1A6C9-338A-400A-BA06-AAD97B15AEBD}" destId="{64C50337-EBDE-4985-B04D-68F73CF7A0DA}" srcOrd="8" destOrd="0" presId="urn:microsoft.com/office/officeart/2005/8/layout/default"/>
    <dgm:cxn modelId="{1C0D0C32-0719-4446-BFA1-F65828D76CD4}" type="presParOf" srcId="{A4C1A6C9-338A-400A-BA06-AAD97B15AEBD}" destId="{7D9DCD14-04C9-43D6-BB5F-955B7EACE724}" srcOrd="9" destOrd="0" presId="urn:microsoft.com/office/officeart/2005/8/layout/default"/>
    <dgm:cxn modelId="{A5B04CCD-E6B1-41D3-8613-C8C4A8AC1E2B}" type="presParOf" srcId="{A4C1A6C9-338A-400A-BA06-AAD97B15AEBD}" destId="{70DE1291-5921-495E-8F04-C30BCEEC45A0}" srcOrd="10" destOrd="0" presId="urn:microsoft.com/office/officeart/2005/8/layout/default"/>
    <dgm:cxn modelId="{6CEBD582-5ACF-4B08-BD75-CE1DE6DE4531}" type="presParOf" srcId="{A4C1A6C9-338A-400A-BA06-AAD97B15AEBD}" destId="{6DD0715B-1FD5-4C7B-9722-4DDFBDEF619A}" srcOrd="11" destOrd="0" presId="urn:microsoft.com/office/officeart/2005/8/layout/default"/>
    <dgm:cxn modelId="{5577404E-4278-4EF6-B388-0BA527FC8771}" type="presParOf" srcId="{A4C1A6C9-338A-400A-BA06-AAD97B15AEBD}" destId="{C432A4D7-5B9A-4310-8605-BEDB189ECD26}" srcOrd="12" destOrd="0" presId="urn:microsoft.com/office/officeart/2005/8/layout/default"/>
    <dgm:cxn modelId="{57F2007D-5032-4454-8AF6-C764AC737F14}" type="presParOf" srcId="{A4C1A6C9-338A-400A-BA06-AAD97B15AEBD}" destId="{E2BD1CF7-1CB0-438C-9AFB-7807C71A911F}" srcOrd="13" destOrd="0" presId="urn:microsoft.com/office/officeart/2005/8/layout/default"/>
    <dgm:cxn modelId="{2DEFF565-DA99-4CFF-BF8B-C76AB47F2876}" type="presParOf" srcId="{A4C1A6C9-338A-400A-BA06-AAD97B15AEBD}" destId="{828D9854-B9DC-4CC7-8B41-6C741A83507E}" srcOrd="14" destOrd="0" presId="urn:microsoft.com/office/officeart/2005/8/layout/default"/>
    <dgm:cxn modelId="{A843F894-1C86-42D8-8D78-0E8020AC5D5C}" type="presParOf" srcId="{A4C1A6C9-338A-400A-BA06-AAD97B15AEBD}" destId="{519B39D1-391C-4FD6-9590-858363C98FA8}" srcOrd="15" destOrd="0" presId="urn:microsoft.com/office/officeart/2005/8/layout/default"/>
    <dgm:cxn modelId="{628B342C-F4B2-438D-A187-9559B912FD76}" type="presParOf" srcId="{A4C1A6C9-338A-400A-BA06-AAD97B15AEBD}" destId="{B83C36BC-C89A-4F25-A3A6-06CEC5F4837A}" srcOrd="16" destOrd="0" presId="urn:microsoft.com/office/officeart/2005/8/layout/default"/>
    <dgm:cxn modelId="{6219F358-9E80-443A-A3A4-3A7E6AB0A9A0}" type="presParOf" srcId="{A4C1A6C9-338A-400A-BA06-AAD97B15AEBD}" destId="{99BEC480-CF75-4B8A-9A02-E80E2BE97F72}" srcOrd="17" destOrd="0" presId="urn:microsoft.com/office/officeart/2005/8/layout/default"/>
    <dgm:cxn modelId="{8026249B-7881-4971-B0F6-831B8198CDA4}" type="presParOf" srcId="{A4C1A6C9-338A-400A-BA06-AAD97B15AEBD}" destId="{2301B4B8-1F72-4A61-9DCB-EB6283645261}" srcOrd="18" destOrd="0" presId="urn:microsoft.com/office/officeart/2005/8/layout/default"/>
    <dgm:cxn modelId="{25AD3820-1314-4533-9CF5-CA5E21BABC78}" type="presParOf" srcId="{A4C1A6C9-338A-400A-BA06-AAD97B15AEBD}" destId="{797A2EDA-5774-4F3E-936D-0F0E32BEFA3A}" srcOrd="19" destOrd="0" presId="urn:microsoft.com/office/officeart/2005/8/layout/default"/>
    <dgm:cxn modelId="{97077080-7855-4944-81EE-7F480B6D043E}" type="presParOf" srcId="{A4C1A6C9-338A-400A-BA06-AAD97B15AEBD}" destId="{685D8298-459A-4534-A3DE-4FD357C079E7}" srcOrd="20" destOrd="0" presId="urn:microsoft.com/office/officeart/2005/8/layout/default"/>
    <dgm:cxn modelId="{B35DEAA3-EE09-4DE9-A726-F0750C3FC905}" type="presParOf" srcId="{A4C1A6C9-338A-400A-BA06-AAD97B15AEBD}" destId="{F7A6D1FE-5AE9-4F9C-B3CD-6C28FD39D5B8}" srcOrd="21" destOrd="0" presId="urn:microsoft.com/office/officeart/2005/8/layout/default"/>
    <dgm:cxn modelId="{F94FEADE-9C14-4501-9FCF-7B9D4AC98667}" type="presParOf" srcId="{A4C1A6C9-338A-400A-BA06-AAD97B15AEBD}" destId="{730834F4-5A64-4E86-BA28-8FA25367E06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5459EE-1620-4A50-A26B-BEFFADA9269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F7F92B-ADF5-499D-8095-C65B3B1EF8B8}">
      <dgm:prSet/>
      <dgm:spPr/>
      <dgm:t>
        <a:bodyPr/>
        <a:lstStyle/>
        <a:p>
          <a:r>
            <a:rPr lang="en-US"/>
            <a:t>The Court of Claims will notify the applicant of the denial decision</a:t>
          </a:r>
        </a:p>
      </dgm:t>
    </dgm:pt>
    <dgm:pt modelId="{F7723303-BB99-4560-B0AE-D326FC48FDFD}" type="parTrans" cxnId="{7CB224BC-9218-437A-ADBC-90F09A8A9A73}">
      <dgm:prSet/>
      <dgm:spPr/>
      <dgm:t>
        <a:bodyPr/>
        <a:lstStyle/>
        <a:p>
          <a:endParaRPr lang="en-US"/>
        </a:p>
      </dgm:t>
    </dgm:pt>
    <dgm:pt modelId="{E48933B6-7D8A-490A-BF3D-8CC9BB48E545}" type="sibTrans" cxnId="{7CB224BC-9218-437A-ADBC-90F09A8A9A73}">
      <dgm:prSet/>
      <dgm:spPr/>
      <dgm:t>
        <a:bodyPr/>
        <a:lstStyle/>
        <a:p>
          <a:endParaRPr lang="en-US"/>
        </a:p>
      </dgm:t>
    </dgm:pt>
    <dgm:pt modelId="{37085E45-EF40-4F49-903D-72F4B2A2D3CB}">
      <dgm:prSet/>
      <dgm:spPr/>
      <dgm:t>
        <a:bodyPr/>
        <a:lstStyle/>
        <a:p>
          <a:r>
            <a:rPr lang="en-US"/>
            <a:t>The applicant then has 30 days to request an appeal in writing</a:t>
          </a:r>
        </a:p>
      </dgm:t>
    </dgm:pt>
    <dgm:pt modelId="{5F0ED942-DDA7-4782-BB1B-97ED3A408DFB}" type="parTrans" cxnId="{3F771135-A381-4318-B2C5-6609DE20644F}">
      <dgm:prSet/>
      <dgm:spPr/>
      <dgm:t>
        <a:bodyPr/>
        <a:lstStyle/>
        <a:p>
          <a:endParaRPr lang="en-US"/>
        </a:p>
      </dgm:t>
    </dgm:pt>
    <dgm:pt modelId="{E93F4E50-CBAF-4AB4-A861-75840CF9CE32}" type="sibTrans" cxnId="{3F771135-A381-4318-B2C5-6609DE20644F}">
      <dgm:prSet/>
      <dgm:spPr/>
      <dgm:t>
        <a:bodyPr/>
        <a:lstStyle/>
        <a:p>
          <a:endParaRPr lang="en-US"/>
        </a:p>
      </dgm:t>
    </dgm:pt>
    <dgm:pt modelId="{3F7E429E-BF2C-4CBC-A1E4-F8A09D391BA1}">
      <dgm:prSet/>
      <dgm:spPr/>
      <dgm:t>
        <a:bodyPr/>
        <a:lstStyle/>
        <a:p>
          <a:r>
            <a:rPr lang="en-US"/>
            <a:t>Court of Claims will assign a Commissioner to hear the appeal</a:t>
          </a:r>
        </a:p>
      </dgm:t>
    </dgm:pt>
    <dgm:pt modelId="{3B9CF427-F6BE-451D-BD18-FDB97160C69E}" type="parTrans" cxnId="{B56B92AD-AB61-463B-8A43-BB7983B7395E}">
      <dgm:prSet/>
      <dgm:spPr/>
      <dgm:t>
        <a:bodyPr/>
        <a:lstStyle/>
        <a:p>
          <a:endParaRPr lang="en-US"/>
        </a:p>
      </dgm:t>
    </dgm:pt>
    <dgm:pt modelId="{D08AB7EA-3B8E-4C15-8425-37B695FD3EBB}" type="sibTrans" cxnId="{B56B92AD-AB61-463B-8A43-BB7983B7395E}">
      <dgm:prSet/>
      <dgm:spPr/>
      <dgm:t>
        <a:bodyPr/>
        <a:lstStyle/>
        <a:p>
          <a:endParaRPr lang="en-US"/>
        </a:p>
      </dgm:t>
    </dgm:pt>
    <dgm:pt modelId="{D0DBED33-5ECA-4C99-AA54-2ED1F11735F1}">
      <dgm:prSet/>
      <dgm:spPr/>
      <dgm:t>
        <a:bodyPr/>
        <a:lstStyle/>
        <a:p>
          <a:r>
            <a:rPr lang="en-US"/>
            <a:t>Hearings are held via phone and virtually</a:t>
          </a:r>
        </a:p>
      </dgm:t>
    </dgm:pt>
    <dgm:pt modelId="{774B4656-58EB-4205-9BFD-85EFF20BFF4D}" type="parTrans" cxnId="{D4AF731B-5629-44A4-8663-B155F35B26F4}">
      <dgm:prSet/>
      <dgm:spPr/>
      <dgm:t>
        <a:bodyPr/>
        <a:lstStyle/>
        <a:p>
          <a:endParaRPr lang="en-US"/>
        </a:p>
      </dgm:t>
    </dgm:pt>
    <dgm:pt modelId="{0480F1AE-7A30-4DCA-B972-F3A1095CF991}" type="sibTrans" cxnId="{D4AF731B-5629-44A4-8663-B155F35B26F4}">
      <dgm:prSet/>
      <dgm:spPr/>
      <dgm:t>
        <a:bodyPr/>
        <a:lstStyle/>
        <a:p>
          <a:endParaRPr lang="en-US"/>
        </a:p>
      </dgm:t>
    </dgm:pt>
    <dgm:pt modelId="{EF6B635F-E832-4708-A79C-61EEC6EB0F25}" type="pres">
      <dgm:prSet presAssocID="{075459EE-1620-4A50-A26B-BEFFADA92693}" presName="outerComposite" presStyleCnt="0">
        <dgm:presLayoutVars>
          <dgm:chMax val="5"/>
          <dgm:dir/>
          <dgm:resizeHandles val="exact"/>
        </dgm:presLayoutVars>
      </dgm:prSet>
      <dgm:spPr/>
    </dgm:pt>
    <dgm:pt modelId="{DF508C8D-C99C-40C1-80D9-FD585C6BC22B}" type="pres">
      <dgm:prSet presAssocID="{075459EE-1620-4A50-A26B-BEFFADA92693}" presName="dummyMaxCanvas" presStyleCnt="0">
        <dgm:presLayoutVars/>
      </dgm:prSet>
      <dgm:spPr/>
    </dgm:pt>
    <dgm:pt modelId="{B5365A07-6BC5-4EF8-B596-DDD632A40FCC}" type="pres">
      <dgm:prSet presAssocID="{075459EE-1620-4A50-A26B-BEFFADA92693}" presName="FourNodes_1" presStyleLbl="node1" presStyleIdx="0" presStyleCnt="4">
        <dgm:presLayoutVars>
          <dgm:bulletEnabled val="1"/>
        </dgm:presLayoutVars>
      </dgm:prSet>
      <dgm:spPr/>
    </dgm:pt>
    <dgm:pt modelId="{EE5CE157-B90F-4282-AC67-F68FCBD0AA3E}" type="pres">
      <dgm:prSet presAssocID="{075459EE-1620-4A50-A26B-BEFFADA92693}" presName="FourNodes_2" presStyleLbl="node1" presStyleIdx="1" presStyleCnt="4">
        <dgm:presLayoutVars>
          <dgm:bulletEnabled val="1"/>
        </dgm:presLayoutVars>
      </dgm:prSet>
      <dgm:spPr/>
    </dgm:pt>
    <dgm:pt modelId="{142E302C-8692-4DE8-9DEC-170B81D33BCC}" type="pres">
      <dgm:prSet presAssocID="{075459EE-1620-4A50-A26B-BEFFADA92693}" presName="FourNodes_3" presStyleLbl="node1" presStyleIdx="2" presStyleCnt="4">
        <dgm:presLayoutVars>
          <dgm:bulletEnabled val="1"/>
        </dgm:presLayoutVars>
      </dgm:prSet>
      <dgm:spPr/>
    </dgm:pt>
    <dgm:pt modelId="{BA0810F5-11B2-4610-BF6F-D87975E83D1B}" type="pres">
      <dgm:prSet presAssocID="{075459EE-1620-4A50-A26B-BEFFADA92693}" presName="FourNodes_4" presStyleLbl="node1" presStyleIdx="3" presStyleCnt="4">
        <dgm:presLayoutVars>
          <dgm:bulletEnabled val="1"/>
        </dgm:presLayoutVars>
      </dgm:prSet>
      <dgm:spPr/>
    </dgm:pt>
    <dgm:pt modelId="{41258DE8-A818-4856-83DE-D2C1704153B8}" type="pres">
      <dgm:prSet presAssocID="{075459EE-1620-4A50-A26B-BEFFADA92693}" presName="FourConn_1-2" presStyleLbl="fgAccFollowNode1" presStyleIdx="0" presStyleCnt="3">
        <dgm:presLayoutVars>
          <dgm:bulletEnabled val="1"/>
        </dgm:presLayoutVars>
      </dgm:prSet>
      <dgm:spPr/>
    </dgm:pt>
    <dgm:pt modelId="{1AFF7200-2D01-44F0-AE03-AAF8DE0EF58F}" type="pres">
      <dgm:prSet presAssocID="{075459EE-1620-4A50-A26B-BEFFADA92693}" presName="FourConn_2-3" presStyleLbl="fgAccFollowNode1" presStyleIdx="1" presStyleCnt="3">
        <dgm:presLayoutVars>
          <dgm:bulletEnabled val="1"/>
        </dgm:presLayoutVars>
      </dgm:prSet>
      <dgm:spPr/>
    </dgm:pt>
    <dgm:pt modelId="{858596D5-9F7C-44DC-9D45-5F16C7BF657F}" type="pres">
      <dgm:prSet presAssocID="{075459EE-1620-4A50-A26B-BEFFADA92693}" presName="FourConn_3-4" presStyleLbl="fgAccFollowNode1" presStyleIdx="2" presStyleCnt="3">
        <dgm:presLayoutVars>
          <dgm:bulletEnabled val="1"/>
        </dgm:presLayoutVars>
      </dgm:prSet>
      <dgm:spPr/>
    </dgm:pt>
    <dgm:pt modelId="{86625C13-25C9-4F2A-AEBD-1B07604A7DDF}" type="pres">
      <dgm:prSet presAssocID="{075459EE-1620-4A50-A26B-BEFFADA92693}" presName="FourNodes_1_text" presStyleLbl="node1" presStyleIdx="3" presStyleCnt="4">
        <dgm:presLayoutVars>
          <dgm:bulletEnabled val="1"/>
        </dgm:presLayoutVars>
      </dgm:prSet>
      <dgm:spPr/>
    </dgm:pt>
    <dgm:pt modelId="{554C9B70-0496-4B61-9948-5FBE3B8FAF05}" type="pres">
      <dgm:prSet presAssocID="{075459EE-1620-4A50-A26B-BEFFADA92693}" presName="FourNodes_2_text" presStyleLbl="node1" presStyleIdx="3" presStyleCnt="4">
        <dgm:presLayoutVars>
          <dgm:bulletEnabled val="1"/>
        </dgm:presLayoutVars>
      </dgm:prSet>
      <dgm:spPr/>
    </dgm:pt>
    <dgm:pt modelId="{9F5A627E-64C4-495D-8593-79F2F3962624}" type="pres">
      <dgm:prSet presAssocID="{075459EE-1620-4A50-A26B-BEFFADA92693}" presName="FourNodes_3_text" presStyleLbl="node1" presStyleIdx="3" presStyleCnt="4">
        <dgm:presLayoutVars>
          <dgm:bulletEnabled val="1"/>
        </dgm:presLayoutVars>
      </dgm:prSet>
      <dgm:spPr/>
    </dgm:pt>
    <dgm:pt modelId="{BAB3C04B-1EA1-43B3-ABFF-9D36CC5A9A6E}" type="pres">
      <dgm:prSet presAssocID="{075459EE-1620-4A50-A26B-BEFFADA9269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C1B8100-7E58-4E66-A608-1C40D47055AD}" type="presOf" srcId="{E93F4E50-CBAF-4AB4-A861-75840CF9CE32}" destId="{1AFF7200-2D01-44F0-AE03-AAF8DE0EF58F}" srcOrd="0" destOrd="0" presId="urn:microsoft.com/office/officeart/2005/8/layout/vProcess5"/>
    <dgm:cxn modelId="{B73A6F0D-D74B-4307-B129-0D1306450E9D}" type="presOf" srcId="{D0DBED33-5ECA-4C99-AA54-2ED1F11735F1}" destId="{BA0810F5-11B2-4610-BF6F-D87975E83D1B}" srcOrd="0" destOrd="0" presId="urn:microsoft.com/office/officeart/2005/8/layout/vProcess5"/>
    <dgm:cxn modelId="{D4AF731B-5629-44A4-8663-B155F35B26F4}" srcId="{075459EE-1620-4A50-A26B-BEFFADA92693}" destId="{D0DBED33-5ECA-4C99-AA54-2ED1F11735F1}" srcOrd="3" destOrd="0" parTransId="{774B4656-58EB-4205-9BFD-85EFF20BFF4D}" sibTransId="{0480F1AE-7A30-4DCA-B972-F3A1095CF991}"/>
    <dgm:cxn modelId="{3F771135-A381-4318-B2C5-6609DE20644F}" srcId="{075459EE-1620-4A50-A26B-BEFFADA92693}" destId="{37085E45-EF40-4F49-903D-72F4B2A2D3CB}" srcOrd="1" destOrd="0" parTransId="{5F0ED942-DDA7-4782-BB1B-97ED3A408DFB}" sibTransId="{E93F4E50-CBAF-4AB4-A861-75840CF9CE32}"/>
    <dgm:cxn modelId="{A2F3273A-6F62-4D87-AABB-B882934B71CA}" type="presOf" srcId="{075459EE-1620-4A50-A26B-BEFFADA92693}" destId="{EF6B635F-E832-4708-A79C-61EEC6EB0F25}" srcOrd="0" destOrd="0" presId="urn:microsoft.com/office/officeart/2005/8/layout/vProcess5"/>
    <dgm:cxn modelId="{6D7AC761-761A-4845-A621-A28F48D8F51F}" type="presOf" srcId="{7EF7F92B-ADF5-499D-8095-C65B3B1EF8B8}" destId="{B5365A07-6BC5-4EF8-B596-DDD632A40FCC}" srcOrd="0" destOrd="0" presId="urn:microsoft.com/office/officeart/2005/8/layout/vProcess5"/>
    <dgm:cxn modelId="{42BEDB6B-4C54-42D7-B64B-83793DCD76BE}" type="presOf" srcId="{7EF7F92B-ADF5-499D-8095-C65B3B1EF8B8}" destId="{86625C13-25C9-4F2A-AEBD-1B07604A7DDF}" srcOrd="1" destOrd="0" presId="urn:microsoft.com/office/officeart/2005/8/layout/vProcess5"/>
    <dgm:cxn modelId="{16C70A6E-D007-412C-B351-EBCA6A06451C}" type="presOf" srcId="{37085E45-EF40-4F49-903D-72F4B2A2D3CB}" destId="{EE5CE157-B90F-4282-AC67-F68FCBD0AA3E}" srcOrd="0" destOrd="0" presId="urn:microsoft.com/office/officeart/2005/8/layout/vProcess5"/>
    <dgm:cxn modelId="{65789490-A5CC-4B21-A104-47F294661647}" type="presOf" srcId="{3F7E429E-BF2C-4CBC-A1E4-F8A09D391BA1}" destId="{142E302C-8692-4DE8-9DEC-170B81D33BCC}" srcOrd="0" destOrd="0" presId="urn:microsoft.com/office/officeart/2005/8/layout/vProcess5"/>
    <dgm:cxn modelId="{B56B92AD-AB61-463B-8A43-BB7983B7395E}" srcId="{075459EE-1620-4A50-A26B-BEFFADA92693}" destId="{3F7E429E-BF2C-4CBC-A1E4-F8A09D391BA1}" srcOrd="2" destOrd="0" parTransId="{3B9CF427-F6BE-451D-BD18-FDB97160C69E}" sibTransId="{D08AB7EA-3B8E-4C15-8425-37B695FD3EBB}"/>
    <dgm:cxn modelId="{4447BAB4-7CAE-41EC-8F96-5CF6FB5A7135}" type="presOf" srcId="{E48933B6-7D8A-490A-BF3D-8CC9BB48E545}" destId="{41258DE8-A818-4856-83DE-D2C1704153B8}" srcOrd="0" destOrd="0" presId="urn:microsoft.com/office/officeart/2005/8/layout/vProcess5"/>
    <dgm:cxn modelId="{7CB224BC-9218-437A-ADBC-90F09A8A9A73}" srcId="{075459EE-1620-4A50-A26B-BEFFADA92693}" destId="{7EF7F92B-ADF5-499D-8095-C65B3B1EF8B8}" srcOrd="0" destOrd="0" parTransId="{F7723303-BB99-4560-B0AE-D326FC48FDFD}" sibTransId="{E48933B6-7D8A-490A-BF3D-8CC9BB48E545}"/>
    <dgm:cxn modelId="{5B1A38CB-7D8B-46A5-B780-F229D615630F}" type="presOf" srcId="{D08AB7EA-3B8E-4C15-8425-37B695FD3EBB}" destId="{858596D5-9F7C-44DC-9D45-5F16C7BF657F}" srcOrd="0" destOrd="0" presId="urn:microsoft.com/office/officeart/2005/8/layout/vProcess5"/>
    <dgm:cxn modelId="{332B2CCC-0D9D-422B-9BA8-1A19C9B2722F}" type="presOf" srcId="{D0DBED33-5ECA-4C99-AA54-2ED1F11735F1}" destId="{BAB3C04B-1EA1-43B3-ABFF-9D36CC5A9A6E}" srcOrd="1" destOrd="0" presId="urn:microsoft.com/office/officeart/2005/8/layout/vProcess5"/>
    <dgm:cxn modelId="{DA5343CF-6CD8-420F-99A9-F2E9E3DCF73D}" type="presOf" srcId="{37085E45-EF40-4F49-903D-72F4B2A2D3CB}" destId="{554C9B70-0496-4B61-9948-5FBE3B8FAF05}" srcOrd="1" destOrd="0" presId="urn:microsoft.com/office/officeart/2005/8/layout/vProcess5"/>
    <dgm:cxn modelId="{C2F1C4E9-E20F-46AB-ABAB-4E166ADF7EFE}" type="presOf" srcId="{3F7E429E-BF2C-4CBC-A1E4-F8A09D391BA1}" destId="{9F5A627E-64C4-495D-8593-79F2F3962624}" srcOrd="1" destOrd="0" presId="urn:microsoft.com/office/officeart/2005/8/layout/vProcess5"/>
    <dgm:cxn modelId="{A8437FC8-FCB2-41F6-9315-A2F6AFA125CE}" type="presParOf" srcId="{EF6B635F-E832-4708-A79C-61EEC6EB0F25}" destId="{DF508C8D-C99C-40C1-80D9-FD585C6BC22B}" srcOrd="0" destOrd="0" presId="urn:microsoft.com/office/officeart/2005/8/layout/vProcess5"/>
    <dgm:cxn modelId="{9E2B0832-CF0B-46A5-A761-B9A89617030F}" type="presParOf" srcId="{EF6B635F-E832-4708-A79C-61EEC6EB0F25}" destId="{B5365A07-6BC5-4EF8-B596-DDD632A40FCC}" srcOrd="1" destOrd="0" presId="urn:microsoft.com/office/officeart/2005/8/layout/vProcess5"/>
    <dgm:cxn modelId="{17910C3D-0D5B-4C7C-8659-DA2FEB284DE9}" type="presParOf" srcId="{EF6B635F-E832-4708-A79C-61EEC6EB0F25}" destId="{EE5CE157-B90F-4282-AC67-F68FCBD0AA3E}" srcOrd="2" destOrd="0" presId="urn:microsoft.com/office/officeart/2005/8/layout/vProcess5"/>
    <dgm:cxn modelId="{614CB62D-BD71-4BD9-9B47-4CE50CF9E7C8}" type="presParOf" srcId="{EF6B635F-E832-4708-A79C-61EEC6EB0F25}" destId="{142E302C-8692-4DE8-9DEC-170B81D33BCC}" srcOrd="3" destOrd="0" presId="urn:microsoft.com/office/officeart/2005/8/layout/vProcess5"/>
    <dgm:cxn modelId="{4CE98C23-A9B1-46B8-BA48-9C22366747AB}" type="presParOf" srcId="{EF6B635F-E832-4708-A79C-61EEC6EB0F25}" destId="{BA0810F5-11B2-4610-BF6F-D87975E83D1B}" srcOrd="4" destOrd="0" presId="urn:microsoft.com/office/officeart/2005/8/layout/vProcess5"/>
    <dgm:cxn modelId="{94CF4E21-3FB5-48B8-9430-7AB27A53C31D}" type="presParOf" srcId="{EF6B635F-E832-4708-A79C-61EEC6EB0F25}" destId="{41258DE8-A818-4856-83DE-D2C1704153B8}" srcOrd="5" destOrd="0" presId="urn:microsoft.com/office/officeart/2005/8/layout/vProcess5"/>
    <dgm:cxn modelId="{828A7A86-78B1-413A-9930-028BF9AF4AD5}" type="presParOf" srcId="{EF6B635F-E832-4708-A79C-61EEC6EB0F25}" destId="{1AFF7200-2D01-44F0-AE03-AAF8DE0EF58F}" srcOrd="6" destOrd="0" presId="urn:microsoft.com/office/officeart/2005/8/layout/vProcess5"/>
    <dgm:cxn modelId="{09801A19-639C-46B0-8757-FCE150BEF47F}" type="presParOf" srcId="{EF6B635F-E832-4708-A79C-61EEC6EB0F25}" destId="{858596D5-9F7C-44DC-9D45-5F16C7BF657F}" srcOrd="7" destOrd="0" presId="urn:microsoft.com/office/officeart/2005/8/layout/vProcess5"/>
    <dgm:cxn modelId="{94F0D94C-926D-45CF-8F1E-A138898DA5C0}" type="presParOf" srcId="{EF6B635F-E832-4708-A79C-61EEC6EB0F25}" destId="{86625C13-25C9-4F2A-AEBD-1B07604A7DDF}" srcOrd="8" destOrd="0" presId="urn:microsoft.com/office/officeart/2005/8/layout/vProcess5"/>
    <dgm:cxn modelId="{A26F4AB3-A90E-46D9-9AB7-5D4DADBCB7F0}" type="presParOf" srcId="{EF6B635F-E832-4708-A79C-61EEC6EB0F25}" destId="{554C9B70-0496-4B61-9948-5FBE3B8FAF05}" srcOrd="9" destOrd="0" presId="urn:microsoft.com/office/officeart/2005/8/layout/vProcess5"/>
    <dgm:cxn modelId="{E1C51580-2E15-456E-B649-C8E2F889680E}" type="presParOf" srcId="{EF6B635F-E832-4708-A79C-61EEC6EB0F25}" destId="{9F5A627E-64C4-495D-8593-79F2F3962624}" srcOrd="10" destOrd="0" presId="urn:microsoft.com/office/officeart/2005/8/layout/vProcess5"/>
    <dgm:cxn modelId="{2B1F5963-50CB-4254-AB3F-75719B3D4F61}" type="presParOf" srcId="{EF6B635F-E832-4708-A79C-61EEC6EB0F25}" destId="{BAB3C04B-1EA1-43B3-ABFF-9D36CC5A9A6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D443F-C624-4753-93C1-9CD1B58C79B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kern="1200" dirty="0"/>
            <a:t> Defined Victim or Applicant</a:t>
          </a:r>
        </a:p>
      </dsp:txBody>
      <dsp:txXfrm>
        <a:off x="0" y="39687"/>
        <a:ext cx="3286125" cy="1971675"/>
      </dsp:txXfrm>
    </dsp:sp>
    <dsp:sp modelId="{D834C70F-FDE6-41F8-9CEC-C0D18C8C885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kern="1200" dirty="0"/>
            <a:t>Timely Filing</a:t>
          </a:r>
        </a:p>
      </dsp:txBody>
      <dsp:txXfrm>
        <a:off x="3614737" y="39687"/>
        <a:ext cx="3286125" cy="1971675"/>
      </dsp:txXfrm>
    </dsp:sp>
    <dsp:sp modelId="{D36F0171-99FE-4186-98B6-07C745A5C7A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kern="1200" dirty="0"/>
            <a:t>Compensable Crime</a:t>
          </a:r>
        </a:p>
      </dsp:txBody>
      <dsp:txXfrm>
        <a:off x="7229475" y="39687"/>
        <a:ext cx="3286125" cy="1971675"/>
      </dsp:txXfrm>
    </dsp:sp>
    <dsp:sp modelId="{F4CF8EBC-5145-48AC-A26D-CC2EB2A978A5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kern="1200" dirty="0"/>
            <a:t>Timely Police Notification</a:t>
          </a:r>
        </a:p>
      </dsp:txBody>
      <dsp:txXfrm>
        <a:off x="0" y="2339975"/>
        <a:ext cx="3286125" cy="1971675"/>
      </dsp:txXfrm>
    </dsp:sp>
    <dsp:sp modelId="{F765DF93-8726-4DA5-924A-CB0C424DE4F2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kern="1200" dirty="0"/>
            <a:t>Cooperation With Law Enforcement</a:t>
          </a:r>
        </a:p>
      </dsp:txBody>
      <dsp:txXfrm>
        <a:off x="3614737" y="2339975"/>
        <a:ext cx="3286125" cy="1971675"/>
      </dsp:txXfrm>
    </dsp:sp>
    <dsp:sp modelId="{578CF164-6A62-48B3-BB48-9FB72D5AFBC8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kern="1200" dirty="0"/>
            <a:t>No Contributory Misconduct</a:t>
          </a: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6A3EC-C504-48E4-9B08-97F5E987F422}">
      <dsp:nvSpPr>
        <dsp:cNvPr id="0" name=""/>
        <dsp:cNvSpPr/>
      </dsp:nvSpPr>
      <dsp:spPr>
        <a:xfrm>
          <a:off x="394594" y="899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Aggravated Battery</a:t>
          </a:r>
          <a:endParaRPr lang="en-US" sz="1900" kern="1200" dirty="0"/>
        </a:p>
      </dsp:txBody>
      <dsp:txXfrm>
        <a:off x="394594" y="899"/>
        <a:ext cx="1632401" cy="979440"/>
      </dsp:txXfrm>
    </dsp:sp>
    <dsp:sp modelId="{A7AEE2CD-297C-46CF-8B95-BC321B98F7A2}">
      <dsp:nvSpPr>
        <dsp:cNvPr id="0" name=""/>
        <dsp:cNvSpPr/>
      </dsp:nvSpPr>
      <dsp:spPr>
        <a:xfrm>
          <a:off x="2190235" y="899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Assault</a:t>
          </a:r>
        </a:p>
      </dsp:txBody>
      <dsp:txXfrm>
        <a:off x="2190235" y="899"/>
        <a:ext cx="1632401" cy="979440"/>
      </dsp:txXfrm>
    </dsp:sp>
    <dsp:sp modelId="{3C28830E-8511-4BDF-8B0A-FCEC4F576111}">
      <dsp:nvSpPr>
        <dsp:cNvPr id="0" name=""/>
        <dsp:cNvSpPr/>
      </dsp:nvSpPr>
      <dsp:spPr>
        <a:xfrm>
          <a:off x="3985877" y="899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First Degree Murder</a:t>
          </a:r>
        </a:p>
      </dsp:txBody>
      <dsp:txXfrm>
        <a:off x="3985877" y="899"/>
        <a:ext cx="1632401" cy="979440"/>
      </dsp:txXfrm>
    </dsp:sp>
    <dsp:sp modelId="{8216CDF5-FD76-4328-A7C1-1AAB0F84D83C}">
      <dsp:nvSpPr>
        <dsp:cNvPr id="0" name=""/>
        <dsp:cNvSpPr/>
      </dsp:nvSpPr>
      <dsp:spPr>
        <a:xfrm>
          <a:off x="394594" y="1143579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Sexual Assault</a:t>
          </a:r>
        </a:p>
      </dsp:txBody>
      <dsp:txXfrm>
        <a:off x="394594" y="1143579"/>
        <a:ext cx="1632401" cy="979440"/>
      </dsp:txXfrm>
    </dsp:sp>
    <dsp:sp modelId="{64C50337-EBDE-4985-B04D-68F73CF7A0DA}">
      <dsp:nvSpPr>
        <dsp:cNvPr id="0" name=""/>
        <dsp:cNvSpPr/>
      </dsp:nvSpPr>
      <dsp:spPr>
        <a:xfrm>
          <a:off x="2190235" y="1143579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Domestic Violence</a:t>
          </a:r>
        </a:p>
      </dsp:txBody>
      <dsp:txXfrm>
        <a:off x="2190235" y="1143579"/>
        <a:ext cx="1632401" cy="979440"/>
      </dsp:txXfrm>
    </dsp:sp>
    <dsp:sp modelId="{70DE1291-5921-495E-8F04-C30BCEEC45A0}">
      <dsp:nvSpPr>
        <dsp:cNvPr id="0" name=""/>
        <dsp:cNvSpPr/>
      </dsp:nvSpPr>
      <dsp:spPr>
        <a:xfrm>
          <a:off x="3985877" y="1143579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Human Trafficking</a:t>
          </a:r>
        </a:p>
      </dsp:txBody>
      <dsp:txXfrm>
        <a:off x="3985877" y="1143579"/>
        <a:ext cx="1632401" cy="979440"/>
      </dsp:txXfrm>
    </dsp:sp>
    <dsp:sp modelId="{C432A4D7-5B9A-4310-8605-BEDB189ECD26}">
      <dsp:nvSpPr>
        <dsp:cNvPr id="0" name=""/>
        <dsp:cNvSpPr/>
      </dsp:nvSpPr>
      <dsp:spPr>
        <a:xfrm>
          <a:off x="394594" y="2286260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Stalking</a:t>
          </a:r>
        </a:p>
      </dsp:txBody>
      <dsp:txXfrm>
        <a:off x="394594" y="2286260"/>
        <a:ext cx="1632401" cy="979440"/>
      </dsp:txXfrm>
    </dsp:sp>
    <dsp:sp modelId="{828D9854-B9DC-4CC7-8B41-6C741A83507E}">
      <dsp:nvSpPr>
        <dsp:cNvPr id="0" name=""/>
        <dsp:cNvSpPr/>
      </dsp:nvSpPr>
      <dsp:spPr>
        <a:xfrm>
          <a:off x="2190235" y="2286260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DUI</a:t>
          </a:r>
        </a:p>
      </dsp:txBody>
      <dsp:txXfrm>
        <a:off x="2190235" y="2286260"/>
        <a:ext cx="1632401" cy="979440"/>
      </dsp:txXfrm>
    </dsp:sp>
    <dsp:sp modelId="{B83C36BC-C89A-4F25-A3A6-06CEC5F4837A}">
      <dsp:nvSpPr>
        <dsp:cNvPr id="0" name=""/>
        <dsp:cNvSpPr/>
      </dsp:nvSpPr>
      <dsp:spPr>
        <a:xfrm>
          <a:off x="3985877" y="2286260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Violation of Orders of Protection</a:t>
          </a:r>
        </a:p>
      </dsp:txBody>
      <dsp:txXfrm>
        <a:off x="3985877" y="2286260"/>
        <a:ext cx="1632401" cy="979440"/>
      </dsp:txXfrm>
    </dsp:sp>
    <dsp:sp modelId="{2301B4B8-1F72-4A61-9DCB-EB6283645261}">
      <dsp:nvSpPr>
        <dsp:cNvPr id="0" name=""/>
        <dsp:cNvSpPr/>
      </dsp:nvSpPr>
      <dsp:spPr>
        <a:xfrm>
          <a:off x="394594" y="3428941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Child Pornography</a:t>
          </a:r>
        </a:p>
      </dsp:txBody>
      <dsp:txXfrm>
        <a:off x="394594" y="3428941"/>
        <a:ext cx="1632401" cy="979440"/>
      </dsp:txXfrm>
    </dsp:sp>
    <dsp:sp modelId="{685D8298-459A-4534-A3DE-4FD357C079E7}">
      <dsp:nvSpPr>
        <dsp:cNvPr id="0" name=""/>
        <dsp:cNvSpPr/>
      </dsp:nvSpPr>
      <dsp:spPr>
        <a:xfrm>
          <a:off x="2190235" y="3428941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Kidnapping</a:t>
          </a:r>
        </a:p>
      </dsp:txBody>
      <dsp:txXfrm>
        <a:off x="2190235" y="3428941"/>
        <a:ext cx="1632401" cy="979440"/>
      </dsp:txXfrm>
    </dsp:sp>
    <dsp:sp modelId="{730834F4-5A64-4E86-BA28-8FA25367E064}">
      <dsp:nvSpPr>
        <dsp:cNvPr id="0" name=""/>
        <dsp:cNvSpPr/>
      </dsp:nvSpPr>
      <dsp:spPr>
        <a:xfrm>
          <a:off x="3985877" y="3428941"/>
          <a:ext cx="1632401" cy="97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Arson </a:t>
          </a:r>
        </a:p>
      </dsp:txBody>
      <dsp:txXfrm>
        <a:off x="3985877" y="3428941"/>
        <a:ext cx="1632401" cy="979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65A07-6BC5-4EF8-B596-DDD632A40FCC}">
      <dsp:nvSpPr>
        <dsp:cNvPr id="0" name=""/>
        <dsp:cNvSpPr/>
      </dsp:nvSpPr>
      <dsp:spPr>
        <a:xfrm>
          <a:off x="0" y="0"/>
          <a:ext cx="7070252" cy="886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Court of Claims will notify the applicant of the denial decision</a:t>
          </a:r>
        </a:p>
      </dsp:txBody>
      <dsp:txXfrm>
        <a:off x="25972" y="25972"/>
        <a:ext cx="6038465" cy="834790"/>
      </dsp:txXfrm>
    </dsp:sp>
    <dsp:sp modelId="{EE5CE157-B90F-4282-AC67-F68FCBD0AA3E}">
      <dsp:nvSpPr>
        <dsp:cNvPr id="0" name=""/>
        <dsp:cNvSpPr/>
      </dsp:nvSpPr>
      <dsp:spPr>
        <a:xfrm>
          <a:off x="592133" y="1047959"/>
          <a:ext cx="7070252" cy="886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applicant then has 30 days to request an appeal in writing</a:t>
          </a:r>
        </a:p>
      </dsp:txBody>
      <dsp:txXfrm>
        <a:off x="618105" y="1073931"/>
        <a:ext cx="5849796" cy="834790"/>
      </dsp:txXfrm>
    </dsp:sp>
    <dsp:sp modelId="{142E302C-8692-4DE8-9DEC-170B81D33BCC}">
      <dsp:nvSpPr>
        <dsp:cNvPr id="0" name=""/>
        <dsp:cNvSpPr/>
      </dsp:nvSpPr>
      <dsp:spPr>
        <a:xfrm>
          <a:off x="1175429" y="2095918"/>
          <a:ext cx="7070252" cy="886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Court of Claims will assign a Commissioner to hear the appeal</a:t>
          </a:r>
        </a:p>
      </dsp:txBody>
      <dsp:txXfrm>
        <a:off x="1201401" y="2121890"/>
        <a:ext cx="5858634" cy="834790"/>
      </dsp:txXfrm>
    </dsp:sp>
    <dsp:sp modelId="{BA0810F5-11B2-4610-BF6F-D87975E83D1B}">
      <dsp:nvSpPr>
        <dsp:cNvPr id="0" name=""/>
        <dsp:cNvSpPr/>
      </dsp:nvSpPr>
      <dsp:spPr>
        <a:xfrm>
          <a:off x="1767562" y="3143878"/>
          <a:ext cx="7070252" cy="886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Hearings are held via phone and virtually</a:t>
          </a:r>
        </a:p>
      </dsp:txBody>
      <dsp:txXfrm>
        <a:off x="1793534" y="3169850"/>
        <a:ext cx="5849796" cy="834790"/>
      </dsp:txXfrm>
    </dsp:sp>
    <dsp:sp modelId="{41258DE8-A818-4856-83DE-D2C1704153B8}">
      <dsp:nvSpPr>
        <dsp:cNvPr id="0" name=""/>
        <dsp:cNvSpPr/>
      </dsp:nvSpPr>
      <dsp:spPr>
        <a:xfrm>
          <a:off x="6493874" y="679158"/>
          <a:ext cx="576377" cy="5763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623559" y="679158"/>
        <a:ext cx="317007" cy="433724"/>
      </dsp:txXfrm>
    </dsp:sp>
    <dsp:sp modelId="{1AFF7200-2D01-44F0-AE03-AAF8DE0EF58F}">
      <dsp:nvSpPr>
        <dsp:cNvPr id="0" name=""/>
        <dsp:cNvSpPr/>
      </dsp:nvSpPr>
      <dsp:spPr>
        <a:xfrm>
          <a:off x="7086007" y="1727117"/>
          <a:ext cx="576377" cy="5763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215692" y="1727117"/>
        <a:ext cx="317007" cy="433724"/>
      </dsp:txXfrm>
    </dsp:sp>
    <dsp:sp modelId="{858596D5-9F7C-44DC-9D45-5F16C7BF657F}">
      <dsp:nvSpPr>
        <dsp:cNvPr id="0" name=""/>
        <dsp:cNvSpPr/>
      </dsp:nvSpPr>
      <dsp:spPr>
        <a:xfrm>
          <a:off x="7669303" y="2775077"/>
          <a:ext cx="576377" cy="5763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798988" y="2775077"/>
        <a:ext cx="317007" cy="43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09FC9-CB52-4FBC-88D9-B1F0FB496121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78BD2-227B-426E-9C2A-B94290C3D2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9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1A92A-EA92-4752-89D2-B486550FCA4B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64670-169D-448D-9C8B-6624373DBD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2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January 1, 2022 for the individual caps– </a:t>
            </a:r>
            <a:r>
              <a:rPr lang="en-US" sz="1400" b="1" dirty="0"/>
              <a:t>Any claims newly filed or pending.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Taking a look at how we will be </a:t>
            </a:r>
            <a:r>
              <a:rPr lang="en-US" sz="1400" b="1" dirty="0"/>
              <a:t>differentiating pending claims </a:t>
            </a:r>
            <a:r>
              <a:rPr lang="en-US" sz="1400" dirty="0"/>
              <a:t>that may have been filed but are still open.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Taking into account cases that have been </a:t>
            </a:r>
            <a:r>
              <a:rPr lang="en-US" sz="1400" b="1" dirty="0"/>
              <a:t>closed, cases with supplemental awards, and cases that have not been closed</a:t>
            </a:r>
            <a:r>
              <a:rPr lang="en-US" sz="1400" dirty="0"/>
              <a:t> and are still processing.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Will be done fairly allowing the most benefit that we can offer under the law.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Any policy we implement will be administered consistently with bright line rules.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$45,000  cap for awards on or after  April 7,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4943-A560-499E-9FB1-82F3552707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Within that 28 days, they can request information from our office regarding our investigation any supporting documents we received and reviewed.</a:t>
            </a:r>
          </a:p>
          <a:p>
            <a:endParaRPr lang="en-US" sz="1400" dirty="0"/>
          </a:p>
          <a:p>
            <a:r>
              <a:rPr lang="en-US" sz="1400" b="1" dirty="0"/>
              <a:t>Under the current statute the COC can simply make these award </a:t>
            </a:r>
            <a:r>
              <a:rPr lang="en-US" sz="1400" dirty="0"/>
              <a:t>determinations </a:t>
            </a:r>
            <a:r>
              <a:rPr lang="en-US" sz="1400" b="1" dirty="0"/>
              <a:t>without a hearing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Under the </a:t>
            </a:r>
            <a:r>
              <a:rPr lang="en-US" sz="1400" b="1" u="sng" dirty="0"/>
              <a:t>amended CVCA there is a hearing required </a:t>
            </a:r>
            <a:r>
              <a:rPr lang="en-US" sz="1400" dirty="0"/>
              <a:t>and they disagree with and seek to change the AG’s determination.</a:t>
            </a:r>
          </a:p>
          <a:p>
            <a:endParaRPr lang="en-US" sz="1400" dirty="0"/>
          </a:p>
          <a:p>
            <a:r>
              <a:rPr lang="en-US" sz="1400" dirty="0"/>
              <a:t>Under the current and amended CVCA the </a:t>
            </a:r>
            <a:r>
              <a:rPr lang="en-US" sz="1400" b="1" dirty="0"/>
              <a:t>claimant still has the ability to appeal</a:t>
            </a:r>
            <a:r>
              <a:rPr lang="en-US" sz="1400" dirty="0"/>
              <a:t> if they disagree with the award determination.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4943-A560-499E-9FB1-82F3552707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0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518024"/>
            <a:ext cx="5683250" cy="4479925"/>
          </a:xfrm>
        </p:spPr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  <a:p>
            <a:fld id="{A4F14943-A560-499E-9FB1-82F3552707D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6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4943-A560-499E-9FB1-82F3552707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06D7-F4D6-2814-B227-D21FCC7C0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F5D61-09D7-CCBB-58A8-99E3FBAA4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AE4C8-FD56-0540-C87F-1AD11AE6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0A746-C68B-1515-D065-4C16C9F8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891DC-74A6-06B9-63A2-BAAE5B00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AC65D-CDD5-B309-7BC8-1873C8B97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0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8015-8074-76FC-FF9B-7F52BF82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CAAE9-CAE8-D78B-AA1C-964840172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04695-F268-9EAF-C265-4E595C27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7CA14-48E5-19BB-8868-72213017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22848-047C-90AD-72F2-CFE48E64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9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ED3EE-0B3B-C8E2-27C7-40124A538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80485-B7D1-BD42-E36F-A4A4364EB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E9278-E64A-248C-14CE-5C177C9E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7B941-7F46-7FEB-8AF2-B05048390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CF5EB-98AE-FFC7-4A9F-16A4388A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5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0388-B975-F79D-DD74-738FF409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C93E-E0AE-F9FA-F4EE-4900AFC53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ED599-E988-3C41-BF44-7285BC4E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28DF1-C7B4-E0D8-4F43-BB7CCA86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C2541-48D1-EB77-E40E-2E092656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AAED6-CD68-B470-5813-BC9A1F332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5"/>
            <a:ext cx="12192000" cy="6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872D-3EE7-F466-2D32-4112B8F3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6099-4E55-2835-5573-DDF9C0B4D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D96C6-A8DD-C144-1898-32D032EA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5D0C-5696-42D3-A475-171DE2E4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49641-6096-1CB9-C70F-A034A9FC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D22D8-598E-8603-F332-8BD0258E4D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5"/>
            <a:ext cx="12192000" cy="6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CFB9-86FF-2C1A-E547-2D13B6C9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F0BA-EF08-DBD5-30AF-93AFBB849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921DD-9AFB-9B97-1BEA-B19DA916B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14B43-FB11-FEEB-C994-3168ADA9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5AF1E-3999-305D-FF80-A4B2EE7C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6ACA3-B111-A8CC-DE5B-B7A175C4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BC2C75-20F5-E342-B3AC-25528A5CE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5"/>
            <a:ext cx="12192000" cy="6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3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4D7E-4E49-FFD0-8793-BDD46917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DABC3-06A3-1387-CB96-6F2BCF7B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941CE-7705-F977-C024-58F5F54FA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BF551-0396-C9AA-79AC-CF84F4773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909990-24CC-D907-2521-B8EA28B1D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1EC56-E974-BF15-57B6-85C261FE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21EA5-2715-664F-0220-6E9F0F20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6D457-538E-3E91-4CA9-CD4ACC48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2EE44-C801-34F4-8B4C-897D6C51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5"/>
            <a:ext cx="12192000" cy="6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3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37E9-E0A9-CE53-EE7C-BB5F3E9B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ECD69-EAD7-A180-8F7E-E9F4A22B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E0623-3E94-C736-8E63-FF93D516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4AFF5-0243-514A-8D47-ABD485FE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C9F80-7674-E638-E241-465DF12B5F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6"/>
            <a:ext cx="12188952" cy="68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60247-59C4-A1DC-7C87-31B6F3CA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D9C1C-8925-EE0D-4613-926A0B7E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39BB0-7D87-D382-4821-65DF868D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E84C8-6461-318D-9888-18FD50E38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5"/>
            <a:ext cx="12192000" cy="6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4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781A-61A3-29E6-6C97-B628D650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EEF3A-5EB4-1219-5F80-836759583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FB912-3984-D46B-CEF6-973C0DAC7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1C7E-3FEE-0D88-0155-125F3FA3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7784C-4D9A-7839-27C1-6007ED2B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6FDC4-59B0-56D8-9E87-573B324A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8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3FD7-2EC2-490E-E2E1-368EE1DC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57129-1841-BB42-8C43-E2B77B58E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08905-0C59-AFBF-51BE-1642C07C9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98245-94AF-BD66-409D-1D849FE6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6B0F8-D3F7-49EF-A70A-E8A770F4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2D78-6C4A-BDAA-3B96-EB300EE8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3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2EFDD-C220-A831-6C92-1E3602E2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0ADAE-8E86-B311-AF29-F742F5756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D068C-22B8-826B-8F28-C863E0612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EA2A-675C-4CC7-BFCF-8257DF700EDF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EBF22-4685-1C1E-7EB9-5EFE86EAD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E02A-E755-09EE-E13A-BF565A756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6BD6-9D3A-4911-A960-D3481CD46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8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Placeholder 4" descr="Text&#10;&#10;Description automatically generated">
            <a:extLst>
              <a:ext uri="{FF2B5EF4-FFF2-40B4-BE49-F238E27FC236}">
                <a16:creationId xmlns:a16="http://schemas.microsoft.com/office/drawing/2014/main" id="{A1499D0A-2CE2-B86E-2EED-7DD4E19C07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A891E-95CD-185E-1585-5AA1DC49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79" r="22819"/>
          <a:stretch/>
        </p:blipFill>
        <p:spPr>
          <a:xfrm>
            <a:off x="37651" y="542093"/>
            <a:ext cx="4717353" cy="6376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7" y="1337266"/>
            <a:ext cx="4977976" cy="1177334"/>
          </a:xfrm>
        </p:spPr>
        <p:txBody>
          <a:bodyPr anchor="b">
            <a:normAutofit fontScale="90000"/>
          </a:bodyPr>
          <a:lstStyle/>
          <a:p>
            <a:br>
              <a:rPr lang="en-US" sz="1200" b="1" dirty="0">
                <a:solidFill>
                  <a:schemeClr val="tx2"/>
                </a:solidFill>
              </a:rPr>
            </a:br>
            <a:br>
              <a:rPr lang="en-US" sz="12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Who Can be Compensated?</a:t>
            </a: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755004" y="393700"/>
            <a:ext cx="7514517" cy="628220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Victim:</a:t>
            </a:r>
          </a:p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killed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injured in Illinois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Parent, Spouse or child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person killed or injured in Illinois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killed or injured while attempting to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a victim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killed or injured in Illinois while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law enforcement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 to a crime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as a witness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prosecution to establish a nexus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Illinois resident injured in a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without a Compensation Program</a:t>
            </a:r>
          </a:p>
        </p:txBody>
      </p:sp>
    </p:spTree>
    <p:extLst>
      <p:ext uri="{BB962C8B-B14F-4D97-AF65-F5344CB8AC3E}">
        <p14:creationId xmlns:p14="http://schemas.microsoft.com/office/powerpoint/2010/main" val="22918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346" y="491134"/>
            <a:ext cx="9760527" cy="1325563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Victims Compensation </a:t>
            </a:r>
            <a:b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127" y="1781299"/>
            <a:ext cx="11270673" cy="4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9382" y="1982504"/>
            <a:ext cx="11726717" cy="5307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r>
              <a:rPr lang="en-US" sz="4500" dirty="0">
                <a:latin typeface="Calibri body"/>
                <a:cs typeface="Arial" panose="020B0604020202020204" pitchFamily="34" charset="0"/>
              </a:rPr>
              <a:t>For the purpose of receiving </a:t>
            </a:r>
            <a:r>
              <a:rPr lang="en-US" sz="4500" b="1" dirty="0">
                <a:latin typeface="Calibri body"/>
                <a:cs typeface="Arial" panose="020B0604020202020204" pitchFamily="34" charset="0"/>
              </a:rPr>
              <a:t>counseling expenses only</a:t>
            </a:r>
            <a:r>
              <a:rPr lang="en-US" sz="4500" dirty="0">
                <a:latin typeface="Calibri body"/>
                <a:cs typeface="Arial" panose="020B0604020202020204" pitchFamily="34" charset="0"/>
              </a:rPr>
              <a:t>, person under the age of 18 who is the brother, sister, half brother, half sister of a person killed or injured in Illinois</a:t>
            </a:r>
          </a:p>
          <a:p>
            <a:pPr marL="0" indent="0">
              <a:buNone/>
            </a:pPr>
            <a:endParaRPr lang="en-US" sz="4500" dirty="0"/>
          </a:p>
          <a:p>
            <a:r>
              <a:rPr lang="en-US" sz="4500" dirty="0">
                <a:cs typeface="Arial" panose="020B0604020202020204" pitchFamily="34" charset="0"/>
              </a:rPr>
              <a:t>A </a:t>
            </a:r>
            <a:r>
              <a:rPr lang="en-US" sz="4500" b="1" u="sng" dirty="0">
                <a:cs typeface="Arial" panose="020B0604020202020204" pitchFamily="34" charset="0"/>
              </a:rPr>
              <a:t>household member </a:t>
            </a:r>
            <a:r>
              <a:rPr lang="en-US" sz="4500" dirty="0">
                <a:cs typeface="Arial" panose="020B0604020202020204" pitchFamily="34" charset="0"/>
              </a:rPr>
              <a:t>whose relationship to a person killed or injured in Illinois as a result of a violent crime is </a:t>
            </a:r>
            <a:r>
              <a:rPr lang="en-US" sz="4500" b="1" u="sng" dirty="0">
                <a:cs typeface="Arial" panose="020B0604020202020204" pitchFamily="34" charset="0"/>
              </a:rPr>
              <a:t>substantially similar to that of a parent, spouse, or child</a:t>
            </a:r>
            <a:r>
              <a:rPr lang="en-US" sz="4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500" dirty="0"/>
              <a:t>Any person that </a:t>
            </a:r>
            <a:r>
              <a:rPr lang="en-US" sz="4500" b="1" dirty="0"/>
              <a:t>has paid or become obligated to pay expenses of the victim </a:t>
            </a:r>
            <a:r>
              <a:rPr lang="en-US" sz="4500" dirty="0"/>
              <a:t>                                                  </a:t>
            </a:r>
          </a:p>
          <a:p>
            <a:pPr marL="0" indent="0">
              <a:buNone/>
            </a:pPr>
            <a:r>
              <a:rPr lang="en-US" sz="4500" dirty="0"/>
              <a:t>(Reasonable expenses for funeral, medical and hospital, psychological treatment of a mental or emotional condition caused or aggravated by the crime)</a:t>
            </a:r>
          </a:p>
          <a:p>
            <a:pPr marL="0" indent="0">
              <a:buNone/>
            </a:pP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1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62889" y="2541883"/>
            <a:ext cx="10681855" cy="4038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98B5CB-EF1D-0A41-B483-E46556A55C07}"/>
              </a:ext>
            </a:extLst>
          </p:cNvPr>
          <p:cNvSpPr/>
          <p:nvPr/>
        </p:nvSpPr>
        <p:spPr>
          <a:xfrm>
            <a:off x="2628900" y="1023157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Individuals That May Apply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24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1967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93090" y="-119670"/>
            <a:ext cx="10973790" cy="1634752"/>
          </a:xfrm>
          <a:prstGeom prst="rect">
            <a:avLst/>
          </a:prstGeom>
        </p:spPr>
        <p:txBody>
          <a:bodyPr vert="horz" wrap="square" lIns="0" tIns="608974" rIns="0" bIns="0" rtlCol="0">
            <a:spAutoFit/>
          </a:bodyPr>
          <a:lstStyle/>
          <a:p>
            <a:pPr marL="802005" marR="5080">
              <a:lnSpc>
                <a:spcPts val="3890"/>
              </a:lnSpc>
              <a:spcBef>
                <a:spcPts val="590"/>
              </a:spcBef>
            </a:pP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Requirements: </a:t>
            </a:r>
            <a:b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Window</a:t>
            </a:r>
            <a:endParaRPr sz="3200" i="1" spc="-1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38757"/>
              </p:ext>
            </p:extLst>
          </p:nvPr>
        </p:nvGraphicFramePr>
        <p:xfrm>
          <a:off x="931494" y="1963166"/>
          <a:ext cx="10314438" cy="3558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1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3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2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Applicant status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2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crime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 Window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774">
                <a:tc>
                  <a:txBody>
                    <a:bodyPr/>
                    <a:lstStyle/>
                    <a:p>
                      <a:pPr marL="91440" marR="10407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Adult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without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disability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543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Five</a:t>
                      </a:r>
                      <a:r>
                        <a:rPr sz="2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years</a:t>
                      </a:r>
                      <a:r>
                        <a:rPr sz="2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date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crime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one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2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2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criminal</a:t>
                      </a:r>
                      <a:r>
                        <a:rPr sz="2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charge</a:t>
                      </a:r>
                      <a:r>
                        <a:rPr sz="2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offense.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Minor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Three</a:t>
                      </a:r>
                      <a:r>
                        <a:rPr sz="28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years</a:t>
                      </a:r>
                      <a:r>
                        <a:rPr sz="28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2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turning</a:t>
                      </a:r>
                      <a:r>
                        <a:rPr sz="2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18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7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Adult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 a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disability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Three</a:t>
                      </a:r>
                      <a:r>
                        <a:rPr sz="2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years</a:t>
                      </a:r>
                      <a:r>
                        <a:rPr sz="2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2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removal</a:t>
                      </a:r>
                      <a:r>
                        <a:rPr sz="2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disability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196B4D-DB11-0B42-9E7A-EDF1A7894EFA}"/>
              </a:ext>
            </a:extLst>
          </p:cNvPr>
          <p:cNvSpPr txBox="1"/>
          <p:nvPr/>
        </p:nvSpPr>
        <p:spPr>
          <a:xfrm>
            <a:off x="397823" y="5722663"/>
            <a:ext cx="10848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Applications submitted outside the prescribed eligibility window may be accepted if the Attorney General determines that the applicant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had good cause for a delay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478" y="11961"/>
            <a:ext cx="10608329" cy="2066395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Requirements:</a:t>
            </a:r>
            <a:b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Compensable Crimes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/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106"/>
            <a:ext cx="12111471" cy="510103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127" y="1781299"/>
            <a:ext cx="11270673" cy="4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3200" y="1992983"/>
            <a:ext cx="4800600" cy="510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Crimes 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Covered by the Program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Financial Crimes 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Non-Pedestrian Hit and Run and other Traffic Accidents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Property Crimes (Theft, Burglary, Criminal Damage to Property)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Loss of Currency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Non-violent crimes</a:t>
            </a:r>
          </a:p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92D04E-097F-2049-AED2-B28AD88F940D}"/>
              </a:ext>
            </a:extLst>
          </p:cNvPr>
          <p:cNvSpPr/>
          <p:nvPr/>
        </p:nvSpPr>
        <p:spPr>
          <a:xfrm>
            <a:off x="1537853" y="11486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601616" y="-16795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D175CF3-1CE5-2D71-AB99-11AC270B0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593853"/>
              </p:ext>
            </p:extLst>
          </p:nvPr>
        </p:nvGraphicFramePr>
        <p:xfrm>
          <a:off x="83127" y="1992983"/>
          <a:ext cx="6012873" cy="440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18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anchor="ctr">
            <a:normAutofit/>
          </a:bodyPr>
          <a:lstStyle/>
          <a:p>
            <a:r>
              <a:rPr lang="en-US" sz="3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</a:t>
            </a:r>
            <a:br>
              <a:rPr lang="en-US" sz="3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br>
              <a:rPr lang="en-US" sz="3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 Notification</a:t>
            </a:r>
            <a:br>
              <a:rPr lang="en-US" sz="5600" dirty="0">
                <a:solidFill>
                  <a:srgbClr val="FFFFFF"/>
                </a:solidFill>
              </a:rPr>
            </a:br>
            <a:endParaRPr lang="en-US" sz="5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518400"/>
            <a:ext cx="5462938" cy="583794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Notify law enforcement  within</a:t>
            </a:r>
            <a:r>
              <a:rPr lang="en-US" sz="3200" b="1" u="sng" dirty="0">
                <a:solidFill>
                  <a:schemeClr val="tx1">
                    <a:alpha val="80000"/>
                  </a:schemeClr>
                </a:solidFill>
              </a:rPr>
              <a:t>72 hours 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of the crime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cases of sexual assault, sexual abuse, or human trafficking,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law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 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7 days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If more than 72 hours have passed since the crime occurred, determine if notice was </a:t>
            </a:r>
            <a:r>
              <a:rPr lang="en-US" sz="3200" b="1" u="sng" dirty="0">
                <a:solidFill>
                  <a:schemeClr val="tx1">
                    <a:alpha val="80000"/>
                  </a:schemeClr>
                </a:solidFill>
              </a:rPr>
              <a:t>timely under the circumstances</a:t>
            </a:r>
            <a:r>
              <a:rPr lang="en-US" sz="2000" b="1" u="sng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7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Law Enforcement Notification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175" y="76200"/>
            <a:ext cx="7298431" cy="6771662"/>
          </a:xfrm>
        </p:spPr>
        <p:txBody>
          <a:bodyPr anchor="ctr">
            <a:normAutofit/>
          </a:bodyPr>
          <a:lstStyle/>
          <a:p>
            <a:pPr fontAlgn="ctr"/>
            <a:r>
              <a:rPr lang="en-US" sz="3200" dirty="0"/>
              <a:t>Obtained an order of protection, a civil no contact order, or a stalking no contact order</a:t>
            </a:r>
          </a:p>
          <a:p>
            <a:pPr fontAlgn="ctr"/>
            <a:r>
              <a:rPr lang="en-US" sz="3200" dirty="0"/>
              <a:t>Presented to a hospital for medical treatment</a:t>
            </a:r>
          </a:p>
          <a:p>
            <a:pPr fontAlgn="ctr"/>
            <a:r>
              <a:rPr lang="en-US" sz="3200" dirty="0"/>
              <a:t>Presented to a hospital </a:t>
            </a:r>
          </a:p>
          <a:p>
            <a:pPr fontAlgn="ctr"/>
            <a:r>
              <a:rPr lang="en-US" sz="3200" dirty="0"/>
              <a:t>For a sexual assault </a:t>
            </a:r>
          </a:p>
          <a:p>
            <a:pPr marL="0" indent="0" fontAlgn="ctr">
              <a:buNone/>
            </a:pPr>
            <a:r>
              <a:rPr lang="en-US" sz="3200" dirty="0"/>
              <a:t>evidence collection kit  </a:t>
            </a:r>
          </a:p>
          <a:p>
            <a:pPr fontAlgn="ctr"/>
            <a:r>
              <a:rPr lang="en-US" sz="3200" dirty="0"/>
              <a:t>Is engaged in a </a:t>
            </a:r>
            <a:r>
              <a:rPr lang="en-US" sz="3200" b="1" u="sng" dirty="0"/>
              <a:t>legal proceeding</a:t>
            </a:r>
            <a:r>
              <a:rPr lang="en-US" sz="3200" u="sng" dirty="0"/>
              <a:t> </a:t>
            </a:r>
            <a:r>
              <a:rPr lang="en-US" sz="3200" dirty="0"/>
              <a:t>involving a claim that the applicant or victim is a </a:t>
            </a:r>
            <a:r>
              <a:rPr lang="en-US" sz="3200" b="1" u="sng" dirty="0"/>
              <a:t>victim of human trafficking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78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18" y="-10886"/>
            <a:ext cx="7099311" cy="170824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anchor="ctr">
            <a:normAutofit/>
          </a:bodyPr>
          <a:lstStyle/>
          <a:p>
            <a:r>
              <a:rPr lang="en-US" sz="4000" b="1" dirty="0"/>
              <a:t>Medical Care As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718" y="1351128"/>
            <a:ext cx="6280446" cy="5663821"/>
          </a:xfrm>
        </p:spPr>
        <p:txBody>
          <a:bodyPr anchor="ctr">
            <a:normAutofit/>
          </a:bodyPr>
          <a:lstStyle/>
          <a:p>
            <a:r>
              <a:rPr lang="en-US" dirty="0"/>
              <a:t>72 hours </a:t>
            </a:r>
          </a:p>
          <a:p>
            <a:r>
              <a:rPr lang="en-US" dirty="0"/>
              <a:t>Medical records, triage report, discharge papers</a:t>
            </a:r>
          </a:p>
          <a:p>
            <a:r>
              <a:rPr lang="en-US" dirty="0"/>
              <a:t>Documentation regarding the time crime occurred</a:t>
            </a:r>
          </a:p>
          <a:p>
            <a:r>
              <a:rPr lang="en-US" dirty="0"/>
              <a:t>Documentation about the alleged incident</a:t>
            </a:r>
          </a:p>
          <a:p>
            <a:r>
              <a:rPr lang="en-US" dirty="0"/>
              <a:t>Documentation for injuries suffered</a:t>
            </a:r>
          </a:p>
          <a:p>
            <a:r>
              <a:rPr lang="en-US" dirty="0"/>
              <a:t>Documentation is viewed in light most favorable to the victim.</a:t>
            </a:r>
          </a:p>
          <a:p>
            <a:endParaRPr lang="en-US" sz="1900" dirty="0"/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AA17214C-5AF2-1516-2CAD-2266811886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617" r="1514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CB0C-E854-BE1C-2B77-88E2C343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Requirements:</a:t>
            </a:r>
            <a:b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0893-57F8-8B8A-70F0-1E793912A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25625"/>
            <a:ext cx="70389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i="1" dirty="0"/>
          </a:p>
          <a:p>
            <a:pPr marL="0" indent="0">
              <a:buNone/>
            </a:pPr>
            <a:endParaRPr lang="en-US" sz="3200" b="1" i="1" dirty="0"/>
          </a:p>
          <a:p>
            <a:pPr marL="0" indent="0">
              <a:buNone/>
            </a:pPr>
            <a:r>
              <a:rPr lang="en-US" sz="3200" b="1" i="1" dirty="0"/>
              <a:t>Cooperate with law enforcement officials in the apprehension and prosecution of the assailant</a:t>
            </a:r>
          </a:p>
        </p:txBody>
      </p:sp>
    </p:spTree>
    <p:extLst>
      <p:ext uri="{BB962C8B-B14F-4D97-AF65-F5344CB8AC3E}">
        <p14:creationId xmlns:p14="http://schemas.microsoft.com/office/powerpoint/2010/main" val="552515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0" y="429490"/>
            <a:ext cx="9589765" cy="143227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Cooperation For Minors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84" y="1704975"/>
            <a:ext cx="10524899" cy="61950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Victim is under the age of 18 at the time of the offense and;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The applicant or the victim files a police report with </a:t>
            </a:r>
          </a:p>
          <a:p>
            <a:pPr marL="0" indent="0">
              <a:buNone/>
            </a:pPr>
            <a:r>
              <a:rPr lang="en-US" dirty="0"/>
              <a:t>a law enforcement agency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A mandated reporter reports the </a:t>
            </a:r>
          </a:p>
          <a:p>
            <a:pPr marL="0" indent="0">
              <a:buNone/>
            </a:pPr>
            <a:r>
              <a:rPr lang="en-US" dirty="0"/>
              <a:t>crime to law enforcement or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A person with first hand knowledge of the crime reports it to law enforcement.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87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6" y="-1"/>
            <a:ext cx="7304024" cy="162452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anchor="ctr">
            <a:normAutofit/>
          </a:bodyPr>
          <a:lstStyle/>
          <a:p>
            <a:r>
              <a:rPr lang="en-US" sz="3700" b="1" dirty="0"/>
              <a:t>Reasonable Cooperation With  </a:t>
            </a:r>
            <a:br>
              <a:rPr lang="en-US" sz="3700" b="1" dirty="0"/>
            </a:br>
            <a:r>
              <a:rPr lang="en-US" sz="3700" b="1" dirty="0"/>
              <a:t>Law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24519"/>
            <a:ext cx="6237027" cy="523348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give due consideration to the degree of cooperation that the victim is capable of in light of the presence of any of these factors: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victim's age, </a:t>
            </a:r>
          </a:p>
          <a:p>
            <a:r>
              <a:rPr lang="en-US" sz="2400" dirty="0"/>
              <a:t>physical condition, </a:t>
            </a:r>
          </a:p>
          <a:p>
            <a:r>
              <a:rPr lang="en-US" sz="2400" dirty="0"/>
              <a:t>psychological state, </a:t>
            </a:r>
          </a:p>
          <a:p>
            <a:r>
              <a:rPr lang="en-US" sz="2400" dirty="0"/>
              <a:t>cultural or linguistic barriers, </a:t>
            </a:r>
          </a:p>
          <a:p>
            <a:r>
              <a:rPr lang="en-US" sz="2400" dirty="0"/>
              <a:t>compelling health and safety concerns, </a:t>
            </a:r>
          </a:p>
          <a:p>
            <a:r>
              <a:rPr lang="en-US" sz="2400" dirty="0"/>
              <a:t>reasonable fear of retaliation or harm that would jeopardize the well-being of the victim or the victim's family, and</a:t>
            </a:r>
          </a:p>
          <a:p>
            <a:r>
              <a:rPr lang="en-US" sz="2400" dirty="0"/>
              <a:t>or any other factor the Attorney General considers relevant.</a:t>
            </a:r>
          </a:p>
          <a:p>
            <a:endParaRPr lang="en-US" sz="2000" dirty="0"/>
          </a:p>
          <a:p>
            <a:endParaRPr lang="en-US" sz="1300" dirty="0"/>
          </a:p>
        </p:txBody>
      </p:sp>
      <p:pic>
        <p:nvPicPr>
          <p:cNvPr id="5" name="Picture 4" descr="Red toy person in front of two lines of white figures">
            <a:extLst>
              <a:ext uri="{FF2B5EF4-FFF2-40B4-BE49-F238E27FC236}">
                <a16:creationId xmlns:a16="http://schemas.microsoft.com/office/drawing/2014/main" id="{0E37121C-BB50-F8C1-6115-60CB30DD0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73" r="1881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001" y="3404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Illinois Attorney General Kwame Raoul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Violence Prevention and 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Crime Victim Services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40084" y="2659997"/>
            <a:ext cx="12298534" cy="4328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changes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in ways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not expect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34C09-422D-0C42-A898-7E39D3F2E24E}"/>
              </a:ext>
            </a:extLst>
          </p:cNvPr>
          <p:cNvSpPr txBox="1"/>
          <p:nvPr/>
        </p:nvSpPr>
        <p:spPr>
          <a:xfrm>
            <a:off x="5816600" y="5973544"/>
            <a:ext cx="6108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314325"/>
            <a:ext cx="5080000" cy="79057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b">
            <a:normAutofit/>
          </a:bodyPr>
          <a:lstStyle/>
          <a:p>
            <a:pPr algn="ctr"/>
            <a:r>
              <a:rPr lang="en-US" sz="3200" b="1" dirty="0"/>
              <a:t>Contributory Misconduct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38300"/>
            <a:ext cx="5283200" cy="5118100"/>
          </a:xfr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anchor="t">
            <a:normAutofit/>
          </a:bodyPr>
          <a:lstStyle/>
          <a:p>
            <a:pPr marL="457200" lvl="2"/>
            <a:r>
              <a:rPr lang="en-US" sz="3200" dirty="0">
                <a:cs typeface="Arial" panose="020B0604020202020204" pitchFamily="34" charset="0"/>
              </a:rPr>
              <a:t>An award may be </a:t>
            </a:r>
            <a:r>
              <a:rPr lang="en-US" sz="3200" b="1" u="sng" dirty="0">
                <a:cs typeface="Arial" panose="020B0604020202020204" pitchFamily="34" charset="0"/>
              </a:rPr>
              <a:t>reduced or denied</a:t>
            </a:r>
            <a:r>
              <a:rPr lang="en-US" sz="3200" u="sng" dirty="0">
                <a:cs typeface="Arial" panose="020B0604020202020204" pitchFamily="34" charset="0"/>
              </a:rPr>
              <a:t> </a:t>
            </a:r>
            <a:r>
              <a:rPr lang="en-US" sz="3200" dirty="0">
                <a:cs typeface="Arial" panose="020B0604020202020204" pitchFamily="34" charset="0"/>
              </a:rPr>
              <a:t>according to the extent to which the victim’s injury was caused by either: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>
                <a:cs typeface="Arial" panose="020B0604020202020204" pitchFamily="34" charset="0"/>
              </a:rPr>
              <a:t>Provocation or incitement by the victim; or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>
                <a:cs typeface="Arial" panose="020B0604020202020204" pitchFamily="34" charset="0"/>
              </a:rPr>
              <a:t>The victim assisting, attempting, or committing a criminal act.  </a:t>
            </a:r>
          </a:p>
          <a:p>
            <a:pPr marL="914400" lvl="2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6" name="Picture 5" descr="People shaking hands">
            <a:extLst>
              <a:ext uri="{FF2B5EF4-FFF2-40B4-BE49-F238E27FC236}">
                <a16:creationId xmlns:a16="http://schemas.microsoft.com/office/drawing/2014/main" id="{337F5C7E-2101-4F6F-F34A-3DDEE4B280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16" r="23717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444234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What  Is Contributory Misconduct? 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04549" y="142875"/>
            <a:ext cx="6861058" cy="641032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“</a:t>
            </a:r>
            <a:r>
              <a:rPr lang="en-US" sz="3600" dirty="0"/>
              <a:t>The injury or death of the victim was substantially attributable to his own wrongful act and was not substantially provoked by the victim”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The applicant is </a:t>
            </a:r>
            <a:r>
              <a:rPr lang="en-US" sz="3600" u="sng" dirty="0"/>
              <a:t>the offender or an accomplice </a:t>
            </a:r>
            <a:r>
              <a:rPr lang="en-US" sz="3600" dirty="0"/>
              <a:t>of the offender and the award would </a:t>
            </a:r>
            <a:r>
              <a:rPr lang="en-US" sz="3600" u="sng" dirty="0"/>
              <a:t>unjustly benefit </a:t>
            </a:r>
            <a:r>
              <a:rPr lang="en-US" sz="3600" dirty="0"/>
              <a:t>the offender or accomplice.”</a:t>
            </a:r>
          </a:p>
        </p:txBody>
      </p:sp>
    </p:spTree>
    <p:extLst>
      <p:ext uri="{BB962C8B-B14F-4D97-AF65-F5344CB8AC3E}">
        <p14:creationId xmlns:p14="http://schemas.microsoft.com/office/powerpoint/2010/main" val="24587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3" y="530366"/>
            <a:ext cx="3103808" cy="442187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anchor="t">
            <a:norm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</a:rPr>
              <a:t>Survivors: </a:t>
            </a:r>
            <a:br>
              <a:rPr lang="en-US" sz="3700" b="1" dirty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Contributory Misconduct &amp;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0431" y="431800"/>
            <a:ext cx="8177369" cy="5715000"/>
          </a:xfrm>
        </p:spPr>
        <p:txBody>
          <a:bodyPr anchor="t">
            <a:normAutofit fontScale="92500" lnSpcReduction="20000"/>
          </a:bodyPr>
          <a:lstStyle/>
          <a:p>
            <a:pPr marL="457200"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a homicide victim contributed to or provoked their own death, the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survivor may still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receive compensation if the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survivor did not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initiate, provoke, or aggravate the suspect into initiating the crime</a:t>
            </a:r>
          </a:p>
          <a:p>
            <a:pPr marL="228600" lvl="2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this case, compensation will only be available for the following:</a:t>
            </a:r>
          </a:p>
          <a:p>
            <a:pPr marL="914400" lvl="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</a:p>
          <a:p>
            <a:pPr marL="914400" lvl="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Crime scene cleanup</a:t>
            </a:r>
          </a:p>
          <a:p>
            <a:pPr marL="914400" lvl="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Relocation</a:t>
            </a:r>
          </a:p>
          <a:p>
            <a:pPr marL="914400" lvl="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Funeral or burial costs</a:t>
            </a:r>
          </a:p>
          <a:p>
            <a:pPr marL="914400" lvl="2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Loss of support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2800" dirty="0"/>
              <a:t>Survivor means immediate family including a parent, stepfather, stepmother, child, brother, sister, or spouse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08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97C5-3069-A18B-354A-088977F5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850" y="175058"/>
            <a:ext cx="7620000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 b0dy"/>
              </a:rPr>
              <a:t>An Award Can Be Recommended If: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7F2E406-7192-8622-4336-8C9315AB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5" y="1629109"/>
            <a:ext cx="9027966" cy="5053833"/>
          </a:xfrm>
        </p:spPr>
        <p:txBody>
          <a:bodyPr anchor="ctr">
            <a:normAutofit fontScale="85000" lnSpcReduction="20000"/>
          </a:bodyPr>
          <a:lstStyle/>
          <a:p>
            <a:endParaRPr lang="en-US" sz="4400" dirty="0">
              <a:solidFill>
                <a:schemeClr val="tx2"/>
              </a:solidFill>
            </a:endParaRPr>
          </a:p>
          <a:p>
            <a:r>
              <a:rPr lang="en-US" sz="4400" dirty="0"/>
              <a:t>Expenses are allowed under the Act</a:t>
            </a:r>
          </a:p>
          <a:p>
            <a:endParaRPr lang="en-US" sz="4400" dirty="0">
              <a:solidFill>
                <a:schemeClr val="tx2"/>
              </a:solidFill>
            </a:endParaRPr>
          </a:p>
          <a:p>
            <a:endParaRPr lang="en-US" sz="4400" dirty="0">
              <a:solidFill>
                <a:schemeClr val="tx2"/>
              </a:solidFill>
            </a:endParaRPr>
          </a:p>
          <a:p>
            <a:endParaRPr lang="en-US" sz="4400" dirty="0">
              <a:solidFill>
                <a:schemeClr val="tx2"/>
              </a:solidFill>
            </a:endParaRPr>
          </a:p>
          <a:p>
            <a:endParaRPr lang="en-US" sz="4400" dirty="0">
              <a:solidFill>
                <a:schemeClr val="tx2"/>
              </a:solidFill>
            </a:endParaRPr>
          </a:p>
          <a:p>
            <a:r>
              <a:rPr lang="en-US" sz="4400" dirty="0"/>
              <a:t>Claim is substantiated with</a:t>
            </a:r>
          </a:p>
          <a:p>
            <a:pPr marL="0" indent="0">
              <a:buNone/>
            </a:pPr>
            <a:r>
              <a:rPr lang="en-US" sz="4400" dirty="0"/>
              <a:t>documentation for reimbursement</a:t>
            </a:r>
            <a:endParaRPr lang="en-US" sz="4400" dirty="0">
              <a:solidFill>
                <a:schemeClr val="tx2"/>
              </a:solidFill>
            </a:endParaRP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Applicants will have 45 days to submit information to process their application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1" name="Graphic 20" descr="Dollar">
            <a:extLst>
              <a:ext uri="{FF2B5EF4-FFF2-40B4-BE49-F238E27FC236}">
                <a16:creationId xmlns:a16="http://schemas.microsoft.com/office/drawing/2014/main" id="{63737BAA-A821-F47F-B9D2-D7D8DCEB8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975" y="1793846"/>
            <a:ext cx="2867025" cy="31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5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CD81-9051-7235-73C5-FA90F37E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5" y="-50799"/>
            <a:ext cx="10866476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Reimbursable Expenses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7003DD-0454-3A3A-541F-2B2F0C4B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16001"/>
            <a:ext cx="11601450" cy="561339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Medical, Dental, Mental Health Counseling</a:t>
            </a:r>
          </a:p>
          <a:p>
            <a:pPr lvl="4"/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 to and from follow up medical, dental and counseling </a:t>
            </a:r>
          </a:p>
          <a:p>
            <a:pPr lvl="1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Funeral &amp; Burial </a:t>
            </a:r>
          </a:p>
          <a:p>
            <a:pPr marL="457200" lvl="1" indent="0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Loss of Earnings &amp; Loss of Support </a:t>
            </a:r>
          </a:p>
          <a:p>
            <a:pPr marL="457200" lvl="1" indent="0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Replacement Costs of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(eyeglasses, hearing aids, prosthetic devices, 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clothing/bedding taken as evidence, locks and windows)</a:t>
            </a:r>
          </a:p>
          <a:p>
            <a:pPr marL="457200" lvl="1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Tattoo Removal (Trafficking only)</a:t>
            </a:r>
          </a:p>
          <a:p>
            <a:pPr marL="457200" lvl="1" indent="0"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Accessibility and Usability of Property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38632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0" y="317501"/>
            <a:ext cx="5334197" cy="1090322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Failure to Substantiate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0" y="1536700"/>
            <a:ext cx="5334197" cy="5003799"/>
          </a:xfrm>
        </p:spPr>
        <p:txBody>
          <a:bodyPr anchor="ctr">
            <a:normAutofit/>
          </a:bodyPr>
          <a:lstStyle/>
          <a:p>
            <a:r>
              <a:rPr lang="en-US" b="1" u="sng" dirty="0"/>
              <a:t>“No award of compensation </a:t>
            </a:r>
            <a:r>
              <a:rPr lang="en-US" dirty="0"/>
              <a:t>shall be made for any portion of the applicant's claim that is </a:t>
            </a:r>
            <a:r>
              <a:rPr lang="en-US" b="1" u="sng" dirty="0"/>
              <a:t>not substantiated by the applicant.</a:t>
            </a:r>
            <a:r>
              <a:rPr lang="en-US" dirty="0"/>
              <a:t> “  (Section 8.1)</a:t>
            </a:r>
          </a:p>
          <a:p>
            <a:r>
              <a:rPr lang="en-US" dirty="0"/>
              <a:t>Failure to substantiate applies whenever the claimant has </a:t>
            </a:r>
            <a:r>
              <a:rPr lang="en-US" b="1" u="sng" dirty="0"/>
              <a:t>failed to provide sufficient documentation </a:t>
            </a:r>
            <a:r>
              <a:rPr lang="en-US" dirty="0"/>
              <a:t>that would allow us to further our investigation and/or recommend payment</a:t>
            </a:r>
            <a:r>
              <a:rPr lang="en-US" sz="2000" dirty="0"/>
              <a:t>. 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0D1E4E4A-B22C-8171-63B9-D6BEEF6F5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164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9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Compensation Caps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6"/>
            <a:ext cx="12192000" cy="6859716"/>
          </a:xfrm>
        </p:spPr>
      </p:pic>
      <p:sp>
        <p:nvSpPr>
          <p:cNvPr id="3" name="Rectangle 2"/>
          <p:cNvSpPr/>
          <p:nvPr/>
        </p:nvSpPr>
        <p:spPr>
          <a:xfrm>
            <a:off x="1790700" y="772889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endParaRPr lang="en-US" dirty="0">
              <a:latin typeface="Georgia" panose="02040502050405020303" pitchFamily="18" charset="0"/>
            </a:endParaRPr>
          </a:p>
          <a:p>
            <a:pPr>
              <a:lnSpc>
                <a:spcPct val="160000"/>
              </a:lnSpc>
            </a:pPr>
            <a:endParaRPr lang="en-US" dirty="0">
              <a:latin typeface="Georgia" panose="02040502050405020303" pitchFamily="18" charset="0"/>
            </a:endParaRPr>
          </a:p>
          <a:p>
            <a:pPr>
              <a:lnSpc>
                <a:spcPct val="160000"/>
              </a:lnSpc>
            </a:pPr>
            <a:endParaRPr lang="en-US" dirty="0">
              <a:latin typeface="Georgia" panose="02040502050405020303" pitchFamily="18" charset="0"/>
            </a:endParaRPr>
          </a:p>
          <a:p>
            <a:pPr algn="ctr">
              <a:lnSpc>
                <a:spcPct val="160000"/>
              </a:lnSpc>
            </a:pPr>
            <a:endParaRPr lang="en-US" sz="1600" b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761C042-845C-6D4A-81ED-FABF65A3F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53966"/>
              </p:ext>
            </p:extLst>
          </p:nvPr>
        </p:nvGraphicFramePr>
        <p:xfrm>
          <a:off x="1671145" y="2190750"/>
          <a:ext cx="8127999" cy="3281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100">
                  <a:extLst>
                    <a:ext uri="{9D8B030D-6E8A-4147-A177-3AD203B41FA5}">
                      <a16:colId xmlns:a16="http://schemas.microsoft.com/office/drawing/2014/main" val="13102592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1928430"/>
                    </a:ext>
                  </a:extLst>
                </a:gridCol>
                <a:gridCol w="4074619">
                  <a:extLst>
                    <a:ext uri="{9D8B030D-6E8A-4147-A177-3AD203B41FA5}">
                      <a16:colId xmlns:a16="http://schemas.microsoft.com/office/drawing/2014/main" val="1978652445"/>
                    </a:ext>
                  </a:extLst>
                </a:gridCol>
              </a:tblGrid>
              <a:tr h="394870">
                <a:tc>
                  <a:txBody>
                    <a:bodyPr/>
                    <a:lstStyle/>
                    <a:p>
                      <a:r>
                        <a:rPr lang="en-US" sz="2000" dirty="0"/>
                        <a:t>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89119"/>
                  </a:ext>
                </a:extLst>
              </a:tr>
              <a:tr h="697551">
                <a:tc>
                  <a:txBody>
                    <a:bodyPr/>
                    <a:lstStyle/>
                    <a:p>
                      <a:r>
                        <a:rPr lang="en-US" sz="2000" dirty="0"/>
                        <a:t>Funeral and Burial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550432"/>
                  </a:ext>
                </a:extLst>
              </a:tr>
              <a:tr h="394870">
                <a:tc>
                  <a:txBody>
                    <a:bodyPr/>
                    <a:lstStyle/>
                    <a:p>
                      <a:r>
                        <a:rPr lang="en-US" sz="2000" dirty="0"/>
                        <a:t>Lost Wages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58755"/>
                  </a:ext>
                </a:extLst>
              </a:tr>
              <a:tr h="697551">
                <a:tc>
                  <a:txBody>
                    <a:bodyPr/>
                    <a:lstStyle/>
                    <a:p>
                      <a:r>
                        <a:rPr lang="en-US" sz="2000" dirty="0"/>
                        <a:t>Loss of  Dependent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566727"/>
                  </a:ext>
                </a:extLst>
              </a:tr>
              <a:tr h="697551">
                <a:tc>
                  <a:txBody>
                    <a:bodyPr/>
                    <a:lstStyle/>
                    <a:p>
                      <a:r>
                        <a:rPr lang="en-US" sz="2000" dirty="0"/>
                        <a:t>Emergency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 Up to total award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017622"/>
                  </a:ext>
                </a:extLst>
              </a:tr>
              <a:tr h="394870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 Award*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369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B5D25A-49EF-444B-9AA6-B6782CF991BA}"/>
              </a:ext>
            </a:extLst>
          </p:cNvPr>
          <p:cNvSpPr txBox="1"/>
          <p:nvPr/>
        </p:nvSpPr>
        <p:spPr>
          <a:xfrm>
            <a:off x="2651215" y="5983561"/>
            <a:ext cx="587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b="1" dirty="0"/>
              <a:t>Effective for crimes committed on or after August 7, 2022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5E8DA-CF7A-B1AB-16F3-D5D241DC76CE}"/>
              </a:ext>
            </a:extLst>
          </p:cNvPr>
          <p:cNvSpPr txBox="1"/>
          <p:nvPr/>
        </p:nvSpPr>
        <p:spPr>
          <a:xfrm>
            <a:off x="1905000" y="866774"/>
            <a:ext cx="643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Caps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9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Review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" y="-93191"/>
            <a:ext cx="12192000" cy="685971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7B9816-3D88-844D-9F1E-912F826866CD}"/>
              </a:ext>
            </a:extLst>
          </p:cNvPr>
          <p:cNvSpPr txBox="1"/>
          <p:nvPr/>
        </p:nvSpPr>
        <p:spPr>
          <a:xfrm>
            <a:off x="762000" y="2010504"/>
            <a:ext cx="1032052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Attorney General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585B3-1091-B84A-8CEF-276D5125165F}"/>
              </a:ext>
            </a:extLst>
          </p:cNvPr>
          <p:cNvSpPr txBox="1"/>
          <p:nvPr/>
        </p:nvSpPr>
        <p:spPr>
          <a:xfrm>
            <a:off x="3645408" y="3975699"/>
            <a:ext cx="245059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Illinois Court of Claims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477BF-43CD-6949-BF5A-2A3A5D3E4299}"/>
              </a:ext>
            </a:extLst>
          </p:cNvPr>
          <p:cNvSpPr txBox="1"/>
          <p:nvPr/>
        </p:nvSpPr>
        <p:spPr>
          <a:xfrm>
            <a:off x="762000" y="2486880"/>
            <a:ext cx="226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Receives Application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33E13-BD04-BA45-BA12-8FA5D2C152C9}"/>
              </a:ext>
            </a:extLst>
          </p:cNvPr>
          <p:cNvSpPr txBox="1"/>
          <p:nvPr/>
        </p:nvSpPr>
        <p:spPr>
          <a:xfrm>
            <a:off x="3523488" y="2486880"/>
            <a:ext cx="2261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Investigates claim by gathering necessary documentation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6CA12-3B93-0942-85D6-D6A184B59969}"/>
              </a:ext>
            </a:extLst>
          </p:cNvPr>
          <p:cNvSpPr txBox="1"/>
          <p:nvPr/>
        </p:nvSpPr>
        <p:spPr>
          <a:xfrm>
            <a:off x="6284976" y="2486880"/>
            <a:ext cx="2261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Files draft award determination and investigatory report with  Court of Claims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C9428-8F4D-1C47-93DA-FFB576CCBF4A}"/>
              </a:ext>
            </a:extLst>
          </p:cNvPr>
          <p:cNvSpPr txBox="1"/>
          <p:nvPr/>
        </p:nvSpPr>
        <p:spPr>
          <a:xfrm>
            <a:off x="9238488" y="2413337"/>
            <a:ext cx="2261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AG Notifies applicant with compensation determination letter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AF822-EBC0-7349-A73A-DD0BFF98E3D7}"/>
              </a:ext>
            </a:extLst>
          </p:cNvPr>
          <p:cNvSpPr txBox="1"/>
          <p:nvPr/>
        </p:nvSpPr>
        <p:spPr>
          <a:xfrm>
            <a:off x="3616452" y="4439238"/>
            <a:ext cx="2261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Has 28 business days to review draft award determination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8D045-45E6-AE44-9E97-5CA498B38BBE}"/>
              </a:ext>
            </a:extLst>
          </p:cNvPr>
          <p:cNvSpPr txBox="1"/>
          <p:nvPr/>
        </p:nvSpPr>
        <p:spPr>
          <a:xfrm>
            <a:off x="7495032" y="5491680"/>
            <a:ext cx="245059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Illinois Comptroller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12564-D869-4D45-9088-AF277027F49B}"/>
              </a:ext>
            </a:extLst>
          </p:cNvPr>
          <p:cNvSpPr txBox="1"/>
          <p:nvPr/>
        </p:nvSpPr>
        <p:spPr>
          <a:xfrm>
            <a:off x="7495032" y="5934882"/>
            <a:ext cx="226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Issues payment, if awarded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8C6B83-4B34-7940-9F09-3827E24568A8}"/>
              </a:ext>
            </a:extLst>
          </p:cNvPr>
          <p:cNvSpPr txBox="1"/>
          <p:nvPr/>
        </p:nvSpPr>
        <p:spPr>
          <a:xfrm>
            <a:off x="13112496" y="21945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7C57B05-E0D4-2344-BDCC-BCA520161025}"/>
              </a:ext>
            </a:extLst>
          </p:cNvPr>
          <p:cNvSpPr/>
          <p:nvPr/>
        </p:nvSpPr>
        <p:spPr>
          <a:xfrm>
            <a:off x="2927604" y="2506270"/>
            <a:ext cx="42976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C2A7533E-D22D-8344-9210-BA9434C9F91F}"/>
              </a:ext>
            </a:extLst>
          </p:cNvPr>
          <p:cNvSpPr/>
          <p:nvPr/>
        </p:nvSpPr>
        <p:spPr>
          <a:xfrm>
            <a:off x="5660136" y="2490072"/>
            <a:ext cx="4358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957DB25-2844-0A46-BA6A-84B1667E99C9}"/>
              </a:ext>
            </a:extLst>
          </p:cNvPr>
          <p:cNvSpPr/>
          <p:nvPr/>
        </p:nvSpPr>
        <p:spPr>
          <a:xfrm rot="8066236">
            <a:off x="6074430" y="4009824"/>
            <a:ext cx="957915" cy="341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C2F484-A3ED-6446-94BA-2AAB5B61A8D4}"/>
              </a:ext>
            </a:extLst>
          </p:cNvPr>
          <p:cNvSpPr/>
          <p:nvPr/>
        </p:nvSpPr>
        <p:spPr>
          <a:xfrm>
            <a:off x="5922264" y="4919191"/>
            <a:ext cx="4273295" cy="175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7FC09EB4-0E51-FC49-8900-BE737D604AFD}"/>
              </a:ext>
            </a:extLst>
          </p:cNvPr>
          <p:cNvSpPr/>
          <p:nvPr/>
        </p:nvSpPr>
        <p:spPr>
          <a:xfrm rot="16200000">
            <a:off x="9387819" y="4115944"/>
            <a:ext cx="1621069" cy="341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4ADF84-0223-8745-922F-0DD9D6B8EFE9}"/>
              </a:ext>
            </a:extLst>
          </p:cNvPr>
          <p:cNvSpPr/>
          <p:nvPr/>
        </p:nvSpPr>
        <p:spPr>
          <a:xfrm rot="5400000">
            <a:off x="9295396" y="4852047"/>
            <a:ext cx="3071344" cy="173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5318C006-ECB6-BD43-982B-7C7C96290CAD}"/>
              </a:ext>
            </a:extLst>
          </p:cNvPr>
          <p:cNvSpPr/>
          <p:nvPr/>
        </p:nvSpPr>
        <p:spPr>
          <a:xfrm rot="10800000">
            <a:off x="9141179" y="6206575"/>
            <a:ext cx="1600200" cy="341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A20C3-BCA4-A27B-20A5-DFF290501E3D}"/>
              </a:ext>
            </a:extLst>
          </p:cNvPr>
          <p:cNvSpPr txBox="1"/>
          <p:nvPr/>
        </p:nvSpPr>
        <p:spPr>
          <a:xfrm>
            <a:off x="762001" y="588788"/>
            <a:ext cx="567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Review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6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6"/>
            <a:ext cx="12192000" cy="685971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127" y="1781299"/>
            <a:ext cx="11270673" cy="4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2201680"/>
            <a:ext cx="10515600" cy="4488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If the claim is denied…</a:t>
            </a:r>
          </a:p>
          <a:p>
            <a:pPr marL="0" indent="0">
              <a:buNone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28ADD1-8B01-2648-B786-9D24F2694B6D}"/>
              </a:ext>
            </a:extLst>
          </p:cNvPr>
          <p:cNvSpPr txBox="1">
            <a:spLocks/>
          </p:cNvSpPr>
          <p:nvPr/>
        </p:nvSpPr>
        <p:spPr>
          <a:xfrm>
            <a:off x="838200" y="610116"/>
            <a:ext cx="9760527" cy="1012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10999-FAE3-FD40-B157-D9EF1FAA37D2}"/>
              </a:ext>
            </a:extLst>
          </p:cNvPr>
          <p:cNvSpPr/>
          <p:nvPr/>
        </p:nvSpPr>
        <p:spPr>
          <a:xfrm>
            <a:off x="1451956" y="103048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Appeals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BA1CB39-7594-083D-148D-500FA0016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468357"/>
              </p:ext>
            </p:extLst>
          </p:nvPr>
        </p:nvGraphicFramePr>
        <p:xfrm>
          <a:off x="2515985" y="2669357"/>
          <a:ext cx="8837815" cy="403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23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238121" y="1226231"/>
            <a:ext cx="9277353" cy="27456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Victims Compensation Act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Update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2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07" y="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	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Violence Prevention and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Crime Victim Services Division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224"/>
            <a:ext cx="11510682" cy="497541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Victim Information &amp; Notification Everyday (IL-VINE)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Violent Crime Victim Assistance (VCVA)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Assault Nurse Examiner (SANE)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Confidentiality Program (ACP)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Victims Assistance (SVA)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Victims Compensation (CVC)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www.illinoisattorneygeneral.gov </a:t>
            </a:r>
          </a:p>
        </p:txBody>
      </p:sp>
    </p:spTree>
    <p:extLst>
      <p:ext uri="{BB962C8B-B14F-4D97-AF65-F5344CB8AC3E}">
        <p14:creationId xmlns:p14="http://schemas.microsoft.com/office/powerpoint/2010/main" val="2721739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Date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B5D25A-49EF-444B-9AA6-B6782CF991BA}"/>
              </a:ext>
            </a:extLst>
          </p:cNvPr>
          <p:cNvSpPr txBox="1"/>
          <p:nvPr/>
        </p:nvSpPr>
        <p:spPr>
          <a:xfrm>
            <a:off x="505691" y="2302666"/>
            <a:ext cx="108481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Unless otherwise noted, all changes will go into effect on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January 1, 2025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lvl="2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2025 statutory changes will apply to all new and pending claims. </a:t>
            </a:r>
          </a:p>
          <a:p>
            <a:pPr marL="457200" lvl="2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Claims previously closed will continue to follow CVC Act rules in effect at the time of closing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2"/>
            <a:endParaRPr lang="en-US" sz="28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4126E-CEE8-F5FC-0888-6A0564B78C81}"/>
              </a:ext>
            </a:extLst>
          </p:cNvPr>
          <p:cNvSpPr txBox="1"/>
          <p:nvPr/>
        </p:nvSpPr>
        <p:spPr>
          <a:xfrm>
            <a:off x="2124075" y="676274"/>
            <a:ext cx="621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0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Amendments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6"/>
            <a:ext cx="12192000" cy="68597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B5D25A-49EF-444B-9AA6-B6782CF991BA}"/>
              </a:ext>
            </a:extLst>
          </p:cNvPr>
          <p:cNvSpPr txBox="1"/>
          <p:nvPr/>
        </p:nvSpPr>
        <p:spPr>
          <a:xfrm>
            <a:off x="205023" y="1690688"/>
            <a:ext cx="1168217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Amendments Include: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Additional eligible applicants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Enhanced eligibility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Modified qualification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Additional Compensation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Amendments will not limit accessibility to the program but will streamline the case processing and create a wider umbrella for eligibility.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E5543-4874-2464-ED7F-0447B68A7594}"/>
              </a:ext>
            </a:extLst>
          </p:cNvPr>
          <p:cNvSpPr txBox="1"/>
          <p:nvPr/>
        </p:nvSpPr>
        <p:spPr>
          <a:xfrm>
            <a:off x="2314575" y="828675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2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2528305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New Categories of Eligible Applicants Added</a:t>
            </a:r>
            <a:br>
              <a:rPr lang="en-US" sz="3700" b="1" dirty="0">
                <a:solidFill>
                  <a:srgbClr val="FFFFFF"/>
                </a:solidFill>
              </a:rPr>
            </a:br>
            <a:endParaRPr lang="en-US" sz="37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549" y="511388"/>
            <a:ext cx="6861058" cy="568413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dirty="0"/>
              <a:t>Physically or mentally incapacitated adult w/guardian</a:t>
            </a:r>
          </a:p>
          <a:p>
            <a:pPr lvl="0"/>
            <a:r>
              <a:rPr lang="en-US" dirty="0"/>
              <a:t>Guardian of minor under legal disability</a:t>
            </a:r>
          </a:p>
          <a:p>
            <a:pPr lvl="0"/>
            <a:r>
              <a:rPr lang="en-US" dirty="0"/>
              <a:t>Common Dwelling</a:t>
            </a:r>
          </a:p>
          <a:p>
            <a:pPr lvl="0"/>
            <a:r>
              <a:rPr lang="en-US" dirty="0"/>
              <a:t>Paid on behalf of victim</a:t>
            </a:r>
          </a:p>
          <a:p>
            <a:pPr lvl="0"/>
            <a:r>
              <a:rPr lang="en-US" dirty="0"/>
              <a:t>Household member</a:t>
            </a:r>
          </a:p>
          <a:p>
            <a:pPr lvl="0"/>
            <a:r>
              <a:rPr lang="en-US" dirty="0"/>
              <a:t>Grandparent</a:t>
            </a:r>
          </a:p>
          <a:p>
            <a:pPr lvl="0"/>
            <a:r>
              <a:rPr lang="en-US" dirty="0"/>
              <a:t>Grandchild</a:t>
            </a:r>
          </a:p>
          <a:p>
            <a:pPr lvl="0"/>
            <a:r>
              <a:rPr lang="en-US" dirty="0"/>
              <a:t>Brother or sister</a:t>
            </a:r>
          </a:p>
          <a:p>
            <a:pPr lvl="0"/>
            <a:r>
              <a:rPr lang="en-US" dirty="0"/>
              <a:t>Half-brother or half sister</a:t>
            </a:r>
          </a:p>
          <a:p>
            <a:pPr lvl="0"/>
            <a:r>
              <a:rPr lang="en-US" dirty="0"/>
              <a:t>Dating relationship</a:t>
            </a:r>
          </a:p>
          <a:p>
            <a:r>
              <a:rPr lang="en-US" dirty="0"/>
              <a:t>Use of Force Victim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6" y="455736"/>
            <a:ext cx="10000211" cy="950505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Victims Compensation Act</a:t>
            </a:r>
            <a:b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7"/>
            <a:ext cx="12192000" cy="685971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127" y="1781299"/>
            <a:ext cx="11270673" cy="4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1316" y="1863694"/>
            <a:ext cx="7699664" cy="483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must display program poster in Emergency Room waiting area.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(740 ILCS 45/5.1(a))</a:t>
            </a:r>
          </a:p>
          <a:p>
            <a:pPr lvl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Law Enforcement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must give victims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potential applicants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notice of the program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(740 ILCS 45/5.1(b))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must give victims written statement of rights within 48 hours of initial contact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(725 ILCS 120/4(b))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68FA6E-A7AB-DA45-9929-CA8C036A42E8}"/>
              </a:ext>
            </a:extLst>
          </p:cNvPr>
          <p:cNvSpPr/>
          <p:nvPr/>
        </p:nvSpPr>
        <p:spPr>
          <a:xfrm>
            <a:off x="1255842" y="999111"/>
            <a:ext cx="7444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Hospitals &amp; Law Enforcement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4" y="2308165"/>
            <a:ext cx="3931920" cy="252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8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tel bell">
            <a:extLst>
              <a:ext uri="{FF2B5EF4-FFF2-40B4-BE49-F238E27FC236}">
                <a16:creationId xmlns:a16="http://schemas.microsoft.com/office/drawing/2014/main" id="{84F3710A-A3AE-47E0-D7C6-DD2A4786E2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36" r="-1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anchor="ctr">
            <a:normAutofit/>
          </a:bodyPr>
          <a:lstStyle/>
          <a:p>
            <a:r>
              <a:rPr lang="en-US" sz="3400"/>
              <a:t>Additions to Law Enforcement Notification</a:t>
            </a:r>
            <a:br>
              <a:rPr lang="en-US" sz="3400"/>
            </a:br>
            <a:endParaRPr lang="en-US" sz="3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1" y="2285994"/>
            <a:ext cx="4659756" cy="4243493"/>
          </a:xfrm>
        </p:spPr>
        <p:txBody>
          <a:bodyPr anchor="ctr"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Timely under the circumstances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Independent medical examination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Human Trafficking legal Proceeding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of Force Legal Proceeding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of Force complaint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of force lawsuit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of force settlement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of force civil suit verdict</a:t>
            </a:r>
          </a:p>
        </p:txBody>
      </p:sp>
    </p:spTree>
    <p:extLst>
      <p:ext uri="{BB962C8B-B14F-4D97-AF65-F5344CB8AC3E}">
        <p14:creationId xmlns:p14="http://schemas.microsoft.com/office/powerpoint/2010/main" val="19881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CD81-9051-7235-73C5-FA90F37E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599" y="0"/>
            <a:ext cx="7018299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Expenses Allowed Under the   Act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7003DD-0454-3A3A-541F-2B2F0C4B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69" y="1162050"/>
            <a:ext cx="5770631" cy="4972050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Doors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 fees (up to $3,500)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Funeral/Cremation (Clarified)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Headstone (Clarified)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Towing &amp; Storage (2023 Amendment)</a:t>
            </a:r>
            <a:endParaRPr lang="en-US" sz="3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  <p:pic>
        <p:nvPicPr>
          <p:cNvPr id="10" name="Picture 9" descr="Blue scheduled pillbox">
            <a:extLst>
              <a:ext uri="{FF2B5EF4-FFF2-40B4-BE49-F238E27FC236}">
                <a16:creationId xmlns:a16="http://schemas.microsoft.com/office/drawing/2014/main" id="{36AFD66A-D78C-310A-7D52-7D6AF4E68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20" r="2614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802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1"/>
              <a:t>Additions To Satisfying Cooperation Criteria</a:t>
            </a:r>
            <a:br>
              <a:rPr lang="en-US" sz="3700" b="1" i="1"/>
            </a:br>
            <a:endParaRPr lang="en-US" sz="3700" b="1" i="1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F8D66D-AC6E-53C2-1718-117D8617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6" y="2324912"/>
            <a:ext cx="5014071" cy="40314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</a:rPr>
              <a:t>Independent medical examination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</a:rPr>
              <a:t>Human Trafficking legal Proceeding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</a:rPr>
              <a:t>Use of Force Legal Proceeding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</a:rPr>
              <a:t>Use of Force complaint 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</a:rPr>
              <a:t>Use of force lawsuit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</a:rPr>
              <a:t>Use of force settlement</a:t>
            </a:r>
          </a:p>
          <a:p>
            <a:pPr marL="342900" marR="0" lvl="0"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</a:rPr>
              <a:t>Use of force civil suit verdict</a:t>
            </a:r>
            <a:endParaRPr lang="en-US" dirty="0">
              <a:effectLst/>
            </a:endParaRPr>
          </a:p>
        </p:txBody>
      </p:sp>
      <p:pic>
        <p:nvPicPr>
          <p:cNvPr id="29" name="Picture 28" descr="Analysing medical x-ray results">
            <a:extLst>
              <a:ext uri="{FF2B5EF4-FFF2-40B4-BE49-F238E27FC236}">
                <a16:creationId xmlns:a16="http://schemas.microsoft.com/office/drawing/2014/main" id="{87FB0FC6-06A8-9BE9-1DB2-9DF8D24E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60" r="803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127" y="1781299"/>
            <a:ext cx="11270673" cy="4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FFEC-9E6C-5890-F3DD-A0F0E115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 i="1" dirty="0"/>
              <a:t>Law Enforcement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63303-02FC-0879-8D2A-A83404AC9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Subpoena power to the OAG</a:t>
            </a:r>
          </a:p>
          <a:p>
            <a:r>
              <a:rPr lang="en-US" sz="3600" dirty="0"/>
              <a:t>Reports provided by claimants</a:t>
            </a:r>
          </a:p>
          <a:p>
            <a:r>
              <a:rPr lang="en-US" sz="3600" dirty="0"/>
              <a:t>Changes to FOIA disclosures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3D758-EF1D-4347-15DB-D27426D7FC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06" r="2181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43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Pen placed on top of a signature line">
            <a:extLst>
              <a:ext uri="{FF2B5EF4-FFF2-40B4-BE49-F238E27FC236}">
                <a16:creationId xmlns:a16="http://schemas.microsoft.com/office/drawing/2014/main" id="{B00D94B0-BC95-FBEE-09E1-49F47E1201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36" r="-1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i="1" dirty="0"/>
              <a:t>Contributory Misconduct</a:t>
            </a:r>
            <a:br>
              <a:rPr lang="en-US" sz="3600" b="1" i="1" dirty="0"/>
            </a:br>
            <a:r>
              <a:rPr lang="en-US" sz="3600" b="1" i="1" dirty="0"/>
              <a:t>Details clearly defined</a:t>
            </a:r>
            <a:br>
              <a:rPr lang="en-US" sz="2800" b="1" i="1" dirty="0"/>
            </a:br>
            <a:br>
              <a:rPr lang="en-US" sz="2800" b="1" i="1" dirty="0"/>
            </a:br>
            <a:endParaRPr lang="en-US" sz="2800" b="1" i="1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67DCD2C5-2BD7-2AC5-CCF3-68C9B0750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5" y="2451999"/>
            <a:ext cx="5396448" cy="4316118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/>
            <a:endParaRPr lang="en-US" sz="2000" b="1" dirty="0"/>
          </a:p>
          <a:p>
            <a:r>
              <a:rPr lang="en-US" sz="4500" dirty="0"/>
              <a:t>Person criminally responsible for the crime a claim is based not eligible for compensation. </a:t>
            </a:r>
          </a:p>
          <a:p>
            <a:r>
              <a:rPr lang="en-US" sz="4500" dirty="0"/>
              <a:t>Familial relationship (or living in same dwelling) to person criminally responsible does not prevent eligibility for compensation </a:t>
            </a:r>
          </a:p>
          <a:p>
            <a:r>
              <a:rPr lang="en-US" sz="4500" dirty="0"/>
              <a:t>Use of Force-Proximate cause or risk of harm to others not eligible</a:t>
            </a:r>
          </a:p>
          <a:p>
            <a:r>
              <a:rPr lang="en-US" sz="4500" dirty="0"/>
              <a:t>Accomplices not eligible</a:t>
            </a:r>
          </a:p>
          <a:p>
            <a:pPr marL="0"/>
            <a:endParaRPr lang="en-US" dirty="0"/>
          </a:p>
          <a:p>
            <a:pPr marL="0"/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127" y="1781299"/>
            <a:ext cx="11270673" cy="4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62889" y="2541883"/>
            <a:ext cx="10681855" cy="4038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98B5CB-EF1D-0A41-B483-E46556A55C07}"/>
              </a:ext>
            </a:extLst>
          </p:cNvPr>
          <p:cNvSpPr/>
          <p:nvPr/>
        </p:nvSpPr>
        <p:spPr>
          <a:xfrm>
            <a:off x="1593274" y="99933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351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89124"/>
            <a:ext cx="9760527" cy="1325563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Victims Compensation </a:t>
            </a:r>
            <a:b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28"/>
            <a:ext cx="12188950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127" y="1781299"/>
            <a:ext cx="11270673" cy="4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9383" y="1982505"/>
            <a:ext cx="11724444" cy="4177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Victim’s criminal history or status as a felon does not affect ability to receive compensation.</a:t>
            </a: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an Applicant may receive compensation even if the victim is currently held in a correctional institution.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62889" y="2541883"/>
            <a:ext cx="10681855" cy="4038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98B5CB-EF1D-0A41-B483-E46556A55C07}"/>
              </a:ext>
            </a:extLst>
          </p:cNvPr>
          <p:cNvSpPr/>
          <p:nvPr/>
        </p:nvSpPr>
        <p:spPr>
          <a:xfrm>
            <a:off x="1593274" y="999332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Felony Status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AFCD31-7422-2306-C6C7-9AFB14B80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74177"/>
              </p:ext>
            </p:extLst>
          </p:nvPr>
        </p:nvGraphicFramePr>
        <p:xfrm>
          <a:off x="1309036" y="3395155"/>
          <a:ext cx="8999621" cy="158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692">
                  <a:extLst>
                    <a:ext uri="{9D8B030D-6E8A-4147-A177-3AD203B41FA5}">
                      <a16:colId xmlns:a16="http://schemas.microsoft.com/office/drawing/2014/main" val="246783357"/>
                    </a:ext>
                  </a:extLst>
                </a:gridCol>
                <a:gridCol w="4483929">
                  <a:extLst>
                    <a:ext uri="{9D8B030D-6E8A-4147-A177-3AD203B41FA5}">
                      <a16:colId xmlns:a16="http://schemas.microsoft.com/office/drawing/2014/main" val="4252198714"/>
                    </a:ext>
                  </a:extLst>
                </a:gridCol>
              </a:tblGrid>
              <a:tr h="532326">
                <a:tc>
                  <a:txBody>
                    <a:bodyPr/>
                    <a:lstStyle/>
                    <a:p>
                      <a:r>
                        <a:rPr lang="en-US" dirty="0"/>
                        <a:t>Current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Amended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10686"/>
                  </a:ext>
                </a:extLst>
              </a:tr>
              <a:tr h="10478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compensation may be awarded while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victim or applicant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is held in a correctional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compensation may be awarded while applicant is held in a correctional institution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11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1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60" y="259194"/>
            <a:ext cx="9760527" cy="1325563"/>
          </a:xfrm>
        </p:spPr>
        <p:txBody>
          <a:bodyPr>
            <a:noAutofit/>
          </a:bodyPr>
          <a:lstStyle/>
          <a:p>
            <a:r>
              <a:rPr lang="en-US" sz="3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Victims Compensation</a:t>
            </a: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127" y="1781299"/>
            <a:ext cx="11270673" cy="4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62889" y="2541883"/>
            <a:ext cx="10681855" cy="4038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C4522-A0D2-4298-BBDF-1626406F9F62}"/>
              </a:ext>
            </a:extLst>
          </p:cNvPr>
          <p:cNvSpPr txBox="1"/>
          <p:nvPr/>
        </p:nvSpPr>
        <p:spPr>
          <a:xfrm>
            <a:off x="83127" y="2233814"/>
            <a:ext cx="114897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dirty="0">
                <a:effectLst/>
                <a:latin typeface="Geneva"/>
              </a:rPr>
              <a:t>The Crime Victim Compensation Act was established by the Illinois General Assembly in 1973 to help reduce the financial burden imposed on victims of violent crime and their families. </a:t>
            </a:r>
          </a:p>
          <a:p>
            <a:pPr algn="l"/>
            <a:endParaRPr lang="en-US" sz="2400" b="0" dirty="0">
              <a:effectLst/>
              <a:latin typeface="Geneva"/>
            </a:endParaRPr>
          </a:p>
          <a:p>
            <a:pPr algn="l"/>
            <a:r>
              <a:rPr lang="en-US" sz="2400" dirty="0">
                <a:latin typeface="Geneva"/>
              </a:rPr>
              <a:t>CVC Program </a:t>
            </a:r>
            <a:r>
              <a:rPr lang="en-US" sz="2400" b="0" dirty="0">
                <a:effectLst/>
                <a:latin typeface="Geneva"/>
              </a:rPr>
              <a:t>can provide eligible victims and their families; financial assistance for expenses accrued as a result of a violent crime.</a:t>
            </a:r>
          </a:p>
          <a:p>
            <a:pPr marL="0" indent="0" algn="l">
              <a:buNone/>
            </a:pPr>
            <a:endParaRPr lang="en-US" sz="2400" b="0" dirty="0">
              <a:effectLst/>
              <a:latin typeface="Geneva"/>
            </a:endParaRPr>
          </a:p>
          <a:p>
            <a:pPr algn="l"/>
            <a:r>
              <a:rPr lang="en-US" sz="2400" b="0" dirty="0">
                <a:effectLst/>
                <a:latin typeface="Geneva"/>
              </a:rPr>
              <a:t>The Attorney General has the statutory duty to process and investigate all claims to determine the claimant’s eligibility. The Attorney General’s office, along with the Court of Claims makes a decision to award or deny compensation. </a:t>
            </a:r>
          </a:p>
        </p:txBody>
      </p:sp>
    </p:spTree>
    <p:extLst>
      <p:ext uri="{BB962C8B-B14F-4D97-AF65-F5344CB8AC3E}">
        <p14:creationId xmlns:p14="http://schemas.microsoft.com/office/powerpoint/2010/main" val="17226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365125"/>
            <a:ext cx="11104418" cy="1325563"/>
          </a:xfrm>
        </p:spPr>
        <p:txBody>
          <a:bodyPr/>
          <a:lstStyle/>
          <a:p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21" y="2209888"/>
            <a:ext cx="4217670" cy="3108714"/>
          </a:xfrm>
        </p:spPr>
      </p:pic>
    </p:spTree>
    <p:extLst>
      <p:ext uri="{BB962C8B-B14F-4D97-AF65-F5344CB8AC3E}">
        <p14:creationId xmlns:p14="http://schemas.microsoft.com/office/powerpoint/2010/main" val="99800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6" y="455736"/>
            <a:ext cx="10000211" cy="950505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Victims Compensation Act</a:t>
            </a:r>
            <a:b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7"/>
            <a:ext cx="12192000" cy="685971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127" y="1781299"/>
            <a:ext cx="11270673" cy="4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1316" y="1863694"/>
            <a:ext cx="7699664" cy="483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must display program poster in Emergency Room waiting area.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(740 ILCS 45/5.1(a))</a:t>
            </a:r>
          </a:p>
          <a:p>
            <a:pPr lvl="1"/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Law Enforcement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must give victims notice of the program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(740 ILCS 45/5.1(b))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must give victims written statement of rights within 48 hours of initial contact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(725 ILCS 120/4(b))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68FA6E-A7AB-DA45-9929-CA8C036A42E8}"/>
              </a:ext>
            </a:extLst>
          </p:cNvPr>
          <p:cNvSpPr/>
          <p:nvPr/>
        </p:nvSpPr>
        <p:spPr>
          <a:xfrm>
            <a:off x="1255842" y="999111"/>
            <a:ext cx="7444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Hospitals &amp; Law Enforcement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4" y="2308165"/>
            <a:ext cx="3931920" cy="252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61" y="4324466"/>
            <a:ext cx="2436739" cy="165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2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handing over keys">
            <a:extLst>
              <a:ext uri="{FF2B5EF4-FFF2-40B4-BE49-F238E27FC236}">
                <a16:creationId xmlns:a16="http://schemas.microsoft.com/office/drawing/2014/main" id="{DF603E73-6D38-93C0-1DD2-433CD1CC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09" r="32530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b="1"/>
              <a:t>Programs Key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730" y="1993899"/>
            <a:ext cx="6362700" cy="4648201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Reimbursement only</a:t>
            </a:r>
          </a:p>
          <a:p>
            <a:r>
              <a:rPr lang="en-US" sz="2400" b="1" dirty="0"/>
              <a:t>Payer of last Resort</a:t>
            </a:r>
          </a:p>
          <a:p>
            <a:r>
              <a:rPr lang="en-US" sz="2400" b="1" dirty="0"/>
              <a:t>Funds are come from</a:t>
            </a:r>
          </a:p>
          <a:p>
            <a:pPr marL="0" indent="0">
              <a:buNone/>
            </a:pPr>
            <a:r>
              <a:rPr lang="en-US" sz="2400" b="1" dirty="0"/>
              <a:t> State and Federal </a:t>
            </a:r>
          </a:p>
          <a:p>
            <a:pPr marL="0" indent="0">
              <a:buNone/>
            </a:pPr>
            <a:r>
              <a:rPr lang="en-US" sz="2400" b="1" dirty="0"/>
              <a:t>sources. </a:t>
            </a:r>
          </a:p>
          <a:p>
            <a:r>
              <a:rPr lang="en-US" sz="2400" b="1" dirty="0"/>
              <a:t>All funds received </a:t>
            </a:r>
          </a:p>
          <a:p>
            <a:pPr marL="0" indent="0">
              <a:buNone/>
            </a:pPr>
            <a:r>
              <a:rPr lang="en-US" sz="2400" b="1" dirty="0"/>
              <a:t>from the federal grant must </a:t>
            </a:r>
          </a:p>
          <a:p>
            <a:pPr marL="0" indent="0">
              <a:buNone/>
            </a:pPr>
            <a:r>
              <a:rPr lang="en-US" sz="2400" b="1" dirty="0"/>
              <a:t>match the grant guidelines or be taken from state funding sources.</a:t>
            </a:r>
          </a:p>
          <a:p>
            <a:r>
              <a:rPr lang="en-US" sz="2400" b="1" dirty="0"/>
              <a:t>The Court of Claims handles all fund calculations and grant monitoring.</a:t>
            </a:r>
          </a:p>
          <a:p>
            <a:r>
              <a:rPr lang="en-US" sz="2400" b="1" dirty="0"/>
              <a:t>The funds are paid to applicants by the Illinois Comptroller’s office.</a:t>
            </a:r>
          </a:p>
        </p:txBody>
      </p:sp>
    </p:spTree>
    <p:extLst>
      <p:ext uri="{BB962C8B-B14F-4D97-AF65-F5344CB8AC3E}">
        <p14:creationId xmlns:p14="http://schemas.microsoft.com/office/powerpoint/2010/main" val="19530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40D4-CFEE-0637-99B3-638325A7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44" y="358680"/>
            <a:ext cx="9296400" cy="138118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 body"/>
              </a:rPr>
              <a:t>TWO PART REVIEW FOR  COMPENSATION</a:t>
            </a:r>
            <a:endParaRPr lang="en-US" sz="4800" b="1" kern="1200" dirty="0">
              <a:solidFill>
                <a:schemeClr val="bg1"/>
              </a:solidFill>
              <a:latin typeface="Calibri body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061EC51-362A-EE36-9BA0-F6B05BD530B6}"/>
              </a:ext>
            </a:extLst>
          </p:cNvPr>
          <p:cNvSpPr txBox="1">
            <a:spLocks/>
          </p:cNvSpPr>
          <p:nvPr/>
        </p:nvSpPr>
        <p:spPr>
          <a:xfrm>
            <a:off x="3165348" y="3030877"/>
            <a:ext cx="6175976" cy="7926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/>
              <a:t>Claimant Meets Eligibility Criteria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FE9CFF8-6AAF-FEA3-FF09-18DEABF6D19A}"/>
              </a:ext>
            </a:extLst>
          </p:cNvPr>
          <p:cNvSpPr txBox="1">
            <a:spLocks/>
          </p:cNvSpPr>
          <p:nvPr/>
        </p:nvSpPr>
        <p:spPr>
          <a:xfrm>
            <a:off x="2675341" y="5270954"/>
            <a:ext cx="7469206" cy="8239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/>
              <a:t>Compensable Losses Are Substantiated</a:t>
            </a:r>
          </a:p>
        </p:txBody>
      </p:sp>
    </p:spTree>
    <p:extLst>
      <p:ext uri="{BB962C8B-B14F-4D97-AF65-F5344CB8AC3E}">
        <p14:creationId xmlns:p14="http://schemas.microsoft.com/office/powerpoint/2010/main" val="1132732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8CBBDE-D222-7B42-71CE-EF2E6125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 body"/>
              </a:rPr>
              <a:t>A Claimant Is Eligible To Receive Compensation If All Criteria Are Met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0ACDB44-9659-09F9-617F-70786EB01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229079"/>
              </p:ext>
            </p:extLst>
          </p:nvPr>
        </p:nvGraphicFramePr>
        <p:xfrm>
          <a:off x="838200" y="21415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99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" y="-477982"/>
            <a:ext cx="2200278" cy="3705225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Who Can apply?</a:t>
            </a:r>
            <a:br>
              <a:rPr lang="en-US" sz="3700" b="1" dirty="0">
                <a:solidFill>
                  <a:srgbClr val="FFFFFF"/>
                </a:solidFill>
              </a:rPr>
            </a:br>
            <a:endParaRPr lang="en-US" sz="37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451" y="338883"/>
            <a:ext cx="8391524" cy="5776720"/>
          </a:xfrm>
        </p:spPr>
        <p:txBody>
          <a:bodyPr anchor="ctr">
            <a:noAutofit/>
          </a:bodyPr>
          <a:lstStyle/>
          <a:p>
            <a:r>
              <a:rPr lang="en-US" sz="3200" dirty="0"/>
              <a:t> "Applicant" means </a:t>
            </a:r>
            <a:r>
              <a:rPr lang="en-US" sz="3200" b="1" u="sng" dirty="0"/>
              <a:t>any person </a:t>
            </a:r>
            <a:r>
              <a:rPr lang="en-US" sz="3200" dirty="0"/>
              <a:t>who applies for compensation under this Act </a:t>
            </a:r>
          </a:p>
          <a:p>
            <a:r>
              <a:rPr lang="en-US" sz="3200" dirty="0"/>
              <a:t>or </a:t>
            </a:r>
            <a:r>
              <a:rPr lang="en-US" sz="3200" b="1" u="sng" dirty="0"/>
              <a:t>any person </a:t>
            </a:r>
            <a:r>
              <a:rPr lang="en-US" sz="3200" dirty="0"/>
              <a:t>the Court of Claims finds is entitled to compensation, including the guardian of a minor or of a person </a:t>
            </a:r>
          </a:p>
          <a:p>
            <a:pPr marL="0" indent="0">
              <a:buNone/>
            </a:pPr>
            <a:r>
              <a:rPr lang="en-US" sz="3200" dirty="0"/>
              <a:t>   under legal disability.</a:t>
            </a:r>
          </a:p>
          <a:p>
            <a:pPr marL="0" indent="0">
              <a:buNone/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u="sng" dirty="0"/>
              <a:t>any person </a:t>
            </a:r>
            <a:r>
              <a:rPr lang="en-US" sz="3200" dirty="0"/>
              <a:t>who was a dependent of a deceased victim of a crime of violence for his or her support at the time of the death of that victim.</a:t>
            </a:r>
          </a:p>
        </p:txBody>
      </p:sp>
    </p:spTree>
    <p:extLst>
      <p:ext uri="{BB962C8B-B14F-4D97-AF65-F5344CB8AC3E}">
        <p14:creationId xmlns:p14="http://schemas.microsoft.com/office/powerpoint/2010/main" val="11217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1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1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1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DA1491F2B204ABD878B26338AC894" ma:contentTypeVersion="12" ma:contentTypeDescription="Create a new document." ma:contentTypeScope="" ma:versionID="b86092863e26a10a81da972ff3eb94cc">
  <xsd:schema xmlns:xsd="http://www.w3.org/2001/XMLSchema" xmlns:xs="http://www.w3.org/2001/XMLSchema" xmlns:p="http://schemas.microsoft.com/office/2006/metadata/properties" xmlns:ns3="d378efb2-82f2-4c09-a47a-94470849d485" xmlns:ns4="860a427f-a2f5-4421-b7b5-71496f258ba4" targetNamespace="http://schemas.microsoft.com/office/2006/metadata/properties" ma:root="true" ma:fieldsID="21c8e507cbc8d98422841c98798d355f" ns3:_="" ns4:_="">
    <xsd:import namespace="d378efb2-82f2-4c09-a47a-94470849d485"/>
    <xsd:import namespace="860a427f-a2f5-4421-b7b5-71496f258b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_activity" minOccurs="0"/>
                <xsd:element ref="ns4:MediaServiceSearchPropertie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8efb2-82f2-4c09-a47a-94470849d4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a427f-a2f5-4421-b7b5-71496f258b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0a427f-a2f5-4421-b7b5-71496f258ba4" xsi:nil="true"/>
  </documentManagement>
</p:properties>
</file>

<file path=customXml/itemProps1.xml><?xml version="1.0" encoding="utf-8"?>
<ds:datastoreItem xmlns:ds="http://schemas.openxmlformats.org/officeDocument/2006/customXml" ds:itemID="{5D90D1D0-B057-443D-AD6A-321B36897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8efb2-82f2-4c09-a47a-94470849d485"/>
    <ds:schemaRef ds:uri="860a427f-a2f5-4421-b7b5-71496f258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08EB1D-69BA-4044-8DCD-F2D9E0EBF5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967D55-B21F-4D6E-AF0E-361BF86824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0a427f-a2f5-4421-b7b5-71496f258ba4"/>
    <ds:schemaRef ds:uri="d378efb2-82f2-4c09-a47a-94470849d48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5554</TotalTime>
  <Words>2260</Words>
  <Application>Microsoft Office PowerPoint</Application>
  <PresentationFormat>Widescreen</PresentationFormat>
  <Paragraphs>368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Aptos</vt:lpstr>
      <vt:lpstr>Arial</vt:lpstr>
      <vt:lpstr>Calibri</vt:lpstr>
      <vt:lpstr>Calibri b0dy</vt:lpstr>
      <vt:lpstr>Calibri body</vt:lpstr>
      <vt:lpstr>Calibri Light</vt:lpstr>
      <vt:lpstr>Courier New</vt:lpstr>
      <vt:lpstr>Geneva</vt:lpstr>
      <vt:lpstr>Georgia</vt:lpstr>
      <vt:lpstr>Symbol</vt:lpstr>
      <vt:lpstr>Office Theme</vt:lpstr>
      <vt:lpstr>PowerPoint Presentation</vt:lpstr>
      <vt:lpstr> Illinois Attorney General Kwame Raoul     The Violence Prevention and     Crime Victim Services Division</vt:lpstr>
      <vt:lpstr>    The Violence Prevention and   Crime Victim Services Division  </vt:lpstr>
      <vt:lpstr>Crime Victims Compensation</vt:lpstr>
      <vt:lpstr>Crime Victims Compensation Act </vt:lpstr>
      <vt:lpstr>Programs Key Components</vt:lpstr>
      <vt:lpstr>TWO PART REVIEW FOR  COMPENSATION</vt:lpstr>
      <vt:lpstr>A Claimant Is Eligible To Receive Compensation If All Criteria Are Met</vt:lpstr>
      <vt:lpstr>Who Can apply? </vt:lpstr>
      <vt:lpstr>  Who Can be Compensated?     </vt:lpstr>
      <vt:lpstr>Crime Victims Compensation   </vt:lpstr>
      <vt:lpstr>Eligibility Requirements:  Application Window</vt:lpstr>
      <vt:lpstr>Eligibility Requirements: Compensable Crimes    </vt:lpstr>
      <vt:lpstr>Eligibility  Requirements  Law Enforcement Notification </vt:lpstr>
      <vt:lpstr>Law Enforcement Notification  Exceptions</vt:lpstr>
      <vt:lpstr>Medical Care As Notification</vt:lpstr>
      <vt:lpstr>Eligibility Requirements: Cooperation</vt:lpstr>
      <vt:lpstr>Cooperation For Minors </vt:lpstr>
      <vt:lpstr>Reasonable Cooperation With   Law Enforcement</vt:lpstr>
      <vt:lpstr>Contributory Misconduct </vt:lpstr>
      <vt:lpstr>What  Is Contributory Misconduct?  </vt:lpstr>
      <vt:lpstr>Survivors:  Contributory Misconduct &amp; Compensation</vt:lpstr>
      <vt:lpstr>An Award Can Be Recommended If:</vt:lpstr>
      <vt:lpstr>Reimbursable Expenses</vt:lpstr>
      <vt:lpstr>Failure to Substantiate</vt:lpstr>
      <vt:lpstr> Compensation Caps</vt:lpstr>
      <vt:lpstr>Application Review System</vt:lpstr>
      <vt:lpstr>PowerPoint Presentation</vt:lpstr>
      <vt:lpstr>Crime Victims Compensation Act Legislative Update</vt:lpstr>
      <vt:lpstr>Effective Date</vt:lpstr>
      <vt:lpstr>Statutory Amendments</vt:lpstr>
      <vt:lpstr>New Categories of Eligible Applicants Added </vt:lpstr>
      <vt:lpstr>Crime Victims Compensation Act </vt:lpstr>
      <vt:lpstr>Additions to Law Enforcement Notification </vt:lpstr>
      <vt:lpstr>New Expenses Allowed Under the   Act</vt:lpstr>
      <vt:lpstr>Additions To Satisfying Cooperation Criteria </vt:lpstr>
      <vt:lpstr>Law Enforcement Reports</vt:lpstr>
      <vt:lpstr>Contributory Misconduct Details clearly defined  </vt:lpstr>
      <vt:lpstr>Crime Victims Compensation   </vt:lpstr>
      <vt:lpstr>Questions?</vt:lpstr>
    </vt:vector>
  </TitlesOfParts>
  <Company>Illinois Attorney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DeLuna,Salvador</dc:creator>
  <cp:lastModifiedBy>Mahoney, Christina</cp:lastModifiedBy>
  <cp:revision>300</cp:revision>
  <cp:lastPrinted>2020-03-11T22:12:26Z</cp:lastPrinted>
  <dcterms:created xsi:type="dcterms:W3CDTF">2019-10-09T20:40:02Z</dcterms:created>
  <dcterms:modified xsi:type="dcterms:W3CDTF">2024-10-15T11:43:40Z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0x010100273DA1491F2B204ABD878B26338AC894</vt:lpwstr>
  </property>
</Properties>
</file>